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724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0083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543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668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63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747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7133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870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9337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7122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222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CB588-6D4D-41B5-85BC-C0DFB8F0C828}" type="datetimeFigureOut">
              <a:rPr lang="uk-UA" smtClean="0"/>
              <a:t>14.03.2021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8A0B4-A6F0-4210-A3F8-CBA72C586A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240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8489" y="1760560"/>
            <a:ext cx="8447964" cy="154468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4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Другорядні члени речення. </a:t>
            </a:r>
            <a:br>
              <a:rPr lang="uk-UA" sz="4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r>
              <a:rPr lang="uk-UA" sz="4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Обставина.</a:t>
            </a:r>
            <a:endParaRPr lang="uk-UA" sz="42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050" name="Picture 2" descr="Презентация к курсовой работе по любой теме на отлично | Студент-Серви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89" y="3176515"/>
            <a:ext cx="3466532" cy="346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19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059" y="579371"/>
            <a:ext cx="5813093" cy="621631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Продовжіть</a:t>
            </a:r>
            <a:r>
              <a:rPr lang="uk-UA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подані речення</a:t>
            </a:r>
            <a:endParaRPr lang="uk-UA" sz="2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20" y="1392072"/>
            <a:ext cx="8734567" cy="529533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600" dirty="0" smtClean="0">
                <a:latin typeface="Bookman Old Style" panose="02050604050505020204" pitchFamily="18" charset="0"/>
              </a:rPr>
              <a:t>Другорядні </a:t>
            </a:r>
            <a:r>
              <a:rPr lang="uk-UA" sz="2600" dirty="0">
                <a:latin typeface="Bookman Old Style" panose="02050604050505020204" pitchFamily="18" charset="0"/>
              </a:rPr>
              <a:t>члени речення поділяються на…</a:t>
            </a:r>
            <a:r>
              <a:rPr lang="uk-UA" sz="2600" i="1" dirty="0">
                <a:latin typeface="Bookman Old Style" panose="02050604050505020204" pitchFamily="18" charset="0"/>
              </a:rPr>
              <a:t> </a:t>
            </a:r>
            <a:endParaRPr lang="ru-RU" sz="2600" dirty="0">
              <a:latin typeface="Bookman Old Style" panose="020506040505050202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uk-UA" sz="2600" dirty="0">
                <a:latin typeface="Bookman Old Style" panose="02050604050505020204" pitchFamily="18" charset="0"/>
              </a:rPr>
              <a:t>Другорядний член речення, який означає предмет і відповідає на питання непрямих відмінків називається… </a:t>
            </a:r>
            <a:endParaRPr lang="ru-RU" sz="2600" dirty="0">
              <a:latin typeface="Bookman Old Style" panose="020506040505050202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uk-UA" sz="2600" dirty="0">
                <a:latin typeface="Bookman Old Style" panose="02050604050505020204" pitchFamily="18" charset="0"/>
              </a:rPr>
              <a:t>Другорядний член речення, який </a:t>
            </a:r>
            <a:r>
              <a:rPr lang="uk-UA" sz="2600" dirty="0" smtClean="0">
                <a:latin typeface="Bookman Old Style" panose="02050604050505020204" pitchFamily="18" charset="0"/>
              </a:rPr>
              <a:t>вказує на ознаку предмета і відповідає на питання який? чий? </a:t>
            </a:r>
            <a:r>
              <a:rPr lang="uk-UA" sz="2600" dirty="0">
                <a:latin typeface="Bookman Old Style" panose="02050604050505020204" pitchFamily="18" charset="0"/>
              </a:rPr>
              <a:t>к</a:t>
            </a:r>
            <a:r>
              <a:rPr lang="uk-UA" sz="2600" dirty="0" smtClean="0">
                <a:latin typeface="Bookman Old Style" panose="02050604050505020204" pitchFamily="18" charset="0"/>
              </a:rPr>
              <a:t>отрий? називається …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 smtClean="0">
                <a:latin typeface="Bookman Old Style" panose="02050604050505020204" pitchFamily="18" charset="0"/>
              </a:rPr>
              <a:t>Якими частинами мови можуть бути виражені додатки?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 smtClean="0">
                <a:latin typeface="Bookman Old Style" panose="02050604050505020204" pitchFamily="18" charset="0"/>
              </a:rPr>
              <a:t>Якими частинами мови можуть бути виражені означення?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>
                <a:latin typeface="Bookman Old Style" panose="02050604050505020204" pitchFamily="18" charset="0"/>
              </a:rPr>
              <a:t>Як ми підкреслюємо </a:t>
            </a:r>
            <a:r>
              <a:rPr lang="uk-UA" sz="2600" dirty="0" smtClean="0">
                <a:latin typeface="Bookman Old Style" panose="02050604050505020204" pitchFamily="18" charset="0"/>
              </a:rPr>
              <a:t>додаток, а як означення?</a:t>
            </a:r>
            <a:endParaRPr lang="uk-UA" sz="2600" dirty="0">
              <a:latin typeface="Bookman Old Style" panose="020506040505050202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uk-UA" sz="26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 descr="Мультяшная сова в кепке с дипломом | Премиум вект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746" y="94141"/>
            <a:ext cx="1269241" cy="140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2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764" y="122830"/>
            <a:ext cx="7382586" cy="15678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Тема уроку: </a:t>
            </a:r>
            <a:r>
              <a:rPr lang="uk-UA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Другорядні члени </a:t>
            </a:r>
            <a:r>
              <a:rPr lang="uk-UA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/>
            </a:r>
            <a:br>
              <a:rPr lang="uk-UA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r>
              <a:rPr lang="uk-UA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     речення</a:t>
            </a:r>
            <a:r>
              <a:rPr lang="uk-UA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. </a:t>
            </a:r>
            <a:r>
              <a:rPr lang="uk-UA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Обставина.</a:t>
            </a:r>
            <a:endParaRPr lang="uk-UA" sz="2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842" y="1555845"/>
            <a:ext cx="8611737" cy="515885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>
                <a:latin typeface="Bookman Old Style" panose="02050604050505020204" pitchFamily="18" charset="0"/>
              </a:rPr>
              <a:t>Мета: </a:t>
            </a:r>
            <a:r>
              <a:rPr lang="uk-UA" dirty="0" smtClean="0">
                <a:latin typeface="Bookman Old Style" panose="02050604050505020204" pitchFamily="18" charset="0"/>
              </a:rPr>
              <a:t>поглибити знання про обставини, способи їх вираження;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Bookman Old Style" panose="02050604050505020204" pitchFamily="18" charset="0"/>
              </a:rPr>
              <a:t>формувати уміння визначати обставини;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Bookman Old Style" panose="02050604050505020204" pitchFamily="18" charset="0"/>
              </a:rPr>
              <a:t>розвивати логічне мислення, уяву, збагачувати словниковий запас;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Bookman Old Style" panose="02050604050505020204" pitchFamily="18" charset="0"/>
              </a:rPr>
              <a:t>виховувати любов і повагу до рідного слова.</a:t>
            </a:r>
            <a:endParaRPr lang="uk-UA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52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639" y="187896"/>
            <a:ext cx="8011237" cy="149077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Опрацюйте навчальний </a:t>
            </a:r>
            <a:r>
              <a:rPr lang="uk-UA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матеріал у підручнику </a:t>
            </a:r>
            <a:r>
              <a:rPr lang="uk-UA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(с.155)</a:t>
            </a:r>
            <a:endParaRPr lang="uk-UA" sz="32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Picture 2" descr="Сова учитель читает книгу | Премиум векторы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8" b="3654"/>
          <a:stretch/>
        </p:blipFill>
        <p:spPr bwMode="auto">
          <a:xfrm>
            <a:off x="464025" y="933285"/>
            <a:ext cx="1940380" cy="165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3"/>
          <a:srcRect l="29016" t="39592" r="30779" b="33121"/>
          <a:stretch/>
        </p:blipFill>
        <p:spPr>
          <a:xfrm>
            <a:off x="218365" y="2707495"/>
            <a:ext cx="8775511" cy="365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9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0592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Дайте відповіді на запитання:</a:t>
            </a:r>
            <a:r>
              <a:rPr lang="ru-RU" sz="3200" dirty="0">
                <a:solidFill>
                  <a:srgbClr val="FF0000"/>
                </a:solidFill>
                <a:latin typeface="Bookman Old Style" panose="020506040505050202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endParaRPr lang="uk-UA" sz="32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842" y="1146411"/>
            <a:ext cx="8475258" cy="5418162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Bookman Old Style" panose="02050604050505020204" pitchFamily="18" charset="0"/>
              </a:rPr>
              <a:t> Обставина – це головний чи другорядний член речення?</a:t>
            </a:r>
            <a:endParaRPr lang="ru-RU" dirty="0">
              <a:latin typeface="Bookman Old Style" panose="02050604050505020204" pitchFamily="18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Bookman Old Style" panose="02050604050505020204" pitchFamily="18" charset="0"/>
              </a:rPr>
              <a:t>На що вказує обставина?</a:t>
            </a:r>
            <a:endParaRPr lang="ru-RU" dirty="0">
              <a:latin typeface="Bookman Old Style" panose="02050604050505020204" pitchFamily="18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Bookman Old Style" panose="02050604050505020204" pitchFamily="18" charset="0"/>
              </a:rPr>
              <a:t>Якими частинами мови може бути виражена обставина?</a:t>
            </a:r>
            <a:endParaRPr lang="ru-RU" dirty="0">
              <a:latin typeface="Bookman Old Style" panose="02050604050505020204" pitchFamily="18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Bookman Old Style" panose="02050604050505020204" pitchFamily="18" charset="0"/>
              </a:rPr>
              <a:t>На які питання відповідає обставина?</a:t>
            </a:r>
            <a:endParaRPr lang="ru-RU" dirty="0">
              <a:latin typeface="Bookman Old Style" panose="02050604050505020204" pitchFamily="18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Bookman Old Style" panose="02050604050505020204" pitchFamily="18" charset="0"/>
              </a:rPr>
              <a:t>Як ми підкреслюємо обставини у реченні</a:t>
            </a:r>
            <a:r>
              <a:rPr lang="uk-UA" dirty="0" smtClean="0">
                <a:latin typeface="Bookman Old Style" panose="02050604050505020204" pitchFamily="18" charset="0"/>
              </a:rPr>
              <a:t>?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63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8899"/>
            <a:ext cx="9144000" cy="849525"/>
          </a:xfrm>
        </p:spPr>
        <p:txBody>
          <a:bodyPr>
            <a:noAutofit/>
          </a:bodyPr>
          <a:lstStyle/>
          <a:p>
            <a:pPr algn="ctr"/>
            <a:r>
              <a:rPr lang="uk-UA" sz="3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Увага!</a:t>
            </a:r>
            <a:br>
              <a:rPr lang="uk-UA" sz="3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r>
              <a:rPr lang="uk-UA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Правильно ставте запитання до </a:t>
            </a:r>
            <a:r>
              <a:rPr lang="uk-UA" sz="3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обставин.</a:t>
            </a:r>
            <a:r>
              <a:rPr lang="uk-UA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/>
            </a:r>
            <a:br>
              <a:rPr lang="uk-UA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endParaRPr lang="uk-UA" sz="30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/>
          <a:srcRect l="32013" t="34574" r="31837" b="28416"/>
          <a:stretch/>
        </p:blipFill>
        <p:spPr>
          <a:xfrm>
            <a:off x="846161" y="1719617"/>
            <a:ext cx="7438030" cy="428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830" y="100948"/>
            <a:ext cx="5663821" cy="2265528"/>
          </a:xfrm>
        </p:spPr>
        <p:txBody>
          <a:bodyPr>
            <a:normAutofit/>
          </a:bodyPr>
          <a:lstStyle/>
          <a:p>
            <a:pPr lvl="0" algn="ctr">
              <a:lnSpc>
                <a:spcPct val="150000"/>
              </a:lnSpc>
            </a:pPr>
            <a:r>
              <a:rPr lang="uk-UA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Визначте, на що вказують виділені обставини у реченнях.</a:t>
            </a:r>
            <a:endParaRPr lang="ru-RU" sz="28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33" t="36770" r="18435" b="19320"/>
          <a:stretch/>
        </p:blipFill>
        <p:spPr>
          <a:xfrm>
            <a:off x="0" y="2366477"/>
            <a:ext cx="9144000" cy="4491524"/>
          </a:xfrm>
          <a:prstGeom prst="rect">
            <a:avLst/>
          </a:prstGeom>
        </p:spPr>
      </p:pic>
      <p:pic>
        <p:nvPicPr>
          <p:cNvPr id="6" name="Picture 2" descr="Теоретические и методические основы игровой деятельности детей раннего и  дошкольного возраста - Дошкольное образовани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2" r="4513"/>
          <a:stretch/>
        </p:blipFill>
        <p:spPr bwMode="auto">
          <a:xfrm>
            <a:off x="5992073" y="100948"/>
            <a:ext cx="2946505" cy="236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0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73" y="272956"/>
            <a:ext cx="8871044" cy="1296538"/>
          </a:xfrm>
        </p:spPr>
        <p:txBody>
          <a:bodyPr>
            <a:noAutofit/>
          </a:bodyPr>
          <a:lstStyle/>
          <a:p>
            <a:pPr algn="ctr"/>
            <a:r>
              <a:rPr lang="uk-UA" sz="2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Запишіть </a:t>
            </a:r>
            <a:r>
              <a:rPr lang="uk-UA" sz="2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прислів'я та приказки, вставивши замість крапок обставини з довідки. </a:t>
            </a:r>
            <a:r>
              <a:rPr lang="uk-UA" sz="2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/>
            </a:r>
            <a:br>
              <a:rPr lang="uk-UA" sz="2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r>
              <a:rPr lang="uk-UA" sz="2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Визначте </a:t>
            </a:r>
            <a:r>
              <a:rPr lang="uk-UA" sz="2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частини мови, якими вони виражені.</a:t>
            </a:r>
            <a:r>
              <a:rPr lang="ru-RU" sz="2600" dirty="0">
                <a:solidFill>
                  <a:srgbClr val="FF0000"/>
                </a:solidFill>
                <a:latin typeface="Bookman Old Style" panose="02050604050505020204" pitchFamily="18" charset="0"/>
              </a:rPr>
              <a:t/>
            </a:r>
            <a:br>
              <a:rPr lang="ru-RU" sz="2600" dirty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endParaRPr lang="uk-UA" sz="26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955" y="1378423"/>
            <a:ext cx="8611737" cy="5240739"/>
          </a:xfrm>
        </p:spPr>
        <p:txBody>
          <a:bodyPr>
            <a:normAutofit fontScale="92500"/>
          </a:bodyPr>
          <a:lstStyle/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800" dirty="0">
                <a:latin typeface="Bookman Old Style" panose="02050604050505020204" pitchFamily="18" charset="0"/>
              </a:rPr>
              <a:t>Добре діло твори …. .  </a:t>
            </a:r>
            <a:endParaRPr lang="uk-UA" sz="2800" dirty="0" smtClean="0">
              <a:latin typeface="Bookman Old Style" panose="02050604050505020204" pitchFamily="18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800" dirty="0" smtClean="0">
                <a:latin typeface="Bookman Old Style" panose="02050604050505020204" pitchFamily="18" charset="0"/>
              </a:rPr>
              <a:t>Доброму</a:t>
            </a:r>
            <a:r>
              <a:rPr lang="uk-UA" sz="2800" dirty="0">
                <a:latin typeface="Bookman Old Style" panose="02050604050505020204" pitchFamily="18" charset="0"/>
              </a:rPr>
              <a:t> …. добре.   </a:t>
            </a:r>
            <a:endParaRPr lang="uk-UA" sz="2800" dirty="0" smtClean="0">
              <a:latin typeface="Bookman Old Style" panose="02050604050505020204" pitchFamily="18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800" dirty="0" smtClean="0">
                <a:latin typeface="Bookman Old Style" panose="02050604050505020204" pitchFamily="18" charset="0"/>
              </a:rPr>
              <a:t>Добро</a:t>
            </a:r>
            <a:r>
              <a:rPr lang="uk-UA" sz="2800" dirty="0">
                <a:latin typeface="Bookman Old Style" panose="02050604050505020204" pitchFamily="18" charset="0"/>
              </a:rPr>
              <a:t> …. пам'ятається. 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800" dirty="0">
                <a:latin typeface="Bookman Old Style" panose="02050604050505020204" pitchFamily="18" charset="0"/>
              </a:rPr>
              <a:t>Правда …. не тоне.   </a:t>
            </a:r>
            <a:endParaRPr lang="uk-UA" sz="2800" dirty="0" smtClean="0">
              <a:latin typeface="Bookman Old Style" panose="02050604050505020204" pitchFamily="18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800" dirty="0" smtClean="0">
                <a:latin typeface="Bookman Old Style" panose="02050604050505020204" pitchFamily="18" charset="0"/>
              </a:rPr>
              <a:t>Кривда </a:t>
            </a:r>
            <a:r>
              <a:rPr lang="uk-UA" sz="2800" dirty="0" err="1">
                <a:latin typeface="Bookman Old Style" panose="02050604050505020204" pitchFamily="18" charset="0"/>
              </a:rPr>
              <a:t>людськая</a:t>
            </a:r>
            <a:r>
              <a:rPr lang="uk-UA" sz="2800" dirty="0">
                <a:latin typeface="Bookman Old Style" panose="02050604050505020204" pitchFamily="18" charset="0"/>
              </a:rPr>
              <a:t> …. вилазить.  </a:t>
            </a:r>
            <a:endParaRPr lang="uk-UA" sz="2800" dirty="0" smtClean="0">
              <a:latin typeface="Bookman Old Style" panose="02050604050505020204" pitchFamily="18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800" dirty="0" smtClean="0">
                <a:latin typeface="Bookman Old Style" panose="02050604050505020204" pitchFamily="18" charset="0"/>
              </a:rPr>
              <a:t> </a:t>
            </a:r>
            <a:r>
              <a:rPr lang="uk-UA" sz="2800" dirty="0">
                <a:latin typeface="Bookman Old Style" panose="02050604050505020204" pitchFamily="18" charset="0"/>
              </a:rPr>
              <a:t>….. не вмирають. 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uk-UA" b="1" i="1" dirty="0" smtClean="0">
                <a:latin typeface="Bookman Old Style" panose="02050604050505020204" pitchFamily="18" charset="0"/>
              </a:rPr>
              <a:t>    </a:t>
            </a:r>
            <a:r>
              <a:rPr lang="uk-UA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Довідка:</a:t>
            </a:r>
            <a:r>
              <a:rPr lang="uk-UA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 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i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      довго</a:t>
            </a:r>
            <a:r>
              <a:rPr lang="uk-UA" i="1" dirty="0">
                <a:solidFill>
                  <a:srgbClr val="7030A0"/>
                </a:solidFill>
                <a:latin typeface="Bookman Old Style" panose="02050604050505020204" pitchFamily="18" charset="0"/>
              </a:rPr>
              <a:t>, сміло, в морі, боком</a:t>
            </a:r>
            <a:r>
              <a:rPr lang="uk-UA" i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, від </a:t>
            </a:r>
            <a:r>
              <a:rPr lang="uk-UA" i="1" dirty="0">
                <a:solidFill>
                  <a:srgbClr val="7030A0"/>
                </a:solidFill>
                <a:latin typeface="Bookman Old Style" panose="02050604050505020204" pitchFamily="18" charset="0"/>
              </a:rPr>
              <a:t>щастя, скрізь.</a:t>
            </a:r>
            <a:endParaRPr lang="ru-RU" i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endParaRPr lang="uk-UA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2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433" y="638082"/>
            <a:ext cx="8093122" cy="76763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Перепишіть. </a:t>
            </a:r>
            <a:r>
              <a:rPr lang="uk-UA" sz="31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Підкресліть обставини, визначте на що вони вказують </a:t>
            </a:r>
            <a:br>
              <a:rPr lang="uk-UA" sz="31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r>
              <a:rPr lang="uk-UA" sz="31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(час, місце, спосіб дії, міру і ступінь)</a:t>
            </a:r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endParaRPr lang="uk-UA" sz="28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1405719"/>
            <a:ext cx="8352429" cy="5268036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Bookman Old Style" panose="02050604050505020204" pitchFamily="18" charset="0"/>
              </a:rPr>
              <a:t>Квіти і трави </a:t>
            </a:r>
            <a:r>
              <a:rPr lang="uk-UA" dirty="0" smtClean="0">
                <a:latin typeface="Bookman Old Style" panose="02050604050505020204" pitchFamily="18" charset="0"/>
              </a:rPr>
              <a:t>щосили </a:t>
            </a:r>
            <a:r>
              <a:rPr lang="uk-UA" dirty="0">
                <a:latin typeface="Bookman Old Style" panose="02050604050505020204" pitchFamily="18" charset="0"/>
              </a:rPr>
              <a:t>потягнули свої стебельця </a:t>
            </a:r>
            <a:r>
              <a:rPr lang="uk-UA" dirty="0" smtClean="0">
                <a:latin typeface="Bookman Old Style" panose="02050604050505020204" pitchFamily="18" charset="0"/>
              </a:rPr>
              <a:t>вгору.</a:t>
            </a:r>
            <a:endParaRPr lang="ru-RU" dirty="0">
              <a:latin typeface="Bookman Old Style" panose="020506040505050202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 smtClean="0">
                <a:latin typeface="Bookman Old Style" panose="02050604050505020204" pitchFamily="18" charset="0"/>
              </a:rPr>
              <a:t>У саду лунає ніжний спів соловейка.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 smtClean="0">
                <a:latin typeface="Bookman Old Style" panose="02050604050505020204" pitchFamily="18" charset="0"/>
              </a:rPr>
              <a:t>Молоді ластівки гамірно </a:t>
            </a:r>
            <a:r>
              <a:rPr lang="uk-UA" dirty="0">
                <a:latin typeface="Bookman Old Style" panose="02050604050505020204" pitchFamily="18" charset="0"/>
              </a:rPr>
              <a:t>й</a:t>
            </a:r>
            <a:r>
              <a:rPr lang="uk-UA" dirty="0" smtClean="0">
                <a:latin typeface="Bookman Old Style" panose="02050604050505020204" pitchFamily="18" charset="0"/>
              </a:rPr>
              <a:t> швидко </a:t>
            </a:r>
            <a:r>
              <a:rPr lang="uk-UA" dirty="0" err="1" smtClean="0">
                <a:latin typeface="Bookman Old Style" panose="02050604050505020204" pitchFamily="18" charset="0"/>
              </a:rPr>
              <a:t>ширяють</a:t>
            </a:r>
            <a:r>
              <a:rPr lang="uk-UA" dirty="0" smtClean="0">
                <a:latin typeface="Bookman Old Style" panose="02050604050505020204" pitchFamily="18" charset="0"/>
              </a:rPr>
              <a:t> у небі.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dirty="0" smtClean="0">
                <a:latin typeface="Bookman Old Style" panose="02050604050505020204" pitchFamily="18" charset="0"/>
              </a:rPr>
              <a:t>Зранку до вечора золоті </a:t>
            </a:r>
            <a:r>
              <a:rPr lang="uk-UA" dirty="0">
                <a:latin typeface="Bookman Old Style" panose="02050604050505020204" pitchFamily="18" charset="0"/>
              </a:rPr>
              <a:t>бджоли весело гудуть над </a:t>
            </a:r>
            <a:r>
              <a:rPr lang="uk-UA" dirty="0" smtClean="0">
                <a:latin typeface="Bookman Old Style" panose="02050604050505020204" pitchFamily="18" charset="0"/>
              </a:rPr>
              <a:t>квітучими </a:t>
            </a:r>
            <a:r>
              <a:rPr lang="uk-UA" dirty="0" err="1" smtClean="0">
                <a:latin typeface="Bookman Old Style" panose="02050604050505020204" pitchFamily="18" charset="0"/>
              </a:rPr>
              <a:t>вишнями</a:t>
            </a:r>
            <a:r>
              <a:rPr lang="uk-UA" dirty="0" smtClean="0">
                <a:latin typeface="Bookman Old Style" panose="02050604050505020204" pitchFamily="18" charset="0"/>
              </a:rPr>
              <a:t>.</a:t>
            </a:r>
            <a:endParaRPr lang="uk-UA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11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421" y="160410"/>
            <a:ext cx="8750802" cy="1325563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Складіть речення за поданими </a:t>
            </a:r>
            <a:r>
              <a:rPr lang="uk-UA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схемами</a:t>
            </a:r>
            <a:endParaRPr lang="uk-UA" sz="32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033" t="50719" r="33857" b="28789"/>
          <a:stretch/>
        </p:blipFill>
        <p:spPr>
          <a:xfrm>
            <a:off x="307074" y="1485972"/>
            <a:ext cx="8728404" cy="2701383"/>
          </a:xfrm>
          <a:prstGeom prst="rect">
            <a:avLst/>
          </a:prstGeom>
        </p:spPr>
      </p:pic>
      <p:pic>
        <p:nvPicPr>
          <p:cNvPr id="4098" name="Picture 2" descr="Мудрая сова держит золотую ручку и лист бумаги | Премиум векторы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"/>
          <a:stretch/>
        </p:blipFill>
        <p:spPr bwMode="auto">
          <a:xfrm>
            <a:off x="2920622" y="4443287"/>
            <a:ext cx="2524836" cy="220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0217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Домашнє завдання</a:t>
            </a:r>
            <a:endParaRPr lang="uk-UA" sz="32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126" y="879871"/>
            <a:ext cx="7152279" cy="2047164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uk-UA" sz="2400" b="1" dirty="0" smtClean="0">
                <a:latin typeface="Bookman Old Style" panose="02050604050505020204" pitchFamily="18" charset="0"/>
              </a:rPr>
              <a:t>Опрацювати матеріал підручника(с.155</a:t>
            </a:r>
            <a:r>
              <a:rPr lang="uk-UA" sz="2400" b="1" dirty="0">
                <a:latin typeface="Bookman Old Style" panose="02050604050505020204" pitchFamily="18" charset="0"/>
              </a:rPr>
              <a:t>).</a:t>
            </a:r>
            <a:endParaRPr lang="uk-UA" sz="2400" dirty="0">
              <a:latin typeface="Bookman Old Style" panose="020506040505050202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uk-UA" sz="2400" b="1" dirty="0">
                <a:latin typeface="Bookman Old Style" panose="02050604050505020204" pitchFamily="18" charset="0"/>
              </a:rPr>
              <a:t>Складіть </a:t>
            </a:r>
            <a:r>
              <a:rPr lang="uk-UA" sz="2400" b="1" dirty="0" smtClean="0">
                <a:latin typeface="Bookman Old Style" panose="02050604050505020204" pitchFamily="18" charset="0"/>
              </a:rPr>
              <a:t>5-7 </a:t>
            </a:r>
            <a:r>
              <a:rPr lang="uk-UA" sz="2400" b="1" dirty="0">
                <a:latin typeface="Bookman Old Style" panose="02050604050505020204" pitchFamily="18" charset="0"/>
              </a:rPr>
              <a:t>речень про рідне </a:t>
            </a:r>
            <a:r>
              <a:rPr lang="uk-UA" sz="2400" b="1" dirty="0" smtClean="0">
                <a:latin typeface="Bookman Old Style" panose="02050604050505020204" pitchFamily="18" charset="0"/>
              </a:rPr>
              <a:t>місто.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400" b="1" dirty="0" smtClean="0">
                <a:latin typeface="Bookman Old Style" panose="02050604050505020204" pitchFamily="18" charset="0"/>
              </a:rPr>
              <a:t>Підкресліть </a:t>
            </a:r>
            <a:r>
              <a:rPr lang="uk-UA" sz="2400" b="1" dirty="0">
                <a:latin typeface="Bookman Old Style" panose="02050604050505020204" pitchFamily="18" charset="0"/>
              </a:rPr>
              <a:t>усі члени речення. </a:t>
            </a:r>
            <a:endParaRPr lang="uk-UA" dirty="0"/>
          </a:p>
        </p:txBody>
      </p:sp>
      <p:pic>
        <p:nvPicPr>
          <p:cNvPr id="7" name="Рисунок 6" descr="Картинки по запросу &quot;Київ фото&quot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6" y="2906973"/>
            <a:ext cx="4149699" cy="3166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&quot;Київ фото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831" y="2906973"/>
            <a:ext cx="4094328" cy="3166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Мультяшная сова в кепке с дипломом | Премиум векто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248" y="365126"/>
            <a:ext cx="1713626" cy="189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21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355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Calibri</vt:lpstr>
      <vt:lpstr>Calibri Light</vt:lpstr>
      <vt:lpstr>Тема Office</vt:lpstr>
      <vt:lpstr>Другорядні члени речення.  Обставина.</vt:lpstr>
      <vt:lpstr>Продовжіть подані речення</vt:lpstr>
      <vt:lpstr>Тема уроку: Другорядні члени         речення. Обставина.</vt:lpstr>
      <vt:lpstr>Презентация PowerPoint</vt:lpstr>
      <vt:lpstr>Дайте відповіді на запитання: </vt:lpstr>
      <vt:lpstr>Увага! Правильно ставте запитання до обставин. </vt:lpstr>
      <vt:lpstr>Визначте, на що вказують виділені обставини у реченнях.</vt:lpstr>
      <vt:lpstr>Запишіть прислів'я та приказки, вставивши замість крапок обставини з довідки.  Визначте частини мови, якими вони виражені. </vt:lpstr>
      <vt:lpstr>Перепишіть. Підкресліть обставини, визначте на що вони вказують  (час, місце, спосіб дії, міру і ступінь) </vt:lpstr>
      <vt:lpstr>Складіть речення за поданими схемами</vt:lpstr>
      <vt:lpstr>Домашнє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Другорядні члени речення. Обставина</dc:title>
  <dc:creator>Пользователь</dc:creator>
  <cp:lastModifiedBy>Пользователь</cp:lastModifiedBy>
  <cp:revision>37</cp:revision>
  <dcterms:created xsi:type="dcterms:W3CDTF">2021-03-14T14:58:21Z</dcterms:created>
  <dcterms:modified xsi:type="dcterms:W3CDTF">2021-03-14T19:39:04Z</dcterms:modified>
</cp:coreProperties>
</file>