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mp4" ContentType="video/unknown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handoutMasterIdLst>
    <p:handoutMasterId r:id="rId27"/>
  </p:handoutMasterIdLst>
  <p:sldIdLst>
    <p:sldId id="257" r:id="rId2"/>
    <p:sldId id="287" r:id="rId3"/>
    <p:sldId id="262" r:id="rId4"/>
    <p:sldId id="303" r:id="rId5"/>
    <p:sldId id="307" r:id="rId6"/>
    <p:sldId id="289" r:id="rId7"/>
    <p:sldId id="310" r:id="rId8"/>
    <p:sldId id="296" r:id="rId9"/>
    <p:sldId id="308" r:id="rId10"/>
    <p:sldId id="309" r:id="rId11"/>
    <p:sldId id="298" r:id="rId12"/>
    <p:sldId id="311" r:id="rId13"/>
    <p:sldId id="273" r:id="rId14"/>
    <p:sldId id="267" r:id="rId15"/>
    <p:sldId id="297" r:id="rId16"/>
    <p:sldId id="304" r:id="rId17"/>
    <p:sldId id="276" r:id="rId18"/>
    <p:sldId id="281" r:id="rId19"/>
    <p:sldId id="293" r:id="rId20"/>
    <p:sldId id="305" r:id="rId21"/>
    <p:sldId id="306" r:id="rId22"/>
    <p:sldId id="269" r:id="rId23"/>
    <p:sldId id="264" r:id="rId24"/>
    <p:sldId id="286" r:id="rId25"/>
  </p:sldIdLst>
  <p:sldSz cx="12192000" cy="6858000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66FF33"/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C08251-85AC-47AA-86DD-DACBCC961EA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158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AF7D33-EC1B-4539-B8C6-177124E8B6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6860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C6CE2-1FF7-4D29-97BB-B9A22E82E4AC}" type="slidenum">
              <a:rPr lang="ru-RU"/>
              <a:pPr/>
              <a:t>1</a:t>
            </a:fld>
            <a:endParaRPr lang="ru-RU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121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2BC10-CE58-468D-9AF0-AAEEF7E3093A}" type="slidenum">
              <a:rPr lang="ru-RU"/>
              <a:pPr/>
              <a:t>3</a:t>
            </a:fld>
            <a:endParaRPr lang="ru-RU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41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2BC10-CE58-468D-9AF0-AAEEF7E3093A}" type="slidenum">
              <a:rPr lang="ru-RU"/>
              <a:pPr/>
              <a:t>6</a:t>
            </a:fld>
            <a:endParaRPr lang="ru-RU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439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2BC10-CE58-468D-9AF0-AAEEF7E3093A}" type="slidenum">
              <a:rPr lang="ru-RU"/>
              <a:pPr/>
              <a:t>8</a:t>
            </a:fld>
            <a:endParaRPr lang="ru-RU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971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AF7D33-EC1B-4539-B8C6-177124E8B60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261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93BC1B-C86A-4314-A234-C2B74071DE1E}" type="slidenum">
              <a:rPr lang="ru-RU"/>
              <a:pPr/>
              <a:t>14</a:t>
            </a:fld>
            <a:endParaRPr lang="ru-RU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747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93BC1B-C86A-4314-A234-C2B74071DE1E}" type="slidenum">
              <a:rPr lang="ru-RU"/>
              <a:pPr/>
              <a:t>16</a:t>
            </a:fld>
            <a:endParaRPr lang="ru-RU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69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F964BC-5F13-41E7-8BDF-7FFF55944A9C}" type="slidenum">
              <a:rPr lang="ru-RU"/>
              <a:pPr/>
              <a:t>22</a:t>
            </a:fld>
            <a:endParaRPr lang="ru-RU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668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6A96D6-9886-4548-8C06-11D2C0912E30}" type="slidenum">
              <a:rPr lang="ru-RU"/>
              <a:pPr/>
              <a:t>23</a:t>
            </a:fld>
            <a:endParaRPr lang="ru-RU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86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7A48-FEDD-406F-BEDD-C493D57DA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6BA7-D0F5-4D4E-A861-428577DBB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AC47CA7D-EB9E-4209-A4F7-F69288A1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D9B3-FC8E-4458-99C5-C066A5FF67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6CCEB-BAAE-43A8-848D-4118DBD74F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A6CF-78DE-47BB-8000-E136974430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FD761-E242-4B9F-A05E-8D919F8611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EB9D1-0114-4CC6-8F25-2DCBF2D885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C5F1-EB92-407B-9410-538C088CD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1EF8-E04E-4010-B963-8EA0AE3C1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C697-F5ED-493A-AB59-83F841C08A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D1BAEC2-279A-4C9F-B093-081F99312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microsoft.com/office/2007/relationships/media" Target="../media/media5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audio" Target="../media/media6.mp3"/><Relationship Id="rId11" Type="http://schemas.openxmlformats.org/officeDocument/2006/relationships/image" Target="../media/image21.png"/><Relationship Id="rId5" Type="http://schemas.microsoft.com/office/2007/relationships/media" Target="../media/media6.mp3"/><Relationship Id="rId10" Type="http://schemas.openxmlformats.org/officeDocument/2006/relationships/image" Target="../media/image20.png"/><Relationship Id="rId4" Type="http://schemas.openxmlformats.org/officeDocument/2006/relationships/video" Target="../media/media5.mp4"/><Relationship Id="rId9" Type="http://schemas.openxmlformats.org/officeDocument/2006/relationships/hyperlink" Target="&#1047;&#1076;&#1088;&#1072;&#1074;&#1089;&#1090;&#1074;&#1091;&#1081;%20&#1084;&#1080;&#1088;.kar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03388" y="2852739"/>
            <a:ext cx="8964612" cy="2808287"/>
          </a:xfrm>
          <a:noFill/>
          <a:ln/>
        </p:spPr>
        <p:txBody>
          <a:bodyPr/>
          <a:lstStyle/>
          <a:p>
            <a:pPr algn="l"/>
            <a:r>
              <a:rPr lang="uk-UA" sz="4000" dirty="0"/>
              <a:t>Тема уроку</a:t>
            </a:r>
            <a:br>
              <a:rPr lang="uk-UA" sz="4000" dirty="0"/>
            </a:br>
            <a:r>
              <a:rPr lang="uk-UA" sz="1800" dirty="0"/>
              <a:t>---------------------------------------------------------------------------------------------------</a:t>
            </a:r>
            <a:r>
              <a:rPr lang="uk-UA" sz="4400" dirty="0"/>
              <a:t/>
            </a:r>
            <a:br>
              <a:rPr lang="uk-UA" sz="4400" dirty="0"/>
            </a:br>
            <a:r>
              <a:rPr lang="uk-UA" sz="4400" dirty="0"/>
              <a:t>інструментальна м</a:t>
            </a:r>
            <a:r>
              <a:rPr lang="ru-RU" sz="4400" dirty="0" err="1">
                <a:latin typeface="Arial" charset="0"/>
              </a:rPr>
              <a:t>узика</a:t>
            </a:r>
            <a:r>
              <a:rPr lang="ru-RU" sz="4400" dirty="0">
                <a:latin typeface="Arial" charset="0"/>
              </a:rPr>
              <a:t> 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991545" y="476672"/>
            <a:ext cx="8497887" cy="2160588"/>
          </a:xfrm>
          <a:noFill/>
          <a:ln/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uk-UA" sz="4000" dirty="0"/>
              <a:t>Розділ 3</a:t>
            </a:r>
          </a:p>
          <a:p>
            <a:pPr algn="l">
              <a:lnSpc>
                <a:spcPct val="80000"/>
              </a:lnSpc>
            </a:pPr>
            <a:r>
              <a:rPr lang="uk-UA" sz="1800" dirty="0"/>
              <a:t>---------------------------------------------------------------------------------------------------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uk-UA" sz="4000" i="1" dirty="0">
                <a:latin typeface="Arial" charset="0"/>
              </a:rPr>
              <a:t>Професійна музика</a:t>
            </a:r>
            <a:endParaRPr lang="ru-RU" sz="4000" i="1" dirty="0">
              <a:latin typeface="Arial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9376" y="332656"/>
            <a:ext cx="11305256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3600" b="1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800" i="1" dirty="0" err="1"/>
              <a:t>Що</a:t>
            </a:r>
            <a:r>
              <a:rPr lang="ru-RU" sz="3800" i="1" dirty="0"/>
              <a:t> </a:t>
            </a:r>
            <a:r>
              <a:rPr lang="ru-RU" sz="3800" i="1" dirty="0" err="1"/>
              <a:t>таке</a:t>
            </a:r>
            <a:r>
              <a:rPr lang="ru-RU" sz="3800" i="1" dirty="0"/>
              <a:t> духовна </a:t>
            </a:r>
            <a:r>
              <a:rPr lang="ru-RU" sz="3800" i="1" dirty="0" err="1"/>
              <a:t>музика</a:t>
            </a:r>
            <a:r>
              <a:rPr lang="ru-RU" sz="3800" i="1" dirty="0"/>
              <a:t>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800" i="1" dirty="0" err="1"/>
              <a:t>Які</a:t>
            </a:r>
            <a:r>
              <a:rPr lang="ru-RU" sz="3800" i="1" dirty="0"/>
              <a:t> </a:t>
            </a:r>
            <a:r>
              <a:rPr lang="ru-RU" sz="3800" i="1" dirty="0" err="1"/>
              <a:t>композитори</a:t>
            </a:r>
            <a:r>
              <a:rPr lang="ru-RU" sz="3800" i="1" dirty="0"/>
              <a:t> </a:t>
            </a:r>
            <a:r>
              <a:rPr lang="ru-RU" sz="3800" i="1" dirty="0" err="1"/>
              <a:t>світу</a:t>
            </a:r>
            <a:r>
              <a:rPr lang="ru-RU" sz="3800" i="1" dirty="0"/>
              <a:t> писали </a:t>
            </a:r>
            <a:r>
              <a:rPr lang="ru-RU" sz="3800" i="1" dirty="0" err="1"/>
              <a:t>духовну</a:t>
            </a:r>
            <a:r>
              <a:rPr lang="ru-RU" sz="3800" i="1" dirty="0"/>
              <a:t> </a:t>
            </a:r>
            <a:r>
              <a:rPr lang="ru-RU" sz="3800" i="1" dirty="0" err="1"/>
              <a:t>музику</a:t>
            </a:r>
            <a:r>
              <a:rPr lang="ru-RU" sz="3800" i="1" dirty="0"/>
              <a:t>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800" i="1" dirty="0"/>
              <a:t>Як </a:t>
            </a:r>
            <a:r>
              <a:rPr lang="ru-RU" sz="3800" i="1" dirty="0" err="1"/>
              <a:t>називається</a:t>
            </a:r>
            <a:r>
              <a:rPr lang="ru-RU" sz="3800" i="1" dirty="0"/>
              <a:t> </a:t>
            </a:r>
            <a:r>
              <a:rPr lang="ru-RU" sz="3800" i="1" dirty="0" err="1"/>
              <a:t>духовний</a:t>
            </a:r>
            <a:r>
              <a:rPr lang="ru-RU" sz="3800" i="1" dirty="0"/>
              <a:t> </a:t>
            </a:r>
            <a:r>
              <a:rPr lang="ru-RU" sz="3800" i="1" dirty="0" err="1"/>
              <a:t>твір</a:t>
            </a:r>
            <a:r>
              <a:rPr lang="ru-RU" sz="3800" i="1" dirty="0"/>
              <a:t> для хору, </a:t>
            </a:r>
            <a:r>
              <a:rPr lang="ru-RU" sz="3800" i="1" dirty="0" err="1"/>
              <a:t>що</a:t>
            </a:r>
            <a:r>
              <a:rPr lang="ru-RU" sz="3800" i="1" dirty="0"/>
              <a:t> </a:t>
            </a:r>
            <a:r>
              <a:rPr lang="ru-RU" sz="3800" i="1" dirty="0" err="1"/>
              <a:t>починається</a:t>
            </a:r>
            <a:r>
              <a:rPr lang="ru-RU" sz="3800" i="1" dirty="0"/>
              <a:t> словами «</a:t>
            </a:r>
            <a:r>
              <a:rPr lang="ru-RU" sz="3800" i="1" dirty="0" err="1"/>
              <a:t>Іже</a:t>
            </a:r>
            <a:r>
              <a:rPr lang="ru-RU" sz="3800" i="1" dirty="0"/>
              <a:t> </a:t>
            </a:r>
            <a:r>
              <a:rPr lang="ru-RU" sz="3800" i="1" dirty="0" err="1"/>
              <a:t>херувими</a:t>
            </a:r>
            <a:r>
              <a:rPr lang="ru-RU" sz="3800" i="1" dirty="0"/>
              <a:t>»?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800" i="1" dirty="0" err="1">
                <a:latin typeface="Tahoma" pitchFamily="34" charset="0"/>
              </a:rPr>
              <a:t>Назвіть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авторів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пісні</a:t>
            </a:r>
            <a:r>
              <a:rPr lang="ru-RU" sz="3800" i="1" dirty="0">
                <a:latin typeface="Tahoma" pitchFamily="34" charset="0"/>
              </a:rPr>
              <a:t> «Веснянка».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800" i="1" dirty="0" err="1">
                <a:latin typeface="Tahoma" pitchFamily="34" charset="0"/>
              </a:rPr>
              <a:t>Які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музичні</a:t>
            </a:r>
            <a:r>
              <a:rPr lang="ru-RU" sz="3800" i="1" dirty="0">
                <a:latin typeface="Tahoma" pitchFamily="34" charset="0"/>
              </a:rPr>
              <a:t> твори у </a:t>
            </a:r>
            <a:r>
              <a:rPr lang="ru-RU" sz="3800" i="1" dirty="0" err="1">
                <a:latin typeface="Tahoma" pitchFamily="34" charset="0"/>
              </a:rPr>
              <a:t>виконанні</a:t>
            </a:r>
            <a:r>
              <a:rPr lang="ru-RU" sz="3800" i="1" dirty="0">
                <a:latin typeface="Tahoma" pitchFamily="34" charset="0"/>
              </a:rPr>
              <a:t> хору </a:t>
            </a:r>
            <a:r>
              <a:rPr lang="ru-RU" sz="3800" i="1" dirty="0" err="1">
                <a:latin typeface="Tahoma" pitchFamily="34" charset="0"/>
              </a:rPr>
              <a:t>ви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слухали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вдома</a:t>
            </a:r>
            <a:r>
              <a:rPr lang="ru-RU" sz="3800" i="1" dirty="0">
                <a:latin typeface="Tahoma" pitchFamily="34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800" i="1" dirty="0" err="1">
                <a:latin typeface="Tahoma" pitchFamily="34" charset="0"/>
              </a:rPr>
              <a:t>Які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ви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знаєте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види</a:t>
            </a:r>
            <a:r>
              <a:rPr lang="ru-RU" sz="3800" i="1" dirty="0">
                <a:latin typeface="Tahoma" pitchFamily="34" charset="0"/>
              </a:rPr>
              <a:t> </a:t>
            </a:r>
            <a:r>
              <a:rPr lang="ru-RU" sz="3800" i="1" dirty="0" err="1">
                <a:latin typeface="Tahoma" pitchFamily="34" charset="0"/>
              </a:rPr>
              <a:t>хорів</a:t>
            </a:r>
            <a:r>
              <a:rPr lang="ru-RU" sz="3800" i="1" dirty="0">
                <a:latin typeface="Tahoma" pitchFamily="34" charset="0"/>
              </a:rPr>
              <a:t>? За складом? За </a:t>
            </a:r>
            <a:r>
              <a:rPr lang="ru-RU" sz="3800" i="1" dirty="0" err="1">
                <a:latin typeface="Tahoma" pitchFamily="34" charset="0"/>
              </a:rPr>
              <a:t>кількістю</a:t>
            </a:r>
            <a:r>
              <a:rPr lang="ru-RU" sz="3800" i="1" dirty="0">
                <a:latin typeface="Tahoma" pitchFamily="34" charset="0"/>
              </a:rPr>
              <a:t>? За манерою </a:t>
            </a:r>
            <a:r>
              <a:rPr lang="ru-RU" sz="3800" i="1" dirty="0" err="1">
                <a:latin typeface="Tahoma" pitchFamily="34" charset="0"/>
              </a:rPr>
              <a:t>виконання</a:t>
            </a:r>
            <a:r>
              <a:rPr lang="ru-RU" sz="3800" i="1" dirty="0">
                <a:latin typeface="Tahoma" pitchFamily="34" charset="0"/>
              </a:rPr>
              <a:t>? </a:t>
            </a:r>
            <a:endParaRPr lang="uk-UA" sz="3800" i="1" dirty="0">
              <a:latin typeface="Tahoma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uk-UA" sz="3800" dirty="0">
              <a:latin typeface="Tahoma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ru-RU" sz="3800" i="1" dirty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ru-RU" sz="32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67880" y="15007"/>
            <a:ext cx="8328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Давайте </a:t>
            </a:r>
            <a:r>
              <a:rPr lang="ru-RU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пригадаємо</a:t>
            </a: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4635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991544" y="4437112"/>
            <a:ext cx="8281169" cy="221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rgbClr val="FF00FF"/>
              </a:buClr>
              <a:buSzPct val="80000"/>
            </a:pPr>
            <a:endParaRPr lang="uk-UA" sz="4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63352" y="404664"/>
            <a:ext cx="10389288" cy="187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</a:t>
            </a:r>
            <a:r>
              <a:rPr lang="uk-UA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Пригадайте, що таке </a:t>
            </a:r>
            <a:r>
              <a:rPr lang="uk-UA" sz="40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тембр</a:t>
            </a:r>
            <a:r>
              <a:rPr lang="uk-UA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?</a:t>
            </a: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endParaRPr lang="uk-UA" sz="4000" i="1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endParaRPr lang="uk-UA" sz="4000" i="1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Кожний із музичних інструментів, </a:t>
            </a:r>
            <a:r>
              <a:rPr lang="uk-UA" sz="40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        як </a:t>
            </a:r>
            <a:r>
              <a:rPr lang="uk-UA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і голос людини, має свій тембр.</a:t>
            </a: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Він залежить від матеріалу, з якого виготовлений інструмент, від розміру та форми, способів видобування звуку.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328" y="188641"/>
            <a:ext cx="2726496" cy="2726496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uild="p"/>
      <p:bldP spid="1127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360" y="239100"/>
            <a:ext cx="11233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Пригадайте, які ви знаєте групи музичних інструментів?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03" y="1621883"/>
            <a:ext cx="3084944" cy="23226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94" y="3729630"/>
            <a:ext cx="1953568" cy="29433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561" y="4874004"/>
            <a:ext cx="2448095" cy="21140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192" y="2235237"/>
            <a:ext cx="3394035" cy="27972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9005" y="4656941"/>
            <a:ext cx="6681650" cy="21553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520" y="1409874"/>
            <a:ext cx="3407979" cy="28832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7424" y="3633878"/>
            <a:ext cx="2552719" cy="182715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5596" y="755100"/>
            <a:ext cx="2920156" cy="167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6594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878" t="29210" r="11610" b="12201"/>
          <a:stretch/>
        </p:blipFill>
        <p:spPr>
          <a:xfrm>
            <a:off x="0" y="1556792"/>
            <a:ext cx="12192000" cy="53012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7368" y="200959"/>
            <a:ext cx="11593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/>
              <a:t>Схема розміщення інструментів </a:t>
            </a:r>
            <a:r>
              <a:rPr lang="uk-UA" sz="4000" b="1" dirty="0" smtClean="0"/>
              <a:t>у </a:t>
            </a:r>
            <a:r>
              <a:rPr lang="uk-UA" sz="4000" b="1" dirty="0"/>
              <a:t>симфонічному оркестрі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842403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991544" y="4437112"/>
            <a:ext cx="8281169" cy="221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rgbClr val="FF00FF"/>
              </a:buClr>
              <a:buSzPct val="80000"/>
            </a:pPr>
            <a:endParaRPr lang="uk-UA" sz="4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43372" y="1772816"/>
            <a:ext cx="11305256" cy="187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400" b="1" i="1" dirty="0" smtClean="0">
                <a:solidFill>
                  <a:srgbClr val="FFFF00"/>
                </a:solidFill>
              </a:rPr>
              <a:t>Ансамбль  </a:t>
            </a:r>
            <a:r>
              <a:rPr lang="uk-UA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(з </a:t>
            </a:r>
            <a:r>
              <a:rPr lang="uk-UA" sz="4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фр</a:t>
            </a:r>
            <a:r>
              <a:rPr lang="uk-UA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 – разом) – це невеликий колектив виконавців (музикантів або співаків), що спільно виконують вокальний або інструментальний музичний твір;   </a:t>
            </a:r>
            <a:endParaRPr lang="uk-UA" sz="4400" dirty="0" smtClean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 </a:t>
            </a:r>
            <a:r>
              <a:rPr lang="uk-UA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злагодженість, стрій, звучання кількох інструментів або голосів.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6974" y="453443"/>
            <a:ext cx="10510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uk-UA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Словник музичних термінів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77626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uild="p"/>
      <p:bldP spid="1127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364" y="0"/>
            <a:ext cx="110172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називається ансамбль з двох </a:t>
            </a:r>
          </a:p>
          <a:p>
            <a:r>
              <a:rPr lang="uk-UA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виконавців?</a:t>
            </a:r>
          </a:p>
          <a:p>
            <a:r>
              <a:rPr lang="uk-UA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трьох виконавців?</a:t>
            </a: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93" y="2636911"/>
            <a:ext cx="6021851" cy="4076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948" r="5142"/>
          <a:stretch/>
        </p:blipFill>
        <p:spPr>
          <a:xfrm>
            <a:off x="395420" y="2146394"/>
            <a:ext cx="5205596" cy="3802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219146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991544" y="4437112"/>
            <a:ext cx="8281169" cy="221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rgbClr val="FF00FF"/>
              </a:buClr>
              <a:buSzPct val="80000"/>
            </a:pPr>
            <a:endParaRPr lang="uk-UA" sz="4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07369" y="260648"/>
            <a:ext cx="1043307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2800" b="1" i="1" dirty="0">
                <a:solidFill>
                  <a:srgbClr val="FFFF00"/>
                </a:solidFill>
                <a:latin typeface="+mn-lt"/>
              </a:rPr>
              <a:t>  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000" b="1" i="1" dirty="0">
                <a:solidFill>
                  <a:srgbClr val="FFFF00"/>
                </a:solidFill>
                <a:latin typeface="+mn-lt"/>
              </a:rPr>
              <a:t>   </a:t>
            </a: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</a:pPr>
            <a:r>
              <a:rPr lang="uk-UA" sz="4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Квартет  </a:t>
            </a:r>
            <a:r>
              <a:rPr lang="uk-UA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– вокальний або інструментальний ансамбль, що складається з чотирьох виконавців та музичний твір для чотирьох виконавців.</a:t>
            </a:r>
            <a:endParaRPr lang="uk-UA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1610" t="42440" r="50000" b="23540"/>
          <a:stretch/>
        </p:blipFill>
        <p:spPr>
          <a:xfrm>
            <a:off x="7896200" y="4437112"/>
            <a:ext cx="4032448" cy="2233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906711" y="81280"/>
            <a:ext cx="10450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Словник музичних термінів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44410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uild="p"/>
      <p:bldP spid="1127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uk-UA" sz="4800" dirty="0" smtClean="0"/>
              <a:t>Квартети бувають: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980728"/>
            <a:ext cx="11521280" cy="525780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uk-UA" sz="3800" b="1" i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Однорідні </a:t>
            </a:r>
            <a:r>
              <a:rPr lang="uk-UA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(складаються з інструментів однієї групи) та </a:t>
            </a:r>
            <a:r>
              <a:rPr lang="uk-UA" sz="3800" b="1" i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мішані</a:t>
            </a:r>
            <a:r>
              <a:rPr lang="uk-UA" sz="3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uk-UA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(складаються з інструментів різних груп);</a:t>
            </a:r>
          </a:p>
          <a:p>
            <a:pPr marL="137160" indent="0">
              <a:buNone/>
            </a:pPr>
            <a:r>
              <a:rPr lang="uk-UA" sz="3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Струнний</a:t>
            </a:r>
            <a:r>
              <a:rPr lang="uk-UA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(дві скрипки, альт, віолончель)</a:t>
            </a:r>
          </a:p>
          <a:p>
            <a:pPr marL="137160" indent="0">
              <a:buNone/>
            </a:pPr>
            <a:r>
              <a:rPr lang="uk-UA" sz="3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Духовий</a:t>
            </a:r>
            <a:r>
              <a:rPr lang="uk-UA" sz="3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uk-UA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(флейта, гобой, кларнет, фагот)</a:t>
            </a:r>
          </a:p>
          <a:p>
            <a:pPr marL="137160" indent="0">
              <a:buNone/>
            </a:pPr>
            <a:r>
              <a:rPr lang="uk-UA" sz="3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Фортепіанний</a:t>
            </a:r>
            <a:r>
              <a:rPr lang="uk-UA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(скрипка, альт, віолончель, фортепіано)</a:t>
            </a:r>
          </a:p>
          <a:p>
            <a:pPr marL="137160" indent="0">
              <a:buNone/>
            </a:pPr>
            <a:r>
              <a:rPr lang="uk-UA" sz="3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Струнно</a:t>
            </a:r>
            <a:r>
              <a:rPr lang="uk-UA" sz="3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-духовий</a:t>
            </a:r>
            <a:r>
              <a:rPr lang="uk-UA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(флейта або гобой, скрипка, альт, віолончель)</a:t>
            </a:r>
            <a:endParaRPr lang="ru-RU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501797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 мф І.Крилов. Кварте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3845" y="103012"/>
            <a:ext cx="9006651" cy="67549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930806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951984" y="0"/>
            <a:ext cx="576064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Василь Олександрович Барвінський</a:t>
            </a:r>
          </a:p>
          <a:p>
            <a:r>
              <a:rPr lang="uk-UA" sz="4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(1888-1963)</a:t>
            </a:r>
          </a:p>
          <a:p>
            <a:endParaRPr lang="uk-UA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</a:t>
            </a:r>
            <a:r>
              <a:rPr lang="uk-UA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підручником    </a:t>
            </a:r>
            <a:r>
              <a:rPr lang="uk-UA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</a:t>
            </a:r>
            <a:r>
              <a:rPr lang="uk-UA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ст. 101)</a:t>
            </a:r>
          </a:p>
          <a:p>
            <a:r>
              <a:rPr lang="uk-UA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Відомості про композитора </a:t>
            </a:r>
            <a:endParaRPr lang="ru-RU" sz="4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440" r="14169"/>
          <a:stretch/>
        </p:blipFill>
        <p:spPr>
          <a:xfrm>
            <a:off x="335360" y="159747"/>
            <a:ext cx="5175781" cy="6163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911949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360" y="260649"/>
            <a:ext cx="11028147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В.Барвінський</a:t>
            </a:r>
            <a:r>
              <a:rPr lang="uk-UA" sz="4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«Квартет</a:t>
            </a:r>
            <a:r>
              <a:rPr lang="uk-UA" sz="4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uk-UA" sz="4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40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 яких інструментів ви почули? Які ваші враження від музики квартету?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відчуваються у квартеті інтонації української народної музики?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Якими музичними засобами композитор передав образи гномів?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допомагають інструменти у створенні образу?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40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01 В.Барвінський Квартет для двох скрипок, альта і віолончелі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88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83388" y="260648"/>
            <a:ext cx="1080119" cy="108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6493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360" y="260649"/>
            <a:ext cx="964907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Д.Акимов</a:t>
            </a:r>
            <a:r>
              <a:rPr lang="uk-UA" sz="4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«Марш нічних гномів»</a:t>
            </a:r>
          </a:p>
          <a:p>
            <a:endParaRPr lang="uk-UA" sz="4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 інструменти створили      образи гномів?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допомагають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інструменти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створенні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образу?</a:t>
            </a:r>
          </a:p>
          <a:p>
            <a:endParaRPr lang="uk-UA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02 Д.Акимов Марш нічних гномі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4512" y="260649"/>
            <a:ext cx="1132750" cy="11327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664" y="1700808"/>
            <a:ext cx="2265499" cy="2660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3832" y="4341805"/>
            <a:ext cx="4729025" cy="2660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idx="1"/>
          </p:nvPr>
        </p:nvSpPr>
        <p:spPr>
          <a:xfrm>
            <a:off x="1991544" y="316848"/>
            <a:ext cx="7848600" cy="1052512"/>
          </a:xfrm>
          <a:noFill/>
          <a:ln/>
        </p:spPr>
        <p:txBody>
          <a:bodyPr>
            <a:normAutofit fontScale="85000" lnSpcReduction="2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Творче 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завдання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/заповни ти таблицю/</a:t>
            </a:r>
            <a:endParaRPr lang="ru-RU" sz="41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534933"/>
              </p:ext>
            </p:extLst>
          </p:nvPr>
        </p:nvGraphicFramePr>
        <p:xfrm>
          <a:off x="335360" y="1357581"/>
          <a:ext cx="11551364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2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68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504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11685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+mj-lt"/>
                        </a:rPr>
                        <a:t>Струнний квартет</a:t>
                      </a:r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+mj-lt"/>
                        </a:rPr>
                        <a:t>Фортепіанний квартет</a:t>
                      </a:r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+mj-lt"/>
                        </a:rPr>
                        <a:t>Духовий квартет</a:t>
                      </a:r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961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8864"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+mj-lt"/>
                        </a:rPr>
                        <a:t>скрипка</a:t>
                      </a:r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+mj-lt"/>
                        </a:rPr>
                        <a:t>гобой</a:t>
                      </a:r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5818"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0524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+mj-lt"/>
                        </a:rPr>
                        <a:t>віолончель</a:t>
                      </a:r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9421" y="5894085"/>
            <a:ext cx="117373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Підказка: скрипка, альт, віолончель, фортепіано, </a:t>
            </a:r>
            <a:r>
              <a:rPr lang="uk-UA" sz="2800" dirty="0" smtClean="0"/>
              <a:t>флейта</a:t>
            </a:r>
            <a:r>
              <a:rPr lang="uk-UA" sz="2800" dirty="0"/>
              <a:t>, фагот, скрипка, кларнет, альт.</a:t>
            </a:r>
            <a:endParaRPr lang="ru-RU" sz="2800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268760"/>
            <a:ext cx="9144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dirty="0"/>
              <a:t>ІІ</a:t>
            </a:r>
            <a:r>
              <a:rPr lang="uk-UA" sz="5400" dirty="0"/>
              <a:t>: І П </a:t>
            </a:r>
            <a:r>
              <a:rPr lang="uk-UA" sz="5400" dirty="0" err="1"/>
              <a:t>П</a:t>
            </a:r>
            <a:r>
              <a:rPr lang="uk-UA" sz="5400" dirty="0"/>
              <a:t> І П </a:t>
            </a:r>
            <a:r>
              <a:rPr lang="uk-UA" sz="5400" dirty="0" err="1"/>
              <a:t>П</a:t>
            </a:r>
            <a:r>
              <a:rPr lang="uk-UA" sz="5400" dirty="0"/>
              <a:t> І П </a:t>
            </a:r>
            <a:r>
              <a:rPr lang="uk-UA" sz="5400" dirty="0" err="1"/>
              <a:t>П</a:t>
            </a:r>
            <a:r>
              <a:rPr lang="uk-UA" sz="5400" dirty="0"/>
              <a:t> І П </a:t>
            </a:r>
            <a:r>
              <a:rPr lang="uk-UA" sz="5400" dirty="0" err="1"/>
              <a:t>П</a:t>
            </a:r>
            <a:r>
              <a:rPr lang="uk-UA" sz="5400" dirty="0"/>
              <a:t> </a:t>
            </a:r>
          </a:p>
          <a:p>
            <a:r>
              <a:rPr lang="uk-UA" sz="5400" dirty="0"/>
              <a:t>     </a:t>
            </a:r>
            <a:r>
              <a:rPr lang="uk-UA" sz="3200" dirty="0"/>
              <a:t>3 3 4 5 4 3  3 4 5 3 4 4 3 2 5, 3 3 2 Т 5,</a:t>
            </a:r>
          </a:p>
          <a:p>
            <a:endParaRPr lang="uk-UA" sz="3200" dirty="0"/>
          </a:p>
          <a:p>
            <a:r>
              <a:rPr lang="uk-UA" sz="5400" dirty="0"/>
              <a:t>   І П </a:t>
            </a:r>
            <a:r>
              <a:rPr lang="uk-UA" sz="5400" dirty="0" err="1"/>
              <a:t>П</a:t>
            </a:r>
            <a:r>
              <a:rPr lang="uk-UA" sz="5400" dirty="0"/>
              <a:t> І П </a:t>
            </a:r>
            <a:r>
              <a:rPr lang="uk-UA" sz="5400" dirty="0" err="1"/>
              <a:t>П</a:t>
            </a:r>
            <a:r>
              <a:rPr lang="uk-UA" sz="5400" dirty="0"/>
              <a:t> І П </a:t>
            </a:r>
            <a:r>
              <a:rPr lang="uk-UA" sz="5400" dirty="0" err="1"/>
              <a:t>П</a:t>
            </a:r>
            <a:r>
              <a:rPr lang="uk-UA" sz="5400" dirty="0"/>
              <a:t>  </a:t>
            </a:r>
            <a:r>
              <a:rPr lang="uk-UA" sz="5400" dirty="0" err="1"/>
              <a:t>П</a:t>
            </a:r>
            <a:r>
              <a:rPr lang="uk-UA" sz="5400" dirty="0"/>
              <a:t> І </a:t>
            </a:r>
            <a:r>
              <a:rPr lang="en-US" sz="5400" dirty="0"/>
              <a:t>Z</a:t>
            </a:r>
            <a:r>
              <a:rPr lang="uk-UA" sz="5400" dirty="0"/>
              <a:t> :</a:t>
            </a:r>
            <a:r>
              <a:rPr lang="uk-UA" sz="8000" dirty="0"/>
              <a:t>ІІ</a:t>
            </a:r>
          </a:p>
          <a:p>
            <a:r>
              <a:rPr lang="uk-UA" sz="3600" dirty="0"/>
              <a:t>    </a:t>
            </a:r>
            <a:r>
              <a:rPr lang="uk-UA" sz="3200" dirty="0"/>
              <a:t>3  3 4 5 4 3 3 4 5 3 4  4 3 2 5,  3 2 Т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19009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idx="1"/>
          </p:nvPr>
        </p:nvSpPr>
        <p:spPr>
          <a:xfrm>
            <a:off x="2008176" y="316848"/>
            <a:ext cx="7848600" cy="1052512"/>
          </a:xfrm>
          <a:noFill/>
          <a:ln/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Сл.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А.Навроцького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муз.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В.Філіпенка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4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“Веснянка”  (ст.102)</a:t>
            </a:r>
            <a:endParaRPr lang="ru-RU" sz="40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667296" y="371154"/>
            <a:ext cx="1441450" cy="2308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uk-UA" i="1" u="sng" dirty="0">
                <a:solidFill>
                  <a:schemeClr val="accent5">
                    <a:lumMod val="75000"/>
                  </a:schemeClr>
                </a:solidFill>
              </a:rPr>
              <a:t>Слухання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8756207" y="316848"/>
            <a:ext cx="1585913" cy="2301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uk-UA" i="1" dirty="0">
                <a:solidFill>
                  <a:schemeClr val="hlink"/>
                </a:solidFill>
                <a:hlinkClick r:id="rId9" action="ppaction://hlinkfile"/>
              </a:rPr>
              <a:t>Виконання</a:t>
            </a:r>
            <a:endParaRPr lang="uk-UA" i="1" dirty="0">
              <a:solidFill>
                <a:schemeClr val="hlink"/>
              </a:solidFill>
            </a:endParaRPr>
          </a:p>
        </p:txBody>
      </p:sp>
      <p:pic>
        <p:nvPicPr>
          <p:cNvPr id="4" name="bandicam 2014-02-02 15-08-12-874_x26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19736" y="2132856"/>
            <a:ext cx="4104456" cy="3078342"/>
          </a:xfrm>
          <a:prstGeom prst="rect">
            <a:avLst/>
          </a:prstGeom>
          <a:solidFill>
            <a:srgbClr val="000000"/>
          </a:solidFill>
          <a:ln w="177800" cap="flat">
            <a:solidFill>
              <a:srgbClr val="0D0D0D"/>
            </a:solidFill>
            <a:miter lim="800000"/>
          </a:ln>
          <a:effectLst>
            <a:outerShdw blurRad="190500" dist="215900" dir="3000000" algn="tr" rotWithShape="0">
              <a:srgbClr val="000000">
                <a:alpha val="20000"/>
              </a:srgbClr>
            </a:outerShdw>
          </a:effectLst>
          <a:scene3d>
            <a:camera prst="perspectiveContrastingLeftFacing" fov="3300000">
              <a:rot lat="0" lon="1200000" rev="0"/>
            </a:camera>
            <a:lightRig rig="balanced" dir="t">
              <a:rot lat="0" lon="0" rev="4200000"/>
            </a:lightRig>
          </a:scene3d>
          <a:sp3d extrusionH="635000" prstMaterial="metal">
            <a:bevelT w="190500" h="12700" prst="slope"/>
            <a:extrusionClr>
              <a:srgbClr val="010000"/>
            </a:extrusionClr>
            <a:contourClr>
              <a:srgbClr val="000000"/>
            </a:contourClr>
          </a:sp3d>
        </p:spPr>
      </p:pic>
      <p:pic>
        <p:nvPicPr>
          <p:cNvPr id="6" name="07 В.Філіпенко Веснянка +_x26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1599" y="814545"/>
            <a:ext cx="1172046" cy="879035"/>
          </a:xfrm>
          <a:prstGeom prst="rect">
            <a:avLst/>
          </a:prstGeom>
          <a:solidFill>
            <a:srgbClr val="000000"/>
          </a:solidFill>
          <a:ln w="177800" cap="flat">
            <a:solidFill>
              <a:srgbClr val="0D0D0D"/>
            </a:solidFill>
            <a:miter lim="800000"/>
          </a:ln>
          <a:effectLst>
            <a:outerShdw blurRad="190500" dist="215900" dir="3000000" algn="tr" rotWithShape="0">
              <a:srgbClr val="000000">
                <a:alpha val="20000"/>
              </a:srgbClr>
            </a:outerShdw>
          </a:effectLst>
          <a:scene3d>
            <a:camera prst="perspectiveContrastingLeftFacing" fov="3300000">
              <a:rot lat="0" lon="1200000" rev="0"/>
            </a:camera>
            <a:lightRig rig="balanced" dir="t">
              <a:rot lat="0" lon="0" rev="4200000"/>
            </a:lightRig>
          </a:scene3d>
          <a:sp3d extrusionH="635000" prstMaterial="metal">
            <a:bevelT w="190500" h="12700" prst="slope"/>
            <a:extrusionClr>
              <a:srgbClr val="010000"/>
            </a:extrusionClr>
            <a:contourClr>
              <a:srgbClr val="000000"/>
            </a:contourClr>
          </a:sp3d>
        </p:spPr>
      </p:pic>
      <p:pic>
        <p:nvPicPr>
          <p:cNvPr id="7" name="60 - „Веснянка (мінус_ фонограма Ю.Глівчука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44362" y="759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0976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numSld="6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8170" y="620688"/>
            <a:ext cx="87502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1.Прийди, прийди, весно красна, </a:t>
            </a:r>
            <a:r>
              <a:rPr lang="uk-UA" sz="4800" dirty="0" err="1"/>
              <a:t>Чепури</a:t>
            </a:r>
            <a:r>
              <a:rPr lang="uk-UA" sz="4800" dirty="0"/>
              <a:t> наш рідний край.</a:t>
            </a:r>
          </a:p>
          <a:p>
            <a:r>
              <a:rPr lang="uk-UA" sz="4800" dirty="0"/>
              <a:t>Засвіти нам, сонце ясне,</a:t>
            </a:r>
          </a:p>
          <a:p>
            <a:r>
              <a:rPr lang="uk-UA" sz="4800" dirty="0"/>
              <a:t>З нами в гурті погуляй.</a:t>
            </a:r>
          </a:p>
          <a:p>
            <a:r>
              <a:rPr lang="uk-UA" sz="4800" dirty="0"/>
              <a:t>Там, та-ба-да-ба, </a:t>
            </a:r>
          </a:p>
          <a:p>
            <a:r>
              <a:rPr lang="uk-UA" sz="4800" dirty="0"/>
              <a:t>там, та-ба-да-ба….</a:t>
            </a:r>
          </a:p>
          <a:p>
            <a:r>
              <a:rPr lang="uk-UA" sz="4800" dirty="0"/>
              <a:t>Та-ба-да.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4353097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5717" y="332657"/>
            <a:ext cx="88204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i="1" dirty="0"/>
              <a:t>Приспів (двічі):</a:t>
            </a:r>
          </a:p>
          <a:p>
            <a:r>
              <a:rPr lang="uk-UA" sz="4400" dirty="0"/>
              <a:t>Принеси, весно, нам</a:t>
            </a:r>
          </a:p>
          <a:p>
            <a:r>
              <a:rPr lang="uk-UA" sz="4400" dirty="0"/>
              <a:t>Рясні дощі, рясні дощі.</a:t>
            </a:r>
          </a:p>
          <a:p>
            <a:r>
              <a:rPr lang="uk-UA" sz="4400" dirty="0"/>
              <a:t>Принеси, весно, нам</a:t>
            </a:r>
          </a:p>
          <a:p>
            <a:r>
              <a:rPr lang="uk-UA" sz="4400" dirty="0"/>
              <a:t>Радощі, радощі.</a:t>
            </a:r>
          </a:p>
          <a:p>
            <a:r>
              <a:rPr lang="uk-UA" sz="4400" dirty="0"/>
              <a:t>Хай всюди пісня луна,</a:t>
            </a:r>
          </a:p>
          <a:p>
            <a:r>
              <a:rPr lang="uk-UA" sz="4400" dirty="0"/>
              <a:t>Пісня луна, пісня луна.</a:t>
            </a:r>
          </a:p>
          <a:p>
            <a:r>
              <a:rPr lang="uk-UA" sz="4400" dirty="0"/>
              <a:t>Хай нам зустрінеться </a:t>
            </a:r>
          </a:p>
          <a:p>
            <a:r>
              <a:rPr lang="uk-UA" sz="4400" dirty="0"/>
              <a:t>Дівчинонька гарна.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7888032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8170" y="620688"/>
            <a:ext cx="875020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2.Прийди, весно, в наші села,</a:t>
            </a:r>
          </a:p>
          <a:p>
            <a:r>
              <a:rPr lang="uk-UA" sz="4800" dirty="0"/>
              <a:t>Принеси нам дивних див.</a:t>
            </a:r>
          </a:p>
          <a:p>
            <a:r>
              <a:rPr lang="uk-UA" sz="4800" dirty="0"/>
              <a:t>Очі </a:t>
            </a:r>
            <a:r>
              <a:rPr lang="uk-UA" sz="4800" dirty="0" err="1"/>
              <a:t>синії</a:t>
            </a:r>
            <a:r>
              <a:rPr lang="uk-UA" sz="4800" dirty="0"/>
              <a:t> веселок, </a:t>
            </a:r>
          </a:p>
          <a:p>
            <a:r>
              <a:rPr lang="uk-UA" sz="4800" dirty="0"/>
              <a:t>З хуртовинами садів.</a:t>
            </a:r>
          </a:p>
          <a:p>
            <a:r>
              <a:rPr lang="uk-UA" sz="4800" dirty="0"/>
              <a:t>Там, та-ба-да-ба, </a:t>
            </a:r>
          </a:p>
          <a:p>
            <a:r>
              <a:rPr lang="uk-UA" sz="4800" dirty="0"/>
              <a:t>там, та-ба-да-ба….</a:t>
            </a:r>
          </a:p>
          <a:p>
            <a:r>
              <a:rPr lang="uk-UA" sz="4800" dirty="0"/>
              <a:t>Та-ба-да.</a:t>
            </a:r>
            <a:endParaRPr lang="ru-RU" sz="4800" dirty="0"/>
          </a:p>
          <a:p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62514711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5717" y="332657"/>
            <a:ext cx="88204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i="1" dirty="0"/>
              <a:t>Приспів (двічі):</a:t>
            </a:r>
          </a:p>
          <a:p>
            <a:r>
              <a:rPr lang="uk-UA" sz="4400" dirty="0"/>
              <a:t>Принеси, весно, нам</a:t>
            </a:r>
          </a:p>
          <a:p>
            <a:r>
              <a:rPr lang="uk-UA" sz="4400" dirty="0"/>
              <a:t>Рясні дощі, рясні дощі.</a:t>
            </a:r>
          </a:p>
          <a:p>
            <a:r>
              <a:rPr lang="uk-UA" sz="4400" dirty="0"/>
              <a:t>Принеси, весно, нам</a:t>
            </a:r>
          </a:p>
          <a:p>
            <a:r>
              <a:rPr lang="uk-UA" sz="4400" dirty="0"/>
              <a:t>Радощі, радощі.</a:t>
            </a:r>
          </a:p>
          <a:p>
            <a:r>
              <a:rPr lang="uk-UA" sz="4400" dirty="0"/>
              <a:t>Хай всюди пісня луна,</a:t>
            </a:r>
          </a:p>
          <a:p>
            <a:r>
              <a:rPr lang="uk-UA" sz="4400" dirty="0"/>
              <a:t>Пісня луна, пісня луна.</a:t>
            </a:r>
          </a:p>
          <a:p>
            <a:r>
              <a:rPr lang="uk-UA" sz="4400" dirty="0"/>
              <a:t>Хай нам зустрінеться </a:t>
            </a:r>
          </a:p>
          <a:p>
            <a:r>
              <a:rPr lang="uk-UA" sz="4400" dirty="0"/>
              <a:t>Дівчинонька гарна.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29246937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7488" y="1988840"/>
            <a:ext cx="98303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3.Прийди, прийди, весно красна, </a:t>
            </a:r>
            <a:r>
              <a:rPr lang="uk-UA" sz="4800" dirty="0" err="1"/>
              <a:t>Чепури</a:t>
            </a:r>
            <a:r>
              <a:rPr lang="uk-UA" sz="4800" dirty="0"/>
              <a:t> наш рідний край.</a:t>
            </a:r>
          </a:p>
          <a:p>
            <a:r>
              <a:rPr lang="uk-UA" sz="4800" dirty="0"/>
              <a:t>Засвіти нам, сонце ясне,</a:t>
            </a:r>
          </a:p>
          <a:p>
            <a:r>
              <a:rPr lang="uk-UA" sz="4800" dirty="0"/>
              <a:t>З нами в гурті погуляй.</a:t>
            </a:r>
          </a:p>
        </p:txBody>
      </p:sp>
    </p:spTree>
    <p:extLst>
      <p:ext uri="{BB962C8B-B14F-4D97-AF65-F5344CB8AC3E}">
        <p14:creationId xmlns:p14="http://schemas.microsoft.com/office/powerpoint/2010/main" val="16850319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>
            <a:off x="2927648" y="173084"/>
            <a:ext cx="5472113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Підсумок</a:t>
            </a: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уроку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28117" y="3242597"/>
            <a:ext cx="1200065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  <a:buFont typeface="Wingdings" pitchFamily="2" charset="2"/>
              <a:buChar char="l"/>
            </a:pPr>
            <a:r>
              <a:rPr lang="ru-RU" sz="4000" dirty="0" err="1">
                <a:latin typeface="Tahoma" pitchFamily="34" charset="0"/>
              </a:rPr>
              <a:t>Які</a:t>
            </a:r>
            <a:r>
              <a:rPr lang="ru-RU" sz="4000" dirty="0">
                <a:latin typeface="Tahoma" pitchFamily="34" charset="0"/>
              </a:rPr>
              <a:t> </a:t>
            </a:r>
            <a:r>
              <a:rPr lang="ru-RU" sz="4000" dirty="0" err="1">
                <a:latin typeface="Tahoma" pitchFamily="34" charset="0"/>
              </a:rPr>
              <a:t>групи</a:t>
            </a:r>
            <a:r>
              <a:rPr lang="ru-RU" sz="4000" dirty="0">
                <a:latin typeface="Tahoma" pitchFamily="34" charset="0"/>
              </a:rPr>
              <a:t> </a:t>
            </a:r>
            <a:r>
              <a:rPr lang="ru-RU" sz="4000" dirty="0" err="1">
                <a:latin typeface="Tahoma" pitchFamily="34" charset="0"/>
              </a:rPr>
              <a:t>музичних</a:t>
            </a:r>
            <a:r>
              <a:rPr lang="ru-RU" sz="4000" dirty="0">
                <a:latin typeface="Tahoma" pitchFamily="34" charset="0"/>
              </a:rPr>
              <a:t> </a:t>
            </a:r>
            <a:r>
              <a:rPr lang="ru-RU" sz="4000" dirty="0" err="1">
                <a:latin typeface="Tahoma" pitchFamily="34" charset="0"/>
              </a:rPr>
              <a:t>інструментів</a:t>
            </a:r>
            <a:r>
              <a:rPr lang="ru-RU" sz="4000" dirty="0">
                <a:latin typeface="Tahoma" pitchFamily="34" charset="0"/>
              </a:rPr>
              <a:t> вам </a:t>
            </a:r>
            <a:r>
              <a:rPr lang="ru-RU" sz="4000" dirty="0" err="1">
                <a:latin typeface="Tahoma" pitchFamily="34" charset="0"/>
              </a:rPr>
              <a:t>відомі</a:t>
            </a:r>
            <a:r>
              <a:rPr lang="ru-RU" sz="4000" dirty="0">
                <a:latin typeface="Tahoma" pitchFamily="34" charset="0"/>
              </a:rPr>
              <a:t>?</a:t>
            </a:r>
            <a:endParaRPr lang="uk-UA" sz="4000" dirty="0">
              <a:latin typeface="Tahoma" pitchFamily="34" charset="0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28117" y="831292"/>
            <a:ext cx="1200065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  <a:buFont typeface="Wingdings" pitchFamily="2" charset="2"/>
              <a:buChar char="l"/>
            </a:pPr>
            <a:r>
              <a:rPr lang="uk-UA" sz="4000" dirty="0">
                <a:latin typeface="Tahoma" pitchFamily="34" charset="0"/>
              </a:rPr>
              <a:t>Вокальний або інструментальний ансамбль, що складається з чотирьох виконавців та музичний твір для чотирьох </a:t>
            </a:r>
            <a:r>
              <a:rPr lang="uk-UA" sz="4000" dirty="0" err="1">
                <a:latin typeface="Tahoma" pitchFamily="34" charset="0"/>
              </a:rPr>
              <a:t>виконавцівЯкі</a:t>
            </a:r>
            <a:r>
              <a:rPr lang="uk-UA" sz="4000" dirty="0">
                <a:latin typeface="Tahoma" pitchFamily="34" charset="0"/>
              </a:rPr>
              <a:t> композитори світу писали хорову музику?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128117" y="4053268"/>
            <a:ext cx="12063883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  <a:buFont typeface="Wingdings" pitchFamily="2" charset="2"/>
              <a:buChar char="l"/>
            </a:pPr>
            <a:r>
              <a:rPr lang="uk-UA" sz="4000" dirty="0">
                <a:latin typeface="Tahoma" pitchFamily="34" charset="0"/>
              </a:rPr>
              <a:t>Що таке ансамбль?</a:t>
            </a: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  <a:buFont typeface="Wingdings" pitchFamily="2" charset="2"/>
              <a:buChar char="l"/>
            </a:pPr>
            <a:r>
              <a:rPr lang="uk-UA" sz="4000" dirty="0">
                <a:latin typeface="Tahoma" pitchFamily="34" charset="0"/>
              </a:rPr>
              <a:t>Що таке однорідний квартет? Мішаний?</a:t>
            </a:r>
          </a:p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  <a:buFont typeface="Wingdings" pitchFamily="2" charset="2"/>
              <a:buChar char="l"/>
            </a:pPr>
            <a:r>
              <a:rPr lang="uk-UA" sz="4000" dirty="0">
                <a:latin typeface="Tahoma" pitchFamily="34" charset="0"/>
              </a:rPr>
              <a:t>До якої групи інструментів                        відноситься ксилофон?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680357" y="2163098"/>
            <a:ext cx="8856662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FF"/>
              </a:buClr>
              <a:buSzPct val="80000"/>
              <a:buFont typeface="Wingdings" pitchFamily="2" charset="2"/>
              <a:buChar char="l"/>
            </a:pPr>
            <a:endParaRPr lang="uk-UA" sz="3200" dirty="0">
              <a:latin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697" y="5289060"/>
            <a:ext cx="2067108" cy="1562349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7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37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7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7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00" decel="100000" fill="hold"/>
                                        <p:tgtEl>
                                          <p:spTgt spid="37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7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7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0" decel="100000" fill="hold"/>
                                        <p:tgtEl>
                                          <p:spTgt spid="37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4" grpId="1" build="allAtOnce"/>
      <p:bldP spid="37895" grpId="1" build="allAtOnce"/>
      <p:bldP spid="37896" grpId="1" build="allAtOnce"/>
      <p:bldP spid="37898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2023269" y="130617"/>
            <a:ext cx="8229600" cy="25193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6000" b="1" i="1" dirty="0">
                <a:solidFill>
                  <a:schemeClr val="folHlink"/>
                </a:solidFill>
                <a:latin typeface="Arial" charset="0"/>
              </a:rPr>
              <a:t>Домашнє завдання:</a:t>
            </a:r>
            <a:endParaRPr lang="ru-RU" sz="6000" b="1" i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75520" y="1376169"/>
            <a:ext cx="75608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i="1" dirty="0">
                <a:latin typeface="Times New Roman"/>
                <a:ea typeface="Calibri"/>
                <a:cs typeface="Aharoni" pitchFamily="2" charset="-79"/>
              </a:rPr>
              <a:t>Знайдіть та прочитайте байку </a:t>
            </a:r>
            <a:r>
              <a:rPr lang="uk-UA" sz="4400" i="1" dirty="0" err="1">
                <a:latin typeface="Times New Roman"/>
                <a:ea typeface="Calibri"/>
                <a:cs typeface="Aharoni" pitchFamily="2" charset="-79"/>
              </a:rPr>
              <a:t>Л.Глібова</a:t>
            </a:r>
            <a:r>
              <a:rPr lang="uk-UA" sz="4400" i="1" dirty="0">
                <a:latin typeface="Times New Roman"/>
                <a:ea typeface="Calibri"/>
                <a:cs typeface="Aharoni" pitchFamily="2" charset="-79"/>
              </a:rPr>
              <a:t> «Музики»</a:t>
            </a:r>
            <a:endParaRPr lang="ru-RU" sz="4400" i="1" dirty="0">
              <a:cs typeface="Aharoni" pitchFamily="2" charset="-79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002" y="2348880"/>
            <a:ext cx="3179231" cy="4371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5680" y="404665"/>
            <a:ext cx="51663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kern="0" dirty="0">
                <a:solidFill>
                  <a:srgbClr val="E78A5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+mj-cs"/>
              </a:rPr>
              <a:t>Урок завершено</a:t>
            </a:r>
            <a:br>
              <a:rPr lang="uk-UA" sz="4800" kern="0" dirty="0">
                <a:solidFill>
                  <a:srgbClr val="E78A5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+mj-cs"/>
              </a:rPr>
            </a:br>
            <a:r>
              <a:rPr lang="uk-UA" sz="4800" kern="0" dirty="0">
                <a:solidFill>
                  <a:srgbClr val="E78A5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+mj-cs"/>
              </a:rPr>
              <a:t>Дякую за увагу</a:t>
            </a:r>
            <a:endParaRPr lang="ru-RU" sz="4800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2420888"/>
            <a:ext cx="5256584" cy="3942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847375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1925</TotalTime>
  <Words>704</Words>
  <Application>Microsoft Office PowerPoint</Application>
  <PresentationFormat>Произвольный</PresentationFormat>
  <Paragraphs>120</Paragraphs>
  <Slides>24</Slides>
  <Notes>9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Тема уроку --------------------------------------------------------------------------------------------------- інструментальна музика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Квартети бувають: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 ---------------------------------------------------------------------------------------------------  Відлуння епох у музичному мистецтві. Музика Й. С. Баха і сучасність</dc:title>
  <dc:creator>ИРИНА</dc:creator>
  <cp:lastModifiedBy>TPCUSer</cp:lastModifiedBy>
  <cp:revision>156</cp:revision>
  <dcterms:created xsi:type="dcterms:W3CDTF">2010-01-21T12:36:49Z</dcterms:created>
  <dcterms:modified xsi:type="dcterms:W3CDTF">2023-03-06T09:27:38Z</dcterms:modified>
</cp:coreProperties>
</file>