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8" r:id="rId2"/>
    <p:sldId id="256" r:id="rId3"/>
    <p:sldId id="259" r:id="rId4"/>
    <p:sldId id="260" r:id="rId5"/>
    <p:sldId id="261" r:id="rId6"/>
    <p:sldId id="257" r:id="rId7"/>
    <p:sldId id="262" r:id="rId8"/>
    <p:sldId id="263" r:id="rId9"/>
    <p:sldId id="264" r:id="rId10"/>
    <p:sldId id="267" r:id="rId11"/>
    <p:sldId id="265" r:id="rId12"/>
    <p:sldId id="270" r:id="rId13"/>
    <p:sldId id="268" r:id="rId14"/>
    <p:sldId id="271" r:id="rId15"/>
    <p:sldId id="272" r:id="rId16"/>
    <p:sldId id="273" r:id="rId17"/>
    <p:sldId id="269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1DB09-2990-44B9-B7B2-4F355428801D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9305E-B001-4308-9F23-165F3380A82B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2606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9305E-B001-4308-9F23-165F3380A82B}" type="slidenum">
              <a:rPr lang="uk-UA" smtClean="0"/>
              <a:pPr/>
              <a:t>13</a:t>
            </a:fld>
            <a:endParaRPr lang="uk-U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14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614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615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615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615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 dirty="0"/>
              </a:p>
            </p:txBody>
          </p:sp>
        </p:grpSp>
        <p:sp>
          <p:nvSpPr>
            <p:cNvPr id="615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615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61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615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fld id="{8092E143-57E2-49AC-80D2-5B2E0EF78C42}" type="datetimeFigureOut">
              <a:rPr lang="uk-UA" smtClean="0"/>
              <a:pPr/>
              <a:t>14.03.2023</a:t>
            </a:fld>
            <a:endParaRPr lang="uk-UA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D2F97A5-81C0-4412-AFA6-3F60CAE041AD}" type="slidenum">
              <a:rPr lang="uk-UA" smtClean="0"/>
              <a:pPr/>
              <a:t>‹#›</a:t>
            </a:fld>
            <a:endParaRPr lang="uk-UA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1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51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51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512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51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 dirty="0"/>
              </a:p>
            </p:txBody>
          </p:sp>
        </p:grp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51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uk-UA" dirty="0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52;\5\22\&#1076;&#1086;%20&#1091;&#1088;&#1086;&#1082;&#1091;\12-2%20charivnyi%20smychok.mp3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52;\5\22\&#1076;&#1086;%20&#1091;&#1088;&#1086;&#1082;&#1091;\22-3%20Krylov%20baika%20Kvartet.mp3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52;\5\22\&#1076;&#1086;%20&#1091;&#1088;&#1086;&#1082;&#1091;\22-1%20Barvinskyi%20-%20Kvartet%20dla%202h%20skrypok,%20alta%20i%20violoncheli.mp3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D:\&#1052;&#1052;\5\22\&#1076;&#1086;%20&#1091;&#1088;&#1086;&#1082;&#1091;\22-2%20Troisti%20muzyky%20-%20Ukr%20gopak.mp3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52;\5\22\&#1076;&#1086;%20&#1091;&#1088;&#1086;&#1082;&#1091;\12-3%20charivnyi%20smychok%20(minus).mp3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Урок музичного мистецтва</a:t>
            </a:r>
          </a:p>
          <a:p>
            <a:r>
              <a:rPr lang="uk-UA" dirty="0" smtClean="0"/>
              <a:t> №22 в 5 класі</a:t>
            </a:r>
            <a:endParaRPr lang="uk-UA" dirty="0"/>
          </a:p>
        </p:txBody>
      </p:sp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 cstate="print"/>
          <a:srcRect b="88435"/>
          <a:stretch>
            <a:fillRect/>
          </a:stretch>
        </p:blipFill>
        <p:spPr>
          <a:xfrm>
            <a:off x="971600" y="2276872"/>
            <a:ext cx="7272808" cy="12241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r>
              <a:rPr lang="uk-UA" b="1" dirty="0" smtClean="0"/>
              <a:t>Мета. Ознайомити учнів з поняттям ансамбль, інструментальна</a:t>
            </a:r>
          </a:p>
          <a:p>
            <a:r>
              <a:rPr lang="uk-UA" dirty="0" smtClean="0"/>
              <a:t>ансамблева музика, з різновидами інструментальних ансамблів,</a:t>
            </a:r>
          </a:p>
          <a:p>
            <a:r>
              <a:rPr lang="uk-UA" dirty="0" smtClean="0"/>
              <a:t>ознайомитися з творчістю В. Барвінського.</a:t>
            </a:r>
          </a:p>
          <a:p>
            <a:r>
              <a:rPr lang="uk-UA" dirty="0" smtClean="0"/>
              <a:t>Розвивати вміння учнів давати характеристику музичному</a:t>
            </a:r>
          </a:p>
          <a:p>
            <a:r>
              <a:rPr lang="uk-UA" dirty="0" smtClean="0"/>
              <a:t>образу твору інструментального ансамблю, розрізняти на</a:t>
            </a:r>
          </a:p>
          <a:p>
            <a:r>
              <a:rPr lang="uk-UA" dirty="0" smtClean="0"/>
              <a:t>слух звучання музичних інструментів та різновиди квартетів.</a:t>
            </a:r>
          </a:p>
          <a:p>
            <a:r>
              <a:rPr lang="uk-UA" dirty="0" smtClean="0"/>
              <a:t>Виховувати інтерес до інструментальної ансамблевої музики</a:t>
            </a:r>
          </a:p>
          <a:p>
            <a:r>
              <a:rPr lang="uk-UA" dirty="0" smtClean="0"/>
              <a:t>українських композиторів, народних норвезьких пісень.</a:t>
            </a:r>
          </a:p>
          <a:p>
            <a:r>
              <a:rPr lang="uk-UA" b="1" dirty="0" smtClean="0"/>
              <a:t>Тип уроку: комбінований, урок заглиблення в тему.</a:t>
            </a:r>
          </a:p>
          <a:p>
            <a:r>
              <a:rPr lang="uk-UA" b="1" dirty="0" smtClean="0"/>
              <a:t>Обладнання: музичний інструмент, програвач, мультимедійна дошка, </a:t>
            </a:r>
            <a:r>
              <a:rPr lang="uk-UA" dirty="0" smtClean="0"/>
              <a:t>ілюстрації до музичного твору та пісні або мультимедійна</a:t>
            </a:r>
          </a:p>
          <a:p>
            <a:r>
              <a:rPr lang="uk-UA" dirty="0" smtClean="0"/>
              <a:t>презентація</a:t>
            </a:r>
            <a:r>
              <a:rPr lang="uk-UA" dirty="0"/>
              <a:t>, портрет В. Барвінського.</a:t>
            </a:r>
          </a:p>
          <a:p>
            <a:r>
              <a:rPr lang="uk-UA" b="1" dirty="0" smtClean="0"/>
              <a:t>Основні поняття для засвоєння: інструментальний ансамбль, різновиди </a:t>
            </a:r>
            <a:r>
              <a:rPr lang="uk-UA" dirty="0" smtClean="0"/>
              <a:t>ансамблів</a:t>
            </a:r>
            <a:r>
              <a:rPr lang="uk-UA" dirty="0"/>
              <a:t>, склад інструментальних ансамблів.</a:t>
            </a:r>
          </a:p>
          <a:p>
            <a:r>
              <a:rPr lang="uk-UA" b="1" dirty="0" smtClean="0"/>
              <a:t>Твори, що вивчаються на уроці:</a:t>
            </a:r>
          </a:p>
          <a:p>
            <a:r>
              <a:rPr lang="uk-UA" dirty="0" smtClean="0"/>
              <a:t>• </a:t>
            </a:r>
            <a:r>
              <a:rPr lang="uk-UA" dirty="0"/>
              <a:t>В. Барвінський. Квартет.</a:t>
            </a:r>
          </a:p>
          <a:p>
            <a:r>
              <a:rPr lang="uk-UA" dirty="0" smtClean="0"/>
              <a:t>• Український гопак у виконанні квартету народних інструментів.</a:t>
            </a:r>
          </a:p>
          <a:p>
            <a:r>
              <a:rPr lang="uk-UA" dirty="0" smtClean="0"/>
              <a:t>• Норвезька народна пісня «Чарівний смичок» — виконання.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Актуалізація знань попередніх уроків.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None/>
            </a:pPr>
            <a:r>
              <a:rPr lang="uk-UA" b="1" dirty="0" smtClean="0"/>
              <a:t>1. Пісні, які створюють композитори, належать до:</a:t>
            </a:r>
          </a:p>
          <a:p>
            <a:r>
              <a:rPr lang="uk-UA" sz="2000" dirty="0" smtClean="0"/>
              <a:t>Професійної музики </a:t>
            </a:r>
          </a:p>
          <a:p>
            <a:r>
              <a:rPr lang="uk-UA" sz="2000" dirty="0" smtClean="0"/>
              <a:t> Народної музики</a:t>
            </a:r>
          </a:p>
          <a:p>
            <a:r>
              <a:rPr lang="uk-UA" sz="2000" dirty="0" smtClean="0"/>
              <a:t>Народної і професійної музики</a:t>
            </a:r>
          </a:p>
          <a:p>
            <a:pPr>
              <a:buNone/>
            </a:pPr>
            <a:r>
              <a:rPr lang="ru-RU" b="1" dirty="0" smtClean="0"/>
              <a:t>2. </a:t>
            </a:r>
            <a:r>
              <a:rPr lang="uk-UA" b="1" dirty="0" smtClean="0"/>
              <a:t>Музика, створена за певним сюжетом, називається:</a:t>
            </a:r>
          </a:p>
          <a:p>
            <a:r>
              <a:rPr lang="uk-UA" dirty="0" smtClean="0"/>
              <a:t> </a:t>
            </a:r>
            <a:r>
              <a:rPr lang="uk-UA" sz="1800" dirty="0" smtClean="0"/>
              <a:t>Непрограмною ; </a:t>
            </a:r>
          </a:p>
          <a:p>
            <a:r>
              <a:rPr lang="uk-UA" sz="1800" dirty="0" smtClean="0"/>
              <a:t> Інструментальною ; </a:t>
            </a:r>
          </a:p>
          <a:p>
            <a:r>
              <a:rPr lang="uk-UA" sz="1800" dirty="0" smtClean="0"/>
              <a:t> Програмною</a:t>
            </a:r>
            <a:endParaRPr lang="uk-UA" sz="1800" dirty="0"/>
          </a:p>
        </p:txBody>
      </p:sp>
      <p:pic>
        <p:nvPicPr>
          <p:cNvPr id="4" name="Рисунок 3" descr="3471413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4437112"/>
            <a:ext cx="1793776" cy="22422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uk-UA" b="1" dirty="0" smtClean="0"/>
              <a:t>3. </a:t>
            </a:r>
            <a:r>
              <a:rPr lang="uk-UA" sz="2400" b="1" dirty="0" smtClean="0"/>
              <a:t>Інструментальну музику, яка виконується одним інструментом,називають:</a:t>
            </a:r>
          </a:p>
          <a:p>
            <a:r>
              <a:rPr lang="uk-UA" sz="2000" dirty="0" smtClean="0"/>
              <a:t>Квартетом </a:t>
            </a:r>
          </a:p>
          <a:p>
            <a:r>
              <a:rPr lang="uk-UA" sz="2000" dirty="0" smtClean="0"/>
              <a:t> Сольною </a:t>
            </a:r>
          </a:p>
          <a:p>
            <a:r>
              <a:rPr lang="uk-UA" sz="2000" dirty="0" smtClean="0"/>
              <a:t> Дуетом</a:t>
            </a:r>
          </a:p>
          <a:p>
            <a:pPr>
              <a:buNone/>
            </a:pPr>
            <a:r>
              <a:rPr lang="uk-UA" b="1" dirty="0" smtClean="0"/>
              <a:t>4. </a:t>
            </a:r>
            <a:r>
              <a:rPr lang="uk-UA" sz="2400" b="1" dirty="0" smtClean="0"/>
              <a:t>Музичний твір, який написаний для одного інструмента з супроводом оркестру або ансамблю:</a:t>
            </a:r>
          </a:p>
          <a:p>
            <a:r>
              <a:rPr lang="uk-UA" sz="2000" dirty="0" smtClean="0"/>
              <a:t>Симфонія </a:t>
            </a:r>
          </a:p>
          <a:p>
            <a:r>
              <a:rPr lang="uk-UA" sz="2000" dirty="0" smtClean="0"/>
              <a:t>Сюїта </a:t>
            </a:r>
          </a:p>
          <a:p>
            <a:r>
              <a:rPr lang="uk-UA" sz="2000" dirty="0" smtClean="0"/>
              <a:t>Концерт</a:t>
            </a:r>
          </a:p>
          <a:p>
            <a:pPr>
              <a:buNone/>
            </a:pPr>
            <a:r>
              <a:rPr lang="ru-RU" sz="2400" dirty="0" smtClean="0"/>
              <a:t>5. </a:t>
            </a:r>
            <a:r>
              <a:rPr lang="uk-UA" sz="2400" dirty="0" smtClean="0">
                <a:effectLst/>
              </a:rPr>
              <a:t>Невеликий музичний твір віртуозного характеру або п’єса навчального характеру:</a:t>
            </a:r>
          </a:p>
          <a:p>
            <a:pPr>
              <a:buFont typeface="Wingdings" pitchFamily="2" charset="2"/>
              <a:buChar char="q"/>
            </a:pPr>
            <a:r>
              <a:rPr lang="uk-UA" dirty="0" smtClean="0">
                <a:effectLst/>
              </a:rPr>
              <a:t>  </a:t>
            </a:r>
            <a:r>
              <a:rPr lang="uk-UA" sz="2000" dirty="0" smtClean="0">
                <a:effectLst/>
              </a:rPr>
              <a:t>фантазія ; </a:t>
            </a:r>
          </a:p>
          <a:p>
            <a:pPr>
              <a:buFont typeface="Wingdings" pitchFamily="2" charset="2"/>
              <a:buChar char="q"/>
            </a:pPr>
            <a:r>
              <a:rPr lang="uk-UA" sz="2000" dirty="0" smtClean="0">
                <a:effectLst/>
              </a:rPr>
              <a:t>етюд ;  </a:t>
            </a:r>
          </a:p>
          <a:p>
            <a:pPr>
              <a:buFont typeface="Wingdings" pitchFamily="2" charset="2"/>
              <a:buChar char="q"/>
            </a:pPr>
            <a:r>
              <a:rPr lang="uk-UA" sz="2000" dirty="0" smtClean="0">
                <a:effectLst/>
              </a:rPr>
              <a:t>увертюра.</a:t>
            </a:r>
            <a:endParaRPr lang="uk-UA" sz="2000" dirty="0">
              <a:effectLst/>
            </a:endParaRPr>
          </a:p>
        </p:txBody>
      </p:sp>
      <p:pic>
        <p:nvPicPr>
          <p:cNvPr id="4" name="Рисунок 3" descr="3471413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4437112"/>
            <a:ext cx="1793776" cy="22422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5" descr="C:\Users\Татьяна\AppData\Local\Microsoft\Windows\Temporary Internet Files\Content.IE5\4FTJVXWC\MC90043366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54375"/>
            <a:ext cx="3744913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7" descr="C:\Users\Татьяна\AppData\Local\Microsoft\Windows\Temporary Internet Files\Content.IE5\4FTJVXWC\MC90021676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573016"/>
            <a:ext cx="3319462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419872" y="2420888"/>
            <a:ext cx="4423179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Дайте визначення поняттям: </a:t>
            </a:r>
            <a:r>
              <a:rPr lang="uk-UA" sz="2800" b="1" i="1" dirty="0" smtClean="0"/>
              <a:t>соло, дует, тріо.</a:t>
            </a:r>
            <a:endParaRPr lang="uk-UA" sz="2800" b="1" dirty="0"/>
          </a:p>
        </p:txBody>
      </p:sp>
      <p:pic>
        <p:nvPicPr>
          <p:cNvPr id="7170" name="Picture 3" descr="C:\Users\Татьяна\AppData\Local\Microsoft\Windows\Temporary Internet Files\Content.IE5\LKGHFOZR\MP900422721[1]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1CA"/>
              </a:clrFrom>
              <a:clrTo>
                <a:srgbClr val="FFF1C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0"/>
            <a:ext cx="4237915" cy="390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3471413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4615780"/>
            <a:ext cx="1793776" cy="2242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400" dirty="0" smtClean="0"/>
              <a:t>Пригадайте,  на які групи поділяються музичні інструменти залежно від способу видобування звуків.</a:t>
            </a:r>
            <a:endParaRPr lang="uk-UA" sz="2400" dirty="0"/>
          </a:p>
        </p:txBody>
      </p:sp>
      <p:pic>
        <p:nvPicPr>
          <p:cNvPr id="11" name="Содержимое 10" descr="38955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8352928" cy="4970115"/>
          </a:xfrm>
        </p:spPr>
      </p:pic>
      <p:pic>
        <p:nvPicPr>
          <p:cNvPr id="4" name="Рисунок 3" descr="3471413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437112"/>
            <a:ext cx="1793776" cy="22422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.poland.gov.pl/cache/imgs/_w800/gallery/image/chopin-portre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0534"/>
            <a:ext cx="2088232" cy="2903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3140968"/>
            <a:ext cx="2267744" cy="3416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smtClean="0"/>
              <a:t>Фридерик Франсуа Шопен — найвидатніший польський композитор та піаніст. Його твори для фортепіано та фортепіано з оркестром вважають вершиною інструментальної музики. </a:t>
            </a:r>
            <a:endParaRPr lang="uk-UA" dirty="0"/>
          </a:p>
        </p:txBody>
      </p:sp>
      <p:pic>
        <p:nvPicPr>
          <p:cNvPr id="4" name="Picture 2" descr="http://www.rupor.lt/uploads/monthly_10_2007/post-101-119351844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117026" y="332656"/>
            <a:ext cx="302697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788024" y="3995678"/>
            <a:ext cx="4355976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smtClean="0"/>
              <a:t>Ніколо Паганіні — італійський скрипаль-віртуоз, композитор та гітарист. Одинадцятирічним хлопчиком Паганіні вперше виступив на концерті в Генуї. Він добре володів інструментом й невдовзі став найвідомішим виконавцем у всій Італії. З  1828-1834 концертував, заявивши про себе як найдивовижніший</a:t>
            </a:r>
          </a:p>
          <a:p>
            <a:r>
              <a:rPr lang="uk-UA" dirty="0" smtClean="0"/>
              <a:t>віртуоз епохи.</a:t>
            </a:r>
          </a:p>
          <a:p>
            <a:endParaRPr lang="uk-UA" dirty="0"/>
          </a:p>
        </p:txBody>
      </p:sp>
      <p:pic>
        <p:nvPicPr>
          <p:cNvPr id="6" name="Picture 4" descr="http://s39.radikal.ru/i086/0906/0c/3b365af978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0"/>
            <a:ext cx="3456384" cy="3877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7334988613fc6d5382d4710cd7711c90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5656" y="3573016"/>
            <a:ext cx="3192016" cy="32849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C:\Users\Татьяна\AppData\Local\Microsoft\Windows\Temporary Internet Files\Content.IE5\J81835XU\MM910001155[1]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1412875"/>
            <a:ext cx="6188075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12001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Поспівка. Вправи для розвитку музичного слуху та голосу</a:t>
            </a:r>
          </a:p>
          <a:p>
            <a:r>
              <a:rPr lang="uk-UA" b="1" dirty="0">
                <a:solidFill>
                  <a:srgbClr val="002060"/>
                </a:solidFill>
              </a:rPr>
              <a:t> Розучування пісні. Норвезька народна пісня «Чарівний смичок».</a:t>
            </a:r>
          </a:p>
          <a:p>
            <a:r>
              <a:rPr lang="uk-UA" dirty="0"/>
              <a:t>Усвідомлення змісту пісні, особливостей її характеру та мелодії.</a:t>
            </a:r>
          </a:p>
          <a:p>
            <a:r>
              <a:rPr lang="uk-UA" dirty="0" smtClean="0"/>
              <a:t>Виконання</a:t>
            </a:r>
            <a:endParaRPr lang="uk-UA" dirty="0"/>
          </a:p>
        </p:txBody>
      </p:sp>
      <p:pic>
        <p:nvPicPr>
          <p:cNvPr id="5" name="12-2 charivnyi smychok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475656" y="227687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5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25144"/>
            <a:ext cx="3491880" cy="2132856"/>
          </a:xfrm>
        </p:spPr>
        <p:txBody>
          <a:bodyPr/>
          <a:lstStyle/>
          <a:p>
            <a:pPr marL="228600" indent="-228600"/>
            <a:r>
              <a:rPr lang="uk-UA" sz="1200" dirty="0" smtClean="0"/>
              <a:t>Питання:</a:t>
            </a:r>
            <a:br>
              <a:rPr lang="uk-UA" sz="1200" dirty="0" smtClean="0"/>
            </a:br>
            <a:r>
              <a:rPr lang="uk-UA" sz="1200" dirty="0" smtClean="0"/>
              <a:t>1. Ударний народний інструмент (бубен)</a:t>
            </a:r>
            <a:br>
              <a:rPr lang="uk-UA" sz="1200" dirty="0" smtClean="0"/>
            </a:br>
            <a:r>
              <a:rPr lang="uk-UA" sz="1200" dirty="0" smtClean="0"/>
              <a:t>2. Урочиста пісня (ода)</a:t>
            </a:r>
            <a:br>
              <a:rPr lang="uk-UA" sz="1200" dirty="0" smtClean="0"/>
            </a:br>
            <a:r>
              <a:rPr lang="uk-UA" sz="1200" dirty="0" smtClean="0"/>
              <a:t>3. Прізвище російського композитора, автора балету “ Лускунчик ” (Чайковський)</a:t>
            </a:r>
            <a:br>
              <a:rPr lang="uk-UA" sz="1200" dirty="0" smtClean="0"/>
            </a:br>
            <a:r>
              <a:rPr lang="uk-UA" sz="1200" dirty="0" smtClean="0"/>
              <a:t>4. Вокальний твір без віршованого тексту. (Вокаліз)</a:t>
            </a:r>
            <a:br>
              <a:rPr lang="uk-UA" sz="1200" dirty="0" smtClean="0"/>
            </a:br>
            <a:r>
              <a:rPr lang="uk-UA" sz="1200" dirty="0" smtClean="0"/>
              <a:t>5. Музично-сценічний твір, в яких думки і почуття передаються мімікою і танцем(балет)</a:t>
            </a:r>
            <a:br>
              <a:rPr lang="uk-UA" sz="1200" dirty="0" smtClean="0"/>
            </a:br>
            <a:endParaRPr lang="uk-UA" sz="12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575050" y="273050"/>
          <a:ext cx="5389440" cy="625229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49120"/>
                <a:gridCol w="449120"/>
                <a:gridCol w="449120"/>
                <a:gridCol w="449120"/>
                <a:gridCol w="449120"/>
                <a:gridCol w="449120"/>
                <a:gridCol w="449120"/>
                <a:gridCol w="449120"/>
                <a:gridCol w="449120"/>
                <a:gridCol w="449120"/>
                <a:gridCol w="449120"/>
                <a:gridCol w="449120"/>
              </a:tblGrid>
              <a:tr h="1250459">
                <a:tc>
                  <a:txBody>
                    <a:bodyPr/>
                    <a:lstStyle/>
                    <a:p>
                      <a:r>
                        <a:rPr lang="uk-UA" dirty="0" smtClean="0"/>
                        <a:t>1.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250459">
                <a:tc>
                  <a:txBody>
                    <a:bodyPr/>
                    <a:lstStyle/>
                    <a:p>
                      <a:r>
                        <a:rPr lang="uk-UA" dirty="0" smtClean="0"/>
                        <a:t>2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gridSpan="8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250459">
                <a:tc>
                  <a:txBody>
                    <a:bodyPr/>
                    <a:lstStyle/>
                    <a:p>
                      <a:r>
                        <a:rPr lang="uk-UA" dirty="0" smtClean="0"/>
                        <a:t>3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1250459">
                <a:tc>
                  <a:txBody>
                    <a:bodyPr/>
                    <a:lstStyle/>
                    <a:p>
                      <a:r>
                        <a:rPr lang="uk-UA" dirty="0" smtClean="0"/>
                        <a:t>4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250459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5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07504" y="0"/>
            <a:ext cx="3286001" cy="4653136"/>
          </a:xfrm>
        </p:spPr>
        <p:txBody>
          <a:bodyPr/>
          <a:lstStyle/>
          <a:p>
            <a:r>
              <a:rPr lang="uk-UA" sz="1600" dirty="0" smtClean="0"/>
              <a:t>Ця народна пісня  народилася на основі норвежської народної казки.</a:t>
            </a:r>
          </a:p>
          <a:p>
            <a:pPr>
              <a:buFont typeface="Wingdings" pitchFamily="2" charset="2"/>
              <a:buChar char="q"/>
            </a:pPr>
            <a:r>
              <a:rPr lang="uk-UA" sz="1600" dirty="0" smtClean="0"/>
              <a:t>А які ви знаєте казки, де згадуються музиканти і музичні інструменти?</a:t>
            </a:r>
          </a:p>
          <a:p>
            <a:r>
              <a:rPr lang="uk-UA" sz="1600" dirty="0" smtClean="0"/>
              <a:t>Відповіді: «Чарівна сопілка»</a:t>
            </a:r>
          </a:p>
          <a:p>
            <a:r>
              <a:rPr lang="uk-UA" sz="1600" dirty="0" smtClean="0"/>
              <a:t>«Бременські музиканти».</a:t>
            </a:r>
          </a:p>
          <a:p>
            <a:pPr>
              <a:buFont typeface="Wingdings" pitchFamily="2" charset="2"/>
              <a:buChar char="q"/>
            </a:pPr>
            <a:r>
              <a:rPr lang="uk-UA" sz="1600" dirty="0" smtClean="0"/>
              <a:t>  В народі любили і поважали людей, які  приносили добро  і радість</a:t>
            </a:r>
          </a:p>
          <a:p>
            <a:r>
              <a:rPr lang="uk-UA" sz="1600" dirty="0" smtClean="0"/>
              <a:t>своєю грою на музичних інструментах. Про них складали пісні, казки. </a:t>
            </a:r>
          </a:p>
          <a:p>
            <a:pPr>
              <a:buFont typeface="Wingdings" pitchFamily="2" charset="2"/>
              <a:buChar char="q"/>
            </a:pPr>
            <a:r>
              <a:rPr lang="uk-UA" sz="1600" dirty="0" smtClean="0"/>
              <a:t>А з яким літературним жанром  ми познайомимося зараз, який також пов’язаний з музикою і музичними інструментами, ми дізнаємося, розгадуючи кросворд.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 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 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2" cstate="print"/>
          <a:srcRect r="24"/>
          <a:stretch>
            <a:fillRect/>
          </a:stretch>
        </p:blipFill>
        <p:spPr bwMode="auto">
          <a:xfrm>
            <a:off x="2411760" y="3356992"/>
            <a:ext cx="2392809" cy="3229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2411760" y="6491288"/>
            <a:ext cx="2402334" cy="3667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eaLnBrk="0" hangingPunct="0"/>
            <a:r>
              <a:rPr lang="uk-UA" i="1" dirty="0"/>
              <a:t>Француз Ж.Лафонтен</a:t>
            </a:r>
            <a:r>
              <a:rPr lang="ru-RU" dirty="0"/>
              <a:t> </a:t>
            </a:r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356992"/>
            <a:ext cx="2123728" cy="3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7020272" y="6491288"/>
            <a:ext cx="2123728" cy="3667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eaLnBrk="0" hangingPunct="0"/>
            <a:r>
              <a:rPr lang="uk-UA" i="1" dirty="0"/>
              <a:t>Українець Л.Глібов </a:t>
            </a:r>
          </a:p>
        </p:txBody>
      </p:sp>
      <p:pic>
        <p:nvPicPr>
          <p:cNvPr id="8198" name="Picture 7"/>
          <p:cNvPicPr>
            <a:picLocks noChangeAspect="1" noChangeArrowheads="1"/>
          </p:cNvPicPr>
          <p:nvPr/>
        </p:nvPicPr>
        <p:blipFill>
          <a:blip r:embed="rId4" cstate="print"/>
          <a:srcRect r="-90" b="72"/>
          <a:stretch>
            <a:fillRect/>
          </a:stretch>
        </p:blipFill>
        <p:spPr bwMode="auto">
          <a:xfrm>
            <a:off x="4788024" y="3356992"/>
            <a:ext cx="2232497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907704" cy="40829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23528" y="4149080"/>
            <a:ext cx="1601721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0" hangingPunct="0"/>
            <a:r>
              <a:rPr lang="uk-UA" i="1" dirty="0" smtClean="0"/>
              <a:t>Езоп</a:t>
            </a:r>
            <a:r>
              <a:rPr lang="ru-RU" dirty="0" smtClean="0"/>
              <a:t> </a:t>
            </a:r>
            <a:r>
              <a:rPr lang="uk-UA" i="1" dirty="0" smtClean="0"/>
              <a:t> - засновник</a:t>
            </a:r>
          </a:p>
          <a:p>
            <a:pPr eaLnBrk="0" hangingPunct="0"/>
            <a:r>
              <a:rPr lang="uk-UA" i="1" dirty="0" smtClean="0"/>
              <a:t> жанру байки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99992" y="0"/>
            <a:ext cx="4644008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uk-UA" sz="1600" b="1" dirty="0" smtClean="0"/>
              <a:t>Байка</a:t>
            </a:r>
            <a:r>
              <a:rPr lang="uk-UA" sz="1600" dirty="0" smtClean="0"/>
              <a:t> (від давньорус. баять, тобто говорити, розповідати) - невеликий, частіше віршований алегоричний твір повчально-гумористичного або сатиричного характеру.</a:t>
            </a:r>
          </a:p>
          <a:p>
            <a:pPr>
              <a:lnSpc>
                <a:spcPct val="90000"/>
              </a:lnSpc>
            </a:pPr>
            <a:r>
              <a:rPr lang="uk-UA" sz="1600" i="1" dirty="0" smtClean="0"/>
              <a:t>Зазвичай байка складається з оповідної частини та висновку повчання. Яке називають мораллю. Іноді мораль знаходиться на початку твору.</a:t>
            </a:r>
            <a:endParaRPr lang="uk-UA" sz="1600" dirty="0" smtClean="0"/>
          </a:p>
          <a:p>
            <a:pPr>
              <a:lnSpc>
                <a:spcPct val="90000"/>
              </a:lnSpc>
            </a:pPr>
            <a:r>
              <a:rPr lang="uk-UA" sz="1600" dirty="0" smtClean="0"/>
              <a:t> Життя людини відображається у ньому в образах тварин, рослин чи речей або ж зводиться до умовних стосунків 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411760" y="2492896"/>
            <a:ext cx="673224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 творчому  доробку  Леоніда   Івановича  Глібов а   (псевдонім – Дідусь   Кенир)  107  влучних  байок.  Недарма  І.Я.Франко  назвав  його   «найкращим  українським  байкописом».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979712" y="123064"/>
            <a:ext cx="2447256" cy="2246769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Здається,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байка  просто  бреше –                                                                     Насправді  ж  ясну  правду  чеше,                                                                                    Нікого  в  світі  не  мине.                                                                                Читайте,  згадуйте  мене.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Л. Глібов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lum bright="6000" contrast="36000"/>
          </a:blip>
          <a:srcRect r="-107" b="-70"/>
          <a:stretch>
            <a:fillRect/>
          </a:stretch>
        </p:blipFill>
        <p:spPr bwMode="auto">
          <a:xfrm flipH="1">
            <a:off x="5625894" y="0"/>
            <a:ext cx="3518105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991872" y="0"/>
            <a:ext cx="115212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ru-RU" b="1" i="1" dirty="0" smtClean="0">
                <a:solidFill>
                  <a:srgbClr val="6600CC"/>
                </a:solidFill>
              </a:rPr>
              <a:t>Осел  і </a:t>
            </a:r>
          </a:p>
          <a:p>
            <a:pPr eaLnBrk="0" hangingPunct="0"/>
            <a:r>
              <a:rPr lang="ru-RU" b="1" i="1" dirty="0" smtClean="0">
                <a:solidFill>
                  <a:srgbClr val="6600CC"/>
                </a:solidFill>
              </a:rPr>
              <a:t>соловей</a:t>
            </a:r>
            <a:endParaRPr lang="ru-RU" b="1" dirty="0">
              <a:solidFill>
                <a:srgbClr val="6600CC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 r="44" b="69"/>
          <a:stretch>
            <a:fillRect/>
          </a:stretch>
        </p:blipFill>
        <p:spPr bwMode="auto">
          <a:xfrm>
            <a:off x="0" y="0"/>
            <a:ext cx="4994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004048" y="5903893"/>
            <a:ext cx="4139952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1400" dirty="0" smtClean="0"/>
              <a:t> Усім відома байка видатного  російського байкаря позаминулого століття Івана Крилова «Квартет».</a:t>
            </a:r>
            <a:br>
              <a:rPr lang="uk-UA" sz="1400" dirty="0" smtClean="0"/>
            </a:br>
            <a:r>
              <a:rPr lang="uk-UA" sz="1400" dirty="0" smtClean="0"/>
              <a:t>  Як ви розумієте слово «квартет»?</a:t>
            </a:r>
            <a:br>
              <a:rPr lang="uk-UA" sz="1400" dirty="0" smtClean="0"/>
            </a:br>
            <a:endParaRPr lang="uk-UA" sz="1400" dirty="0"/>
          </a:p>
        </p:txBody>
      </p:sp>
      <p:pic>
        <p:nvPicPr>
          <p:cNvPr id="9" name="22-3 Krylov baika Kvarte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5148064" y="5229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3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050"/>
            <a:ext cx="3465513" cy="11620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1400" dirty="0" smtClean="0">
                <a:effectLst/>
              </a:rPr>
              <a:t>Квартет - це ансамбль із чотирьох музикантів або вокалістів,</a:t>
            </a:r>
            <a:br>
              <a:rPr lang="uk-UA" sz="1400" dirty="0" smtClean="0">
                <a:effectLst/>
              </a:rPr>
            </a:br>
            <a:r>
              <a:rPr lang="uk-UA" sz="1400" dirty="0" smtClean="0">
                <a:effectLst/>
              </a:rPr>
              <a:t>а також музичний твір для чотирьох виконавців.</a:t>
            </a:r>
            <a:endParaRPr lang="uk-UA" sz="1400" dirty="0">
              <a:effectLst/>
            </a:endParaRPr>
          </a:p>
        </p:txBody>
      </p:sp>
      <p:pic>
        <p:nvPicPr>
          <p:cNvPr id="5" name="Содержимое 4" descr="f3c22f911137ba549212e7c3b3ea68d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6613"/>
          <a:stretch>
            <a:fillRect/>
          </a:stretch>
        </p:blipFill>
        <p:spPr>
          <a:xfrm>
            <a:off x="4699000" y="0"/>
            <a:ext cx="4445000" cy="302433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4427984" cy="4442172"/>
          </a:xfrm>
        </p:spPr>
        <p:txBody>
          <a:bodyPr/>
          <a:lstStyle/>
          <a:p>
            <a:r>
              <a:rPr lang="uk-UA" dirty="0" smtClean="0"/>
              <a:t>Якось зібралися для виступу четверо музикантів, і кожен мав музичний інструмент, на якому можна було виконувати соло. Довго сперечалась вони, хто буде солістом, а потім вирішили грати всі разом і назвали свій ансамбль квартетом.</a:t>
            </a:r>
          </a:p>
          <a:p>
            <a:r>
              <a:rPr lang="uk-UA" dirty="0" smtClean="0"/>
              <a:t>Демонстрація ілюстрацій духових інструментів: флейти, гобоя, кларнета, фагота. Розпізнавання за зображенням музичних духових інструментів. '</a:t>
            </a:r>
          </a:p>
          <a:p>
            <a:r>
              <a:rPr lang="uk-UA" dirty="0" smtClean="0"/>
              <a:t>Отже, ансамбль із чотирьох виконавців-інструменталістів може бути різним за складом. Існують два типи квартетів: однорідний, який складають інструменти однієї групи (струнний, духовий), та мішаний, до складу якого входять інструменти різних груп.</a:t>
            </a:r>
          </a:p>
          <a:p>
            <a:r>
              <a:rPr lang="uk-UA" dirty="0" smtClean="0"/>
              <a:t>У професійній класичній музиці найпоширенішим є струнний квартет. Розрізняють також духовий квартет (флейта, гобой, кларнет,фагот), фортепіанний квартет (скрипка, альт, віолончель, фортепіано) та струнно-духовий (флейта або гобой, скрипка, альт, віолончель).</a:t>
            </a:r>
            <a:endParaRPr lang="uk-UA" dirty="0"/>
          </a:p>
        </p:txBody>
      </p:sp>
      <p:pic>
        <p:nvPicPr>
          <p:cNvPr id="7" name="Рисунок 6" descr="3340583.jpg"/>
          <p:cNvPicPr>
            <a:picLocks noChangeAspect="1"/>
          </p:cNvPicPr>
          <p:nvPr/>
        </p:nvPicPr>
        <p:blipFill>
          <a:blip r:embed="rId3" cstate="print"/>
          <a:srcRect l="76152" t="45570" r="10891" b="6329"/>
          <a:stretch>
            <a:fillRect/>
          </a:stretch>
        </p:blipFill>
        <p:spPr>
          <a:xfrm>
            <a:off x="6732240" y="2996952"/>
            <a:ext cx="2411760" cy="3861048"/>
          </a:xfrm>
          <a:prstGeom prst="rect">
            <a:avLst/>
          </a:prstGeom>
        </p:spPr>
      </p:pic>
      <p:pic>
        <p:nvPicPr>
          <p:cNvPr id="8" name="Рисунок 7" descr="3340583.jpg"/>
          <p:cNvPicPr>
            <a:picLocks noChangeAspect="1"/>
          </p:cNvPicPr>
          <p:nvPr/>
        </p:nvPicPr>
        <p:blipFill>
          <a:blip r:embed="rId3" cstate="print"/>
          <a:srcRect l="87931" t="61717" r="879" b="23032"/>
          <a:stretch>
            <a:fillRect/>
          </a:stretch>
        </p:blipFill>
        <p:spPr>
          <a:xfrm>
            <a:off x="4644008" y="2996952"/>
            <a:ext cx="2160240" cy="1656184"/>
          </a:xfrm>
          <a:prstGeom prst="rect">
            <a:avLst/>
          </a:prstGeom>
        </p:spPr>
      </p:pic>
      <p:pic>
        <p:nvPicPr>
          <p:cNvPr id="9" name="Рисунок 8" descr="7334988613fc6d5382d4710cd7711c9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28120" y="4581128"/>
            <a:ext cx="2555776" cy="227687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796136" y="3789040"/>
            <a:ext cx="177324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dirty="0" smtClean="0"/>
              <a:t>духовий квартет 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95936" y="6488668"/>
            <a:ext cx="236955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dirty="0" smtClean="0"/>
              <a:t>фортепіанний квартет 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5661248"/>
            <a:ext cx="2915816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>
                <a:solidFill>
                  <a:srgbClr val="C00000"/>
                </a:solidFill>
              </a:rPr>
              <a:t>С</a:t>
            </a:r>
            <a:r>
              <a:rPr lang="uk-UA" b="1" dirty="0" smtClean="0">
                <a:solidFill>
                  <a:srgbClr val="C00000"/>
                </a:solidFill>
              </a:rPr>
              <a:t>трунно-духовий (флейта або гобой, скрипка, альт, віолончель).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16016" y="0"/>
            <a:ext cx="396044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smtClean="0"/>
              <a:t>струнний квартет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0"/>
            <a:ext cx="52920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88640"/>
            <a:ext cx="2123728" cy="30562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3429000"/>
            <a:ext cx="341151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/>
              <a:t>Композитор </a:t>
            </a:r>
            <a:r>
              <a:rPr lang="uk-UA" dirty="0" smtClean="0"/>
              <a:t>Василь Барвинський</a:t>
            </a:r>
            <a:endParaRPr lang="uk-UA" dirty="0"/>
          </a:p>
        </p:txBody>
      </p:sp>
      <p:pic>
        <p:nvPicPr>
          <p:cNvPr id="5" name="22-1 Barvinskyi - Kvartet dla 2h skrypok, alta i violonchel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3059832" y="1988840"/>
            <a:ext cx="304800" cy="304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3861048"/>
            <a:ext cx="3851920" cy="286232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smtClean="0"/>
              <a:t>Визначте головні засоби виразності музики В. Барвінського.</a:t>
            </a:r>
          </a:p>
          <a:p>
            <a:r>
              <a:rPr lang="uk-UA" dirty="0" smtClean="0"/>
              <a:t>— Як взаємодіяли в музиці інструменти? Чи був якийсь інструмент «головним</a:t>
            </a:r>
            <a:r>
              <a:rPr lang="uk-UA" dirty="0"/>
              <a:t>»?</a:t>
            </a:r>
          </a:p>
          <a:p>
            <a:r>
              <a:rPr lang="uk-UA" dirty="0" smtClean="0"/>
              <a:t>— Яку картину ви уявляєте під час виконання квартету? Якими кольорами </a:t>
            </a:r>
            <a:r>
              <a:rPr lang="uk-UA" dirty="0"/>
              <a:t>її можна передати?</a:t>
            </a:r>
          </a:p>
          <a:p>
            <a:r>
              <a:rPr lang="uk-UA" dirty="0" smtClean="0"/>
              <a:t>— Чи вразила вас музика? Який настрій вона вам навіяла?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800" i="1" dirty="0" smtClean="0">
                <a:effectLst/>
              </a:rPr>
              <a:t>Український гопак. </a:t>
            </a:r>
            <a:br>
              <a:rPr lang="uk-UA" sz="2800" i="1" dirty="0" smtClean="0">
                <a:effectLst/>
              </a:rPr>
            </a:br>
            <a:r>
              <a:rPr lang="uk-UA" sz="2800" i="1" dirty="0" smtClean="0">
                <a:effectLst/>
              </a:rPr>
              <a:t>Квартет народних інструментів.</a:t>
            </a:r>
            <a:br>
              <a:rPr lang="uk-UA" sz="2800" i="1" dirty="0" smtClean="0">
                <a:effectLst/>
              </a:rPr>
            </a:br>
            <a:endParaRPr lang="uk-UA" sz="2800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176464" cy="4997152"/>
          </a:xfrm>
        </p:spPr>
        <p:txBody>
          <a:bodyPr/>
          <a:lstStyle/>
          <a:p>
            <a:r>
              <a:rPr lang="uk-UA" dirty="0" smtClean="0">
                <a:effectLst/>
              </a:rPr>
              <a:t>Цей музичний твір –квартет , його виконують на народних українських</a:t>
            </a:r>
          </a:p>
          <a:p>
            <a:pPr>
              <a:buNone/>
            </a:pPr>
            <a:r>
              <a:rPr lang="uk-UA" dirty="0" smtClean="0">
                <a:effectLst/>
              </a:rPr>
              <a:t>інструментах.</a:t>
            </a:r>
          </a:p>
          <a:p>
            <a:r>
              <a:rPr lang="uk-UA" dirty="0" smtClean="0">
                <a:effectLst/>
              </a:rPr>
              <a:t> Гру яких інструментів ви почули? </a:t>
            </a:r>
          </a:p>
          <a:p>
            <a:r>
              <a:rPr lang="uk-UA" dirty="0" smtClean="0">
                <a:effectLst/>
              </a:rPr>
              <a:t>Розкажіть  про засоби виразності твору.</a:t>
            </a:r>
            <a:endParaRPr lang="uk-UA" dirty="0">
              <a:effectLst/>
            </a:endParaRPr>
          </a:p>
        </p:txBody>
      </p:sp>
      <p:pic>
        <p:nvPicPr>
          <p:cNvPr id="5" name="Содержимое 4" descr="hqdefault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724128" y="3829050"/>
            <a:ext cx="3246512" cy="3028950"/>
          </a:xfrm>
        </p:spPr>
      </p:pic>
      <p:pic>
        <p:nvPicPr>
          <p:cNvPr id="6" name="Рисунок 5" descr="hqdefaul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59624" y="1196752"/>
            <a:ext cx="3384376" cy="2538282"/>
          </a:xfrm>
          <a:prstGeom prst="rect">
            <a:avLst/>
          </a:prstGeom>
        </p:spPr>
      </p:pic>
      <p:pic>
        <p:nvPicPr>
          <p:cNvPr id="7" name="22-2 Troisti muzyky - Ukr gopak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1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Творче завдання.</a:t>
            </a:r>
            <a:endParaRPr lang="uk-UA" dirty="0"/>
          </a:p>
        </p:txBody>
      </p:sp>
      <p:pic>
        <p:nvPicPr>
          <p:cNvPr id="5" name="Содержимое 4" descr="5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664388"/>
            <a:ext cx="4244280" cy="5004972"/>
          </a:xfrm>
        </p:spPr>
      </p:pic>
      <p:pic>
        <p:nvPicPr>
          <p:cNvPr id="6" name="Содержимое 5" descr="6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28800"/>
            <a:ext cx="4038600" cy="4968552"/>
          </a:xfrm>
        </p:spPr>
      </p:pic>
      <p:pic>
        <p:nvPicPr>
          <p:cNvPr id="7" name="Рисунок 6" descr="3471413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5507850"/>
            <a:ext cx="1080120" cy="13501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s39.radikal.ru/i086/0906/0c/3b365af978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32656"/>
            <a:ext cx="316835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00808"/>
            <a:ext cx="5639587" cy="4723662"/>
          </a:xfrm>
          <a:prstGeom prst="rect">
            <a:avLst/>
          </a:prstGeom>
        </p:spPr>
      </p:pic>
      <p:pic>
        <p:nvPicPr>
          <p:cNvPr id="5" name="12-3 charivnyi smychok (minu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851920" y="9087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28215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000" dirty="0" smtClean="0"/>
              <a:t>Рефлексія. </a:t>
            </a:r>
            <a:br>
              <a:rPr lang="uk-UA" sz="2000" dirty="0" smtClean="0"/>
            </a:br>
            <a:r>
              <a:rPr lang="uk-UA" sz="2000" dirty="0" smtClean="0"/>
              <a:t>Висловіть  свої  враження   від  уроку,  продовживши  речення:</a:t>
            </a:r>
            <a:br>
              <a:rPr lang="uk-UA" sz="2000" dirty="0" smtClean="0"/>
            </a:br>
            <a:r>
              <a:rPr lang="uk-UA" sz="2000" dirty="0" smtClean="0"/>
              <a:t> </a:t>
            </a:r>
            <a:r>
              <a:rPr lang="uk-UA" sz="2400" dirty="0" smtClean="0"/>
              <a:t/>
            </a:r>
            <a:br>
              <a:rPr lang="uk-UA" sz="2400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8445624" cy="4752527"/>
          </a:xfrm>
          <a:solidFill>
            <a:srgbClr val="7030A0"/>
          </a:solidFill>
        </p:spPr>
        <p:txBody>
          <a:bodyPr/>
          <a:lstStyle/>
          <a:p>
            <a:pPr lvl="0"/>
            <a:r>
              <a:rPr lang="uk-UA" dirty="0" smtClean="0"/>
              <a:t>Мені було…</a:t>
            </a:r>
          </a:p>
          <a:p>
            <a:pPr lvl="0"/>
            <a:r>
              <a:rPr lang="uk-UA" dirty="0" smtClean="0"/>
              <a:t>Я  зрозумів,  що …</a:t>
            </a:r>
          </a:p>
          <a:p>
            <a:pPr lvl="0"/>
            <a:r>
              <a:rPr lang="uk-UA" dirty="0" smtClean="0"/>
              <a:t>Я  не  вмів,   а  тепер  умію …</a:t>
            </a:r>
          </a:p>
          <a:p>
            <a:pPr lvl="0"/>
            <a:r>
              <a:rPr lang="uk-UA" dirty="0" smtClean="0"/>
              <a:t>Я  не  знав,  а  тепер   знаю …</a:t>
            </a:r>
          </a:p>
          <a:p>
            <a:pPr lvl="0"/>
            <a:r>
              <a:rPr lang="uk-UA" dirty="0" smtClean="0"/>
              <a:t>На  наступних  уроках  мені  хотілося  б  знову …</a:t>
            </a:r>
          </a:p>
          <a:p>
            <a:endParaRPr lang="uk-UA" dirty="0"/>
          </a:p>
        </p:txBody>
      </p:sp>
      <p:pic>
        <p:nvPicPr>
          <p:cNvPr id="4" name="Рисунок 3" descr="3471413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4437112"/>
            <a:ext cx="1793776" cy="2242220"/>
          </a:xfrm>
          <a:prstGeom prst="rect">
            <a:avLst/>
          </a:prstGeom>
        </p:spPr>
      </p:pic>
      <p:pic>
        <p:nvPicPr>
          <p:cNvPr id="5" name="Рисунок 4" descr="91910-204091-TChestfrontwebjpg-620x.jpg"/>
          <p:cNvPicPr>
            <a:picLocks noChangeAspect="1"/>
          </p:cNvPicPr>
          <p:nvPr/>
        </p:nvPicPr>
        <p:blipFill>
          <a:blip r:embed="rId3" cstate="print"/>
          <a:srcRect t="2373" b="2373"/>
          <a:stretch>
            <a:fillRect/>
          </a:stretch>
        </p:blipFill>
        <p:spPr bwMode="auto">
          <a:xfrm rot="420000">
            <a:off x="6206873" y="1343922"/>
            <a:ext cx="2547904" cy="216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1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Тема11</Template>
  <TotalTime>293</TotalTime>
  <Words>900</Words>
  <Application>Microsoft Office PowerPoint</Application>
  <PresentationFormat>Экран (4:3)</PresentationFormat>
  <Paragraphs>115</Paragraphs>
  <Slides>17</Slides>
  <Notes>1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Тема11</vt:lpstr>
      <vt:lpstr>Презентация PowerPoint</vt:lpstr>
      <vt:lpstr>Презентация PowerPoint</vt:lpstr>
      <vt:lpstr>Актуалізація знань попередніх уроків.</vt:lpstr>
      <vt:lpstr>Презентация PowerPoint</vt:lpstr>
      <vt:lpstr>Презентация PowerPoint</vt:lpstr>
      <vt:lpstr>Пригадайте,  на які групи поділяються музичні інструменти залежно від способу видобування звуків.</vt:lpstr>
      <vt:lpstr>Презентация PowerPoint</vt:lpstr>
      <vt:lpstr>Презентация PowerPoint</vt:lpstr>
      <vt:lpstr>Питання: 1. Ударний народний інструмент (бубен) 2. Урочиста пісня (ода) 3. Прізвище російського композитора, автора балету “ Лускунчик ” (Чайковський) 4. Вокальний твір без віршованого тексту. (Вокаліз) 5. Музично-сценічний твір, в яких думки і почуття передаються мімікою і танцем(балет) </vt:lpstr>
      <vt:lpstr>Презентация PowerPoint</vt:lpstr>
      <vt:lpstr>Презентация PowerPoint</vt:lpstr>
      <vt:lpstr>Квартет - це ансамбль із чотирьох музикантів або вокалістів, а також музичний твір для чотирьох виконавців.</vt:lpstr>
      <vt:lpstr>Презентация PowerPoint</vt:lpstr>
      <vt:lpstr>Український гопак.  Квартет народних інструментів. </vt:lpstr>
      <vt:lpstr>Творче завдання.</vt:lpstr>
      <vt:lpstr>Презентация PowerPoint</vt:lpstr>
      <vt:lpstr>Рефлексія.  Висловіть  свої  враження   від  уроку,  продовживши  речення:   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TPCUSer</cp:lastModifiedBy>
  <cp:revision>32</cp:revision>
  <dcterms:created xsi:type="dcterms:W3CDTF">2020-02-29T15:57:45Z</dcterms:created>
  <dcterms:modified xsi:type="dcterms:W3CDTF">2023-03-14T09:22:44Z</dcterms:modified>
</cp:coreProperties>
</file>