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1"/>
  </p:notesMasterIdLst>
  <p:sldIdLst>
    <p:sldId id="256" r:id="rId2"/>
    <p:sldId id="335" r:id="rId3"/>
    <p:sldId id="257" r:id="rId4"/>
    <p:sldId id="325" r:id="rId5"/>
    <p:sldId id="326" r:id="rId6"/>
    <p:sldId id="314" r:id="rId7"/>
    <p:sldId id="315" r:id="rId8"/>
    <p:sldId id="327" r:id="rId9"/>
    <p:sldId id="316" r:id="rId10"/>
    <p:sldId id="329" r:id="rId11"/>
    <p:sldId id="318" r:id="rId12"/>
    <p:sldId id="333" r:id="rId13"/>
    <p:sldId id="330" r:id="rId14"/>
    <p:sldId id="334" r:id="rId15"/>
    <p:sldId id="331" r:id="rId16"/>
    <p:sldId id="332" r:id="rId17"/>
    <p:sldId id="322" r:id="rId18"/>
    <p:sldId id="263" r:id="rId19"/>
    <p:sldId id="32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54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37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CB1B5-61CA-4FB8-9039-8D3C13120E25}" type="datetimeFigureOut">
              <a:rPr lang="ru-UA" smtClean="0"/>
              <a:t>22.01.2024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6D8C-243C-4E44-AB4A-609C0F5815F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4979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76D8C-243C-4E44-AB4A-609C0F5815F5}" type="slidenum">
              <a:rPr lang="ru-UA" smtClean="0"/>
              <a:t>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71302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76D8C-243C-4E44-AB4A-609C0F5815F5}" type="slidenum">
              <a:rPr lang="ru-UA" smtClean="0"/>
              <a:t>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1452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76D8C-243C-4E44-AB4A-609C0F5815F5}" type="slidenum">
              <a:rPr lang="ru-UA" smtClean="0"/>
              <a:t>17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0892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82004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489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158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8052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5729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065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2355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684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636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6159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10483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9099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81721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756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087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815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9806E-8E94-473C-AEE7-BE6F15F85533}" type="datetime1">
              <a:rPr lang="en-US" smtClean="0"/>
              <a:t>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xN_bFYk5AA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MGVusDATUs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R9UPRCJCr8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MGVusDATUs" TargetMode="External"/><Relationship Id="rId2" Type="http://schemas.openxmlformats.org/officeDocument/2006/relationships/hyperlink" Target="https://youtu.be/CxN_bFYk5A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jR9UPRCJCr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Мрамор с коричневый и голубой цвета">
            <a:extLst>
              <a:ext uri="{FF2B5EF4-FFF2-40B4-BE49-F238E27FC236}">
                <a16:creationId xmlns:a16="http://schemas.microsoft.com/office/drawing/2014/main" id="{2D268586-01FA-73AE-1506-7B8178CAA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3964" r="9657" b="1"/>
          <a:stretch/>
        </p:blipFill>
        <p:spPr>
          <a:xfrm>
            <a:off x="3840479" y="-42865"/>
            <a:ext cx="8343488" cy="685799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630C48C-D638-70F9-AD37-CED65BA78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930" y="4308821"/>
            <a:ext cx="5681134" cy="22627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400" dirty="0"/>
              <a:t>Презентацію до уроку підготувала: вчитель початкових класів Красноградського ліцею № 4 Красноградської міської ради</a:t>
            </a:r>
            <a:br>
              <a:rPr lang="uk-UA" sz="2400" dirty="0"/>
            </a:br>
            <a:r>
              <a:rPr lang="uk-UA" sz="2400" dirty="0"/>
              <a:t>Харківської області</a:t>
            </a:r>
            <a:endParaRPr lang="ru-UA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104A38-D8D0-265C-04F5-1879C0F23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1677" y="762007"/>
            <a:ext cx="5681134" cy="112628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3200" b="1" dirty="0"/>
              <a:t>Українська література</a:t>
            </a:r>
          </a:p>
          <a:p>
            <a:pPr>
              <a:lnSpc>
                <a:spcPct val="90000"/>
              </a:lnSpc>
            </a:pPr>
            <a:r>
              <a:rPr lang="uk-UA" sz="3200" b="1" dirty="0"/>
              <a:t>5 клас</a:t>
            </a:r>
          </a:p>
          <a:p>
            <a:pPr>
              <a:lnSpc>
                <a:spcPct val="90000"/>
              </a:lnSpc>
            </a:pPr>
            <a:r>
              <a:rPr lang="uk-UA" sz="3200" b="1" dirty="0"/>
              <a:t>22 січня 2024р.</a:t>
            </a:r>
            <a:endParaRPr lang="ru-UA" sz="32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CB604F-2935-6BD0-525A-A82C8E1F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78" y="-68372"/>
            <a:ext cx="3886371" cy="516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AF003-85B5-D08C-305B-C4763A129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6563" y="940526"/>
            <a:ext cx="6297148" cy="3433149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Художні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описи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природи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вияв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патріотичних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почуттів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ліричного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героя в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поезіях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Тичини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«Не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бував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наших краях!» та «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шумлять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…»</a:t>
            </a:r>
            <a:endParaRPr lang="ru-UA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104A38-D8D0-265C-04F5-1879C0F23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5607" y="-490344"/>
            <a:ext cx="4452371" cy="1430870"/>
          </a:xfrm>
        </p:spPr>
        <p:txBody>
          <a:bodyPr anchor="b">
            <a:normAutofit/>
          </a:bodyPr>
          <a:lstStyle/>
          <a:p>
            <a:pPr algn="ctr"/>
            <a:r>
              <a:rPr lang="uk-UA" sz="4000" b="1" dirty="0"/>
              <a:t>Тема уроку: </a:t>
            </a:r>
            <a:endParaRPr lang="ru-UA" sz="4000" b="1" dirty="0"/>
          </a:p>
        </p:txBody>
      </p:sp>
      <p:pic>
        <p:nvPicPr>
          <p:cNvPr id="4" name="Picture 3" descr="Мрамор с коричневый и голубой цвета">
            <a:extLst>
              <a:ext uri="{FF2B5EF4-FFF2-40B4-BE49-F238E27FC236}">
                <a16:creationId xmlns:a16="http://schemas.microsoft.com/office/drawing/2014/main" id="{2D268586-01FA-73AE-1506-7B8178CAA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90" r="20999"/>
          <a:stretch/>
        </p:blipFill>
        <p:spPr>
          <a:xfrm>
            <a:off x="0" y="1"/>
            <a:ext cx="609598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C27B28-602E-7345-980D-0D33CCEB3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553" y="4671477"/>
            <a:ext cx="3122584" cy="1828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896D38-1F01-1AD3-EEB9-8CEA70DF3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242162"/>
            <a:ext cx="5052197" cy="437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757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7096095" y="4073692"/>
            <a:ext cx="446532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1" i="1" u="none" strike="noStrike" baseline="0" dirty="0">
                <a:latin typeface="SchoolBookC-Italic"/>
              </a:rPr>
              <a:t>Павло </a:t>
            </a:r>
            <a:r>
              <a:rPr lang="ru-RU" sz="3200" b="1" i="1" u="none" strike="noStrike" baseline="0" dirty="0" err="1">
                <a:latin typeface="SchoolBookC-Italic"/>
              </a:rPr>
              <a:t>Тичина</a:t>
            </a:r>
            <a:r>
              <a:rPr lang="ru-RU" sz="3200" b="1" i="1" u="none" strike="noStrike" baseline="0" dirty="0">
                <a:latin typeface="SchoolBookC-Italic"/>
              </a:rPr>
              <a:t> </a:t>
            </a:r>
            <a:r>
              <a:rPr lang="ru-RU" sz="3200" b="1" i="0" u="none" strike="noStrike" baseline="0" dirty="0">
                <a:latin typeface="SchoolBookC"/>
              </a:rPr>
              <a:t>— </a:t>
            </a:r>
          </a:p>
          <a:p>
            <a:pPr algn="l"/>
            <a:r>
              <a:rPr lang="ru-RU" sz="3200" b="1" i="0" u="none" strike="noStrike" baseline="0" dirty="0">
                <a:latin typeface="SchoolBookC"/>
              </a:rPr>
              <a:t>один </a:t>
            </a:r>
            <a:r>
              <a:rPr lang="ru-RU" sz="3200" b="1" i="0" u="none" strike="noStrike" baseline="0" dirty="0" err="1">
                <a:latin typeface="SchoolBookC"/>
              </a:rPr>
              <a:t>із</a:t>
            </a:r>
            <a:r>
              <a:rPr lang="ru-RU" sz="3200" b="1" i="0" u="none" strike="noStrike" baseline="0" dirty="0">
                <a:latin typeface="SchoolBookC"/>
              </a:rPr>
              <a:t> </a:t>
            </a:r>
            <a:r>
              <a:rPr lang="ru-RU" sz="3200" b="1" i="0" u="none" strike="noStrike" baseline="0" dirty="0" err="1">
                <a:latin typeface="SchoolBookC"/>
              </a:rPr>
              <a:t>найвідоміших</a:t>
            </a:r>
            <a:r>
              <a:rPr lang="ru-RU" sz="3200" b="1" i="0" u="none" strike="noStrike" baseline="0" dirty="0">
                <a:latin typeface="SchoolBookC"/>
              </a:rPr>
              <a:t> </a:t>
            </a:r>
          </a:p>
          <a:p>
            <a:pPr algn="l"/>
            <a:r>
              <a:rPr lang="ru-RU" sz="3200" b="1" i="0" u="none" strike="noStrike" baseline="0" dirty="0" err="1">
                <a:latin typeface="SchoolBookC"/>
              </a:rPr>
              <a:t>українських</a:t>
            </a:r>
            <a:r>
              <a:rPr lang="ru-RU" sz="3200" b="1" i="0" u="none" strike="noStrike" baseline="0" dirty="0">
                <a:latin typeface="SchoolBookC"/>
              </a:rPr>
              <a:t> </a:t>
            </a:r>
            <a:r>
              <a:rPr lang="ru-RU" sz="3200" b="1" i="0" u="none" strike="noStrike" baseline="0" dirty="0" err="1">
                <a:latin typeface="SchoolBookC"/>
              </a:rPr>
              <a:t>поетів</a:t>
            </a:r>
            <a:r>
              <a:rPr lang="ru-RU" sz="3200" b="1" i="0" u="none" strike="noStrike" baseline="0" dirty="0">
                <a:latin typeface="SchoolBookC"/>
              </a:rPr>
              <a:t>.</a:t>
            </a:r>
          </a:p>
          <a:p>
            <a:pPr algn="l"/>
            <a:endParaRPr lang="ru-UA" sz="28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9413DC-D482-5CE0-F62A-D0E983DB4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14" t="7985"/>
          <a:stretch/>
        </p:blipFill>
        <p:spPr>
          <a:xfrm>
            <a:off x="171470" y="-5043"/>
            <a:ext cx="6656050" cy="31278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BC3239-CA3B-8B19-5917-B9E04CA080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667" t="1361" r="70517" b="67519"/>
          <a:stretch/>
        </p:blipFill>
        <p:spPr>
          <a:xfrm>
            <a:off x="1812894" y="2590874"/>
            <a:ext cx="3429665" cy="38710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5D81DC-A949-EF7A-6CE5-944FC51942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7215" y="392440"/>
            <a:ext cx="4558030" cy="31278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6051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1584960" y="412478"/>
            <a:ext cx="6547975" cy="2069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uk-UA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Він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народився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en-US" sz="2800" b="1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с. </a:t>
            </a:r>
            <a:r>
              <a:rPr lang="en-US" sz="2800" b="1" i="1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Пісках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що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1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Чернігівщині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у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родині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священника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uk-UA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який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був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іще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й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учителем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Павло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мав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хист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музики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uk-UA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співу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малювання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водночас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цікавився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театром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uk-UA" sz="2800" b="1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4D51E5-E6E6-D225-2969-33F0DB29E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035" y="3139440"/>
            <a:ext cx="7094901" cy="3690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31890-F008-7D36-BE18-ADBF0DB04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2935" y="673733"/>
            <a:ext cx="3487055" cy="449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75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1499327" y="406905"/>
            <a:ext cx="5664354" cy="2127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Усе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це</a:t>
            </a:r>
            <a: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позначилося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поетичній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творчості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митця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особливо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його</a:t>
            </a:r>
            <a: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першій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збірці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віршів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</a:t>
            </a:r>
            <a:r>
              <a:rPr lang="en-US" sz="2800" b="1" i="1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Соняшні</a:t>
            </a:r>
            <a:r>
              <a:rPr lang="en-US" sz="2800" b="1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i="1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кларнети</a:t>
            </a:r>
            <a:r>
              <a:rPr lang="en-US" sz="2800" b="1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  <a:r>
              <a:rPr lang="uk-UA" sz="2800" b="1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у 1918 р</a:t>
            </a:r>
            <a:r>
              <a:rPr lang="en-US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CE20EA-7BF4-B674-50A9-EC85AD2D0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806" y="62579"/>
            <a:ext cx="4732209" cy="2757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2D5354-589A-E6AF-2686-0082BE339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17" y="2819835"/>
            <a:ext cx="6484393" cy="36312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E183E8-72EE-AA00-5011-4725D37FDE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9038" r="1346" b="11237"/>
          <a:stretch/>
        </p:blipFill>
        <p:spPr>
          <a:xfrm>
            <a:off x="7163681" y="2936240"/>
            <a:ext cx="5001805" cy="36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9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DA5CA-7887-3D5A-DA5B-B5D42E38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380" y="2921000"/>
            <a:ext cx="5323620" cy="4656184"/>
          </a:xfrm>
        </p:spPr>
        <p:txBody>
          <a:bodyPr>
            <a:normAutofit/>
          </a:bodyPr>
          <a:lstStyle/>
          <a:p>
            <a:r>
              <a:rPr lang="ru-RU" dirty="0"/>
              <a:t>Павло </a:t>
            </a:r>
            <a:r>
              <a:rPr lang="ru-RU" dirty="0" err="1"/>
              <a:t>навчався</a:t>
            </a:r>
            <a:r>
              <a:rPr lang="ru-RU" dirty="0"/>
              <a:t> в </a:t>
            </a:r>
            <a:r>
              <a:rPr lang="ru-RU" dirty="0" err="1"/>
              <a:t>Чернігівській</a:t>
            </a:r>
            <a:r>
              <a:rPr lang="ru-RU" dirty="0"/>
              <a:t> </a:t>
            </a:r>
            <a:r>
              <a:rPr lang="ru-RU" dirty="0" err="1"/>
              <a:t>духовній</a:t>
            </a:r>
            <a:r>
              <a:rPr lang="ru-RU" dirty="0"/>
              <a:t> </a:t>
            </a:r>
            <a:r>
              <a:rPr lang="ru-RU" dirty="0" err="1"/>
              <a:t>семінарії</a:t>
            </a:r>
            <a:r>
              <a:rPr lang="ru-RU" dirty="0"/>
              <a:t>, але священником,</a:t>
            </a:r>
            <a:br>
              <a:rPr lang="ru-RU" dirty="0"/>
            </a:br>
            <a:r>
              <a:rPr lang="ru-RU" dirty="0"/>
              <a:t>як </a:t>
            </a:r>
            <a:r>
              <a:rPr lang="ru-RU" dirty="0" err="1"/>
              <a:t>батько</a:t>
            </a:r>
            <a:r>
              <a:rPr lang="ru-RU" dirty="0"/>
              <a:t>, не став: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приваблювала</a:t>
            </a:r>
            <a:br>
              <a:rPr lang="ru-RU" dirty="0"/>
            </a:br>
            <a:r>
              <a:rPr lang="ru-RU" dirty="0" err="1"/>
              <a:t>література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459BA8-3945-538B-6E80-B41585FD3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896" y="457201"/>
            <a:ext cx="6129098" cy="53543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73923D-0B86-2CF0-49D8-19C0A3731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" y="-81280"/>
            <a:ext cx="400304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21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DA5CA-7887-3D5A-DA5B-B5D42E38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5" y="1317669"/>
            <a:ext cx="6063395" cy="3947890"/>
          </a:xfrm>
        </p:spPr>
        <p:txBody>
          <a:bodyPr>
            <a:normAutofit fontScale="90000"/>
          </a:bodyPr>
          <a:lstStyle/>
          <a:p>
            <a:r>
              <a:rPr lang="ru-RU" dirty="0"/>
              <a:t>    М. </a:t>
            </a:r>
            <a:r>
              <a:rPr lang="ru-RU" dirty="0" err="1"/>
              <a:t>Коцюбинський</a:t>
            </a:r>
            <a:r>
              <a:rPr lang="ru-RU" dirty="0"/>
              <a:t> — один </a:t>
            </a:r>
            <a:r>
              <a:rPr lang="ru-RU" dirty="0" err="1"/>
              <a:t>із</a:t>
            </a:r>
            <a:r>
              <a:rPr lang="ru-RU" dirty="0"/>
              <a:t> перших,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помітив</a:t>
            </a:r>
            <a:r>
              <a:rPr lang="ru-RU" dirty="0"/>
              <a:t> талант юнака, — назвав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справжнім</a:t>
            </a:r>
            <a:r>
              <a:rPr lang="ru-RU" dirty="0"/>
              <a:t> </a:t>
            </a:r>
            <a:r>
              <a:rPr lang="ru-RU" dirty="0" err="1"/>
              <a:t>поетом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     П. </a:t>
            </a:r>
            <a:r>
              <a:rPr lang="ru-RU" dirty="0" err="1"/>
              <a:t>Тичина</a:t>
            </a:r>
            <a:r>
              <a:rPr lang="ru-RU" dirty="0"/>
              <a:t> писав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вірші</a:t>
            </a:r>
            <a:r>
              <a:rPr lang="ru-RU" dirty="0"/>
              <a:t>, а </a:t>
            </a:r>
            <a:r>
              <a:rPr lang="ru-RU" dirty="0" err="1"/>
              <a:t>був</a:t>
            </a:r>
            <a:r>
              <a:rPr lang="ru-RU" dirty="0"/>
              <a:t> і </a:t>
            </a:r>
            <a:r>
              <a:rPr lang="ru-RU" dirty="0" err="1"/>
              <a:t>перекладачем</a:t>
            </a:r>
            <a:r>
              <a:rPr lang="ru-RU" dirty="0"/>
              <a:t>: </a:t>
            </a:r>
            <a:r>
              <a:rPr lang="ru-RU" dirty="0" err="1"/>
              <a:t>досконало</a:t>
            </a:r>
            <a:r>
              <a:rPr lang="ru-RU" dirty="0"/>
              <a:t> </a:t>
            </a:r>
            <a:r>
              <a:rPr lang="ru-RU" dirty="0" err="1"/>
              <a:t>володів</a:t>
            </a:r>
            <a:r>
              <a:rPr lang="ru-RU" dirty="0"/>
              <a:t> </a:t>
            </a:r>
            <a:r>
              <a:rPr lang="ru-RU" dirty="0" err="1"/>
              <a:t>болгарською</a:t>
            </a:r>
            <a:r>
              <a:rPr lang="ru-RU" dirty="0"/>
              <a:t>, </a:t>
            </a:r>
            <a:r>
              <a:rPr lang="ru-RU" dirty="0" err="1"/>
              <a:t>вірменською</a:t>
            </a:r>
            <a:r>
              <a:rPr lang="ru-RU" dirty="0"/>
              <a:t>, </a:t>
            </a:r>
            <a:r>
              <a:rPr lang="ru-RU" dirty="0" err="1"/>
              <a:t>французькою</a:t>
            </a:r>
            <a:r>
              <a:rPr lang="ru-RU" dirty="0"/>
              <a:t> та </a:t>
            </a:r>
            <a:r>
              <a:rPr lang="ru-RU" dirty="0" err="1"/>
              <a:t>турецькою</a:t>
            </a:r>
            <a:r>
              <a:rPr lang="ru-RU" dirty="0"/>
              <a:t> мовами.</a:t>
            </a:r>
            <a:endParaRPr lang="ru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B7B410-D060-8747-E5A2-C9AABBC266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07" t="10216" r="-1038" b="610"/>
          <a:stretch/>
        </p:blipFill>
        <p:spPr>
          <a:xfrm>
            <a:off x="6461760" y="287383"/>
            <a:ext cx="5730240" cy="4138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2F30E5-7A89-E224-042C-ECFC13FE10B6}"/>
              </a:ext>
            </a:extLst>
          </p:cNvPr>
          <p:cNvSpPr txBox="1"/>
          <p:nvPr/>
        </p:nvSpPr>
        <p:spPr>
          <a:xfrm>
            <a:off x="7640320" y="4426188"/>
            <a:ext cx="401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М. </a:t>
            </a:r>
            <a:r>
              <a:rPr lang="ru-RU" dirty="0" err="1"/>
              <a:t>Грушевський</a:t>
            </a:r>
            <a:r>
              <a:rPr lang="ru-RU" dirty="0"/>
              <a:t>, </a:t>
            </a:r>
          </a:p>
          <a:p>
            <a:r>
              <a:rPr lang="ru-RU" dirty="0"/>
              <a:t>М. </a:t>
            </a:r>
            <a:r>
              <a:rPr lang="ru-RU" dirty="0" err="1"/>
              <a:t>Коцюбинський</a:t>
            </a:r>
            <a:r>
              <a:rPr lang="ru-RU" dirty="0"/>
              <a:t> та </a:t>
            </a:r>
            <a:r>
              <a:rPr lang="ru-RU" dirty="0" err="1"/>
              <a:t>П.Тичина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2368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ія &quot;Павло Тичина&quot;">
            <a:extLst>
              <a:ext uri="{FF2B5EF4-FFF2-40B4-BE49-F238E27FC236}">
                <a16:creationId xmlns:a16="http://schemas.microsoft.com/office/drawing/2014/main" id="{7F816DCB-034F-5E7A-41A4-F3448C75F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EECF"/>
              </a:clrFrom>
              <a:clrTo>
                <a:srgbClr val="FFEEC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594" y="619761"/>
            <a:ext cx="9901326" cy="60452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98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8175-8F50-90C8-361F-B1A84122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26" y="2119996"/>
            <a:ext cx="7120035" cy="4923250"/>
          </a:xfrm>
        </p:spPr>
        <p:txBody>
          <a:bodyPr>
            <a:normAutofit fontScale="90000"/>
          </a:bodyPr>
          <a:lstStyle/>
          <a:p>
            <a:r>
              <a:rPr lang="uk-UA" dirty="0"/>
              <a:t>Край, у якому народився поет, не міг не вплинути на його творчість, адже Чернігівщина — один із найчарівніших куточків України. Широкий степ, густі ліси, чарівна річка Десна — це Чернігівщина. Своє захоплення рідним краєм П. Тичина висловив у вірші «Не бував ти у наших краях!».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965A2B-BF0F-460C-8B54-1D381125B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01576" cy="21199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5EAF33-71FA-62E4-DD80-53028B092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874" y="90640"/>
            <a:ext cx="3723006" cy="19343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F81861-5A49-F93D-00B2-002F9FBDB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8766" y="2117798"/>
            <a:ext cx="3153691" cy="20986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0F10E8-5B19-5211-16C3-DFFBADDE93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302" y="-2198"/>
            <a:ext cx="3153691" cy="21199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A041CE-AEE4-DE20-6F1B-DCFCD0718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028" y="4509420"/>
            <a:ext cx="3529611" cy="209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12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83505-1BA2-1BC9-5CF3-3EE73281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Мультимедиа в Интернете 3" title="&quot;Не бував ти у наших краях!&quot; аудіовірш. Павло Тичина">
            <a:hlinkClick r:id="" action="ppaction://media"/>
            <a:extLst>
              <a:ext uri="{FF2B5EF4-FFF2-40B4-BE49-F238E27FC236}">
                <a16:creationId xmlns:a16="http://schemas.microsoft.com/office/drawing/2014/main" id="{6814D0D5-D38D-08E8-F323-A967942B07C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3725" y="44450"/>
            <a:ext cx="11004550" cy="6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F955F0-82C6-367B-E295-F5E61D3E3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24" y="418011"/>
            <a:ext cx="7680727" cy="63180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66CA61-B648-0974-FDAB-EA2159FC8F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758" t="-711" r="24624" b="3489"/>
          <a:stretch/>
        </p:blipFill>
        <p:spPr>
          <a:xfrm>
            <a:off x="8294914" y="1580605"/>
            <a:ext cx="3775166" cy="2285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61EE2E-45E5-B33A-4336-21290223D018}"/>
              </a:ext>
            </a:extLst>
          </p:cNvPr>
          <p:cNvSpPr txBox="1"/>
          <p:nvPr/>
        </p:nvSpPr>
        <p:spPr>
          <a:xfrm>
            <a:off x="9357360" y="4353560"/>
            <a:ext cx="2245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800" b="0" i="1" u="none" strike="noStrike" baseline="0" dirty="0">
                <a:latin typeface="SchoolBookC-Italic"/>
              </a:rPr>
              <a:t>В. Кричевський.</a:t>
            </a:r>
          </a:p>
          <a:p>
            <a:pPr algn="l"/>
            <a:r>
              <a:rPr lang="uk-UA" sz="1800" b="0" i="0" u="none" strike="noStrike" baseline="0" dirty="0">
                <a:latin typeface="SchoolBookC"/>
              </a:rPr>
              <a:t>Рідна земля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53700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5657F-192F-C28B-3F00-3957A42C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Мультимедиа в Интернете 3" title="&quot;Гаї шумлять&quot; Павло Тичина аудіовірш слухати">
            <a:hlinkClick r:id="" action="ppaction://media"/>
            <a:extLst>
              <a:ext uri="{FF2B5EF4-FFF2-40B4-BE49-F238E27FC236}">
                <a16:creationId xmlns:a16="http://schemas.microsoft.com/office/drawing/2014/main" id="{D04799F4-6BD4-7E2E-C7A4-A96C0EAB6AC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3225" y="15875"/>
            <a:ext cx="11055350" cy="621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56E17-2CF8-2D33-3335-D9A62FCD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3024EB2-3815-32A4-740A-5EA817E98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3265" y="995680"/>
            <a:ext cx="3437755" cy="52382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88BB94-54EA-C827-8A02-0B6967D93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" y="1173178"/>
            <a:ext cx="7869804" cy="49025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3651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D4891-F851-6070-1223-EC3F6D9C7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Мультимедиа в Интернете 3" title="&quot;Блакить мою душу обвіяла...&quot; слухати аудіовірш. Павло Тичина">
            <a:hlinkClick r:id="" action="ppaction://media"/>
            <a:extLst>
              <a:ext uri="{FF2B5EF4-FFF2-40B4-BE49-F238E27FC236}">
                <a16:creationId xmlns:a16="http://schemas.microsoft.com/office/drawing/2014/main" id="{1D2C8594-F0B7-9093-018A-3A1B9A2001F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26988"/>
            <a:ext cx="11077575" cy="623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522C3-67AC-2550-A9AF-624C70A6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50A0FE-59D2-6463-F105-F9F421F81C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10028" b="38477"/>
          <a:stretch/>
        </p:blipFill>
        <p:spPr>
          <a:xfrm>
            <a:off x="1052285" y="91211"/>
            <a:ext cx="6750595" cy="18953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8FCFC4-9BD8-9861-7705-42CDF8736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209" t="64128" b="-2404"/>
          <a:stretch/>
        </p:blipFill>
        <p:spPr>
          <a:xfrm>
            <a:off x="3261360" y="2300776"/>
            <a:ext cx="6197600" cy="11282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365771-5667-63E1-A2B4-7434D3B0F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606068"/>
            <a:ext cx="7946572" cy="2905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33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022CE-FF3E-65A5-3C8D-5A86275D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C3CD4-DC27-7FD0-DEA8-B42308604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E0736E-9F36-66D5-87E9-FA43D270E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211" y="0"/>
            <a:ext cx="9168001" cy="66576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6172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91B849-DCC7-0F4E-1F5A-277BB3A82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0671" b="73738"/>
          <a:stretch/>
        </p:blipFill>
        <p:spPr>
          <a:xfrm>
            <a:off x="549481" y="52256"/>
            <a:ext cx="730679" cy="796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874F4F-7E58-A059-08F5-6F3210DF9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2" b="68140"/>
          <a:stretch/>
        </p:blipFill>
        <p:spPr>
          <a:xfrm>
            <a:off x="1593881" y="0"/>
            <a:ext cx="7564915" cy="9666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CC8AF6-A0B0-50A9-5E77-02A50AE1CD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3" t="38157" r="928" b="381"/>
          <a:stretch/>
        </p:blipFill>
        <p:spPr>
          <a:xfrm>
            <a:off x="1551964" y="966647"/>
            <a:ext cx="7606832" cy="18622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6E137D-4784-640B-DB45-5AE79CD7FA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04" t="10933" r="4252"/>
          <a:stretch/>
        </p:blipFill>
        <p:spPr>
          <a:xfrm>
            <a:off x="1593881" y="2801412"/>
            <a:ext cx="7606832" cy="3801738"/>
          </a:xfrm>
          <a:prstGeom prst="rect">
            <a:avLst/>
          </a:prstGeom>
        </p:spPr>
      </p:pic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B494EC72-93FC-1F41-3A00-3F7CAD03020C}"/>
              </a:ext>
            </a:extLst>
          </p:cNvPr>
          <p:cNvSpPr/>
          <p:nvPr/>
        </p:nvSpPr>
        <p:spPr>
          <a:xfrm rot="2045378" flipV="1">
            <a:off x="3604813" y="5053031"/>
            <a:ext cx="1077520" cy="27024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DACB58-9781-D417-3407-626399A8E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457" y="483323"/>
            <a:ext cx="774259" cy="798645"/>
          </a:xfrm>
          <a:prstGeom prst="rect">
            <a:avLst/>
          </a:prstGeom>
        </p:spPr>
      </p:pic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D3D8AFDE-2117-EFFE-8F79-1BF90BFE888C}"/>
              </a:ext>
            </a:extLst>
          </p:cNvPr>
          <p:cNvSpPr/>
          <p:nvPr/>
        </p:nvSpPr>
        <p:spPr>
          <a:xfrm rot="3186766">
            <a:off x="3687583" y="2144166"/>
            <a:ext cx="1336892" cy="30177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2C172A9C-5F63-C309-8340-C9A6884802B6}"/>
              </a:ext>
            </a:extLst>
          </p:cNvPr>
          <p:cNvSpPr/>
          <p:nvPr/>
        </p:nvSpPr>
        <p:spPr>
          <a:xfrm rot="20373935">
            <a:off x="4017608" y="1999239"/>
            <a:ext cx="1011970" cy="2743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CF49E621-FC86-D41D-A52B-550861C0B122}"/>
              </a:ext>
            </a:extLst>
          </p:cNvPr>
          <p:cNvSpPr/>
          <p:nvPr/>
        </p:nvSpPr>
        <p:spPr>
          <a:xfrm rot="1120179">
            <a:off x="3049251" y="3115922"/>
            <a:ext cx="1389904" cy="29278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990F7DA1-8853-BFA4-6900-F4D2320C4AAF}"/>
              </a:ext>
            </a:extLst>
          </p:cNvPr>
          <p:cNvSpPr/>
          <p:nvPr/>
        </p:nvSpPr>
        <p:spPr>
          <a:xfrm rot="21009950" flipV="1">
            <a:off x="3923241" y="5051843"/>
            <a:ext cx="732072" cy="18212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355DFCEC-265D-11F7-C384-F5CAF35F8C92}"/>
              </a:ext>
            </a:extLst>
          </p:cNvPr>
          <p:cNvSpPr/>
          <p:nvPr/>
        </p:nvSpPr>
        <p:spPr>
          <a:xfrm rot="20893259" flipV="1">
            <a:off x="4213941" y="5260954"/>
            <a:ext cx="732072" cy="18212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AC4F29A3-E897-625D-2D3C-47EC26929010}"/>
              </a:ext>
            </a:extLst>
          </p:cNvPr>
          <p:cNvSpPr/>
          <p:nvPr/>
        </p:nvSpPr>
        <p:spPr>
          <a:xfrm rot="2063411" flipV="1">
            <a:off x="3604929" y="5929774"/>
            <a:ext cx="861250" cy="20728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3585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88461-D468-9A96-25CE-72094A9BE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52" y="519005"/>
            <a:ext cx="11501448" cy="4754744"/>
          </a:xfrm>
        </p:spPr>
        <p:txBody>
          <a:bodyPr>
            <a:normAutofit/>
          </a:bodyPr>
          <a:lstStyle/>
          <a:p>
            <a:r>
              <a:rPr lang="uk-UA" b="1" u="sng" dirty="0">
                <a:solidFill>
                  <a:srgbClr val="00B0F0"/>
                </a:solidFill>
              </a:rPr>
              <a:t>Вдома: </a:t>
            </a:r>
            <a:br>
              <a:rPr lang="uk-UA" b="1" u="sng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1) Ч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итати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с. 128-131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2)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Вивчіть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напам’ять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один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вірш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П.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Тичини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(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  <a:t>на   	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  <a:t>власний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  <a:t>вибір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  <a:t>).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highlight>
                  <a:srgbClr val="FFFF00"/>
                </a:highlight>
              </a:rPr>
            </a:b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3)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Виписати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лексичне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значення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нових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слів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;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вивчити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їх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UA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85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1B999-508B-6306-B696-DC0628C6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5" y="1447070"/>
            <a:ext cx="11099663" cy="4574907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Використана література: </a:t>
            </a:r>
            <a:br>
              <a:rPr lang="uk-UA" b="1" dirty="0">
                <a:solidFill>
                  <a:srgbClr val="FF0000"/>
                </a:solidFill>
              </a:rPr>
            </a:br>
            <a:r>
              <a:rPr lang="uk-UA" dirty="0" err="1"/>
              <a:t>ілюстраційний</a:t>
            </a:r>
            <a:r>
              <a:rPr lang="uk-UA" dirty="0"/>
              <a:t> матеріал та відео з мережі інтернет: </a:t>
            </a:r>
            <a:r>
              <a:rPr lang="en-US" dirty="0">
                <a:hlinkClick r:id="rId2"/>
              </a:rPr>
              <a:t>https://youtu.be/CxN_bFYk5AA</a:t>
            </a:r>
            <a:r>
              <a:rPr lang="uk-UA" dirty="0"/>
              <a:t> </a:t>
            </a:r>
            <a:br>
              <a:rPr lang="uk-UA" dirty="0"/>
            </a:br>
            <a:r>
              <a:rPr lang="en-US" dirty="0">
                <a:hlinkClick r:id="rId3"/>
              </a:rPr>
              <a:t>https://youtu.be/CMGVusDATUs</a:t>
            </a:r>
            <a:r>
              <a:rPr lang="uk-UA" dirty="0"/>
              <a:t> </a:t>
            </a:r>
            <a:br>
              <a:rPr lang="uk-UA" dirty="0"/>
            </a:br>
            <a:r>
              <a:rPr lang="en-US" dirty="0">
                <a:hlinkClick r:id="rId4"/>
              </a:rPr>
              <a:t>https://youtu.be/jR9UPRCJCr8</a:t>
            </a:r>
            <a:r>
              <a:rPr lang="uk-UA" dirty="0"/>
              <a:t> </a:t>
            </a:r>
            <a:br>
              <a:rPr lang="uk-UA" dirty="0"/>
            </a:br>
            <a:r>
              <a:rPr lang="uk-UA" dirty="0"/>
              <a:t>та підручник з Української літератури </a:t>
            </a:r>
            <a:r>
              <a:rPr lang="ru-RU" dirty="0"/>
              <a:t>для 5-го </a:t>
            </a:r>
            <a:r>
              <a:rPr lang="ru-RU" dirty="0" err="1"/>
              <a:t>кл</a:t>
            </a:r>
            <a:r>
              <a:rPr lang="ru-RU" dirty="0"/>
              <a:t>.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/Авраменко О.  2022 р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699542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1770</TotalTime>
  <Words>364</Words>
  <Application>Microsoft Office PowerPoint</Application>
  <PresentationFormat>Широкоэкранный</PresentationFormat>
  <Paragraphs>23</Paragraphs>
  <Slides>19</Slides>
  <Notes>3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Century Gothic</vt:lpstr>
      <vt:lpstr>SchoolBookC</vt:lpstr>
      <vt:lpstr>SchoolBookC-Italic</vt:lpstr>
      <vt:lpstr>Times New Roman</vt:lpstr>
      <vt:lpstr>Wingdings 3</vt:lpstr>
      <vt:lpstr>Легкий дым</vt:lpstr>
      <vt:lpstr>Презентацію до уроку підготувала: вчитель початкових класів Красноградського ліцею № 4 Красноградської міської ради Харківської області</vt:lpstr>
      <vt:lpstr>Художні описи природи як вияв патріотичних почуттів ліричного героя в поезіях  П. Тичини «Не бував ти у наших краях!» та «Гаї шумлять…»</vt:lpstr>
      <vt:lpstr>Презентация PowerPoint</vt:lpstr>
      <vt:lpstr>Презентация PowerPoint</vt:lpstr>
      <vt:lpstr>Презентация PowerPoint</vt:lpstr>
      <vt:lpstr>Павло навчався в Чернігівській духовній семінарії, але священником, як батько, не став: його приваблювала література.</vt:lpstr>
      <vt:lpstr>    М. Коцюбинський — один із перших, хто помітив талант юнака, — назвав його справжнім поетом.       П. Тичина писав не тільки вірші, а був і перекладачем: досконало володів болгарською, вірменською, французькою та турецькою мовами.</vt:lpstr>
      <vt:lpstr>Презентация PowerPoint</vt:lpstr>
      <vt:lpstr>Край, у якому народився поет, не міг не вплинути на його творчість, адже Чернігівщина — один із найчарівніших куточків України. Широкий степ, густі ліси, чарівна річка Десна — це Чернігівщина. Своє захоплення рідним краєм П. Тичина висловив у вірші «Не бував ти у наших краях!».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Вдома:  1) Читати с. 128-131 2) Вивчіть напам’ять один вірш П. Тичини   (на    власний вибір). 3) Виписати лексичне значення нових слів; вивчити їх.</vt:lpstr>
      <vt:lpstr>Використана література:  ілюстраційний матеріал та відео з мережі інтернет: https://youtu.be/CxN_bFYk5AA  https://youtu.be/CMGVusDATUs  https://youtu.be/jR9UPRCJCr8  та підручник з Української літератури для 5-го кл. закладів загальної середньої освіти /Авраменко О.  2022 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Віршована казка  В. Симоненка  «Цар Плаксій та Лоскотон».  Головні та другорядні персонажі казки </dc:title>
  <dc:creator>Людмила Паюнова</dc:creator>
  <cp:lastModifiedBy>Людмила Паюнова</cp:lastModifiedBy>
  <cp:revision>6</cp:revision>
  <dcterms:created xsi:type="dcterms:W3CDTF">2023-12-10T17:15:01Z</dcterms:created>
  <dcterms:modified xsi:type="dcterms:W3CDTF">2024-01-22T20:25:37Z</dcterms:modified>
</cp:coreProperties>
</file>