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18"/>
  </p:notesMasterIdLst>
  <p:sldIdLst>
    <p:sldId id="256" r:id="rId2"/>
    <p:sldId id="335" r:id="rId3"/>
    <p:sldId id="257" r:id="rId4"/>
    <p:sldId id="325" r:id="rId5"/>
    <p:sldId id="337" r:id="rId6"/>
    <p:sldId id="338" r:id="rId7"/>
    <p:sldId id="340" r:id="rId8"/>
    <p:sldId id="326" r:id="rId9"/>
    <p:sldId id="341" r:id="rId10"/>
    <p:sldId id="343" r:id="rId11"/>
    <p:sldId id="344" r:id="rId12"/>
    <p:sldId id="342" r:id="rId13"/>
    <p:sldId id="322" r:id="rId14"/>
    <p:sldId id="345" r:id="rId15"/>
    <p:sldId id="263" r:id="rId16"/>
    <p:sldId id="32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ACB1B5-61CA-4FB8-9039-8D3C13120E25}" type="datetimeFigureOut">
              <a:rPr lang="ru-UA" smtClean="0"/>
              <a:t>28.01.2024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76D8C-243C-4E44-AB4A-609C0F5815F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14979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76D8C-243C-4E44-AB4A-609C0F5815F5}" type="slidenum">
              <a:rPr lang="ru-UA" smtClean="0"/>
              <a:t>13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08920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76D8C-243C-4E44-AB4A-609C0F5815F5}" type="slidenum">
              <a:rPr lang="ru-UA" smtClean="0"/>
              <a:t>14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65695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82004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1489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31581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78052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05729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0652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23551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9684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06365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61596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104836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29099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81721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97565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3087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8155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9806E-8E94-473C-AEE7-BE6F15F85533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586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Мрамор с коричневый и голубой цвета">
            <a:extLst>
              <a:ext uri="{FF2B5EF4-FFF2-40B4-BE49-F238E27FC236}">
                <a16:creationId xmlns:a16="http://schemas.microsoft.com/office/drawing/2014/main" id="{2D268586-01FA-73AE-1506-7B8178CAAD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l="3964" r="9657" b="1"/>
          <a:stretch/>
        </p:blipFill>
        <p:spPr>
          <a:xfrm>
            <a:off x="3840479" y="-42865"/>
            <a:ext cx="8343488" cy="685799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630C48C-D638-70F9-AD37-CED65BA78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1930" y="4308821"/>
            <a:ext cx="5681134" cy="22627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sz="2400" dirty="0">
                <a:solidFill>
                  <a:schemeClr val="accent2">
                    <a:lumMod val="75000"/>
                  </a:schemeClr>
                </a:solidFill>
              </a:rPr>
              <a:t>Презентацію до уроку підготувала: вчитель початкових класів Красноградського ліцею № 4 Красноградської міської ради</a:t>
            </a:r>
            <a:br>
              <a:rPr lang="uk-UA" sz="2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sz="2400" dirty="0">
                <a:solidFill>
                  <a:schemeClr val="accent2">
                    <a:lumMod val="75000"/>
                  </a:schemeClr>
                </a:solidFill>
              </a:rPr>
              <a:t>Харківської області</a:t>
            </a:r>
            <a:endParaRPr lang="ru-UA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B104A38-D8D0-265C-04F5-1879C0F23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1677" y="762007"/>
            <a:ext cx="5681134" cy="112628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uk-UA" sz="3200" b="1" dirty="0">
                <a:solidFill>
                  <a:schemeClr val="accent2">
                    <a:lumMod val="75000"/>
                  </a:schemeClr>
                </a:solidFill>
              </a:rPr>
              <a:t>Українська література</a:t>
            </a:r>
          </a:p>
          <a:p>
            <a:pPr>
              <a:lnSpc>
                <a:spcPct val="90000"/>
              </a:lnSpc>
            </a:pPr>
            <a:r>
              <a:rPr lang="uk-UA" sz="3200" b="1" dirty="0">
                <a:solidFill>
                  <a:schemeClr val="accent2">
                    <a:lumMod val="75000"/>
                  </a:schemeClr>
                </a:solidFill>
              </a:rPr>
              <a:t>5 клас</a:t>
            </a:r>
          </a:p>
          <a:p>
            <a:pPr>
              <a:lnSpc>
                <a:spcPct val="90000"/>
              </a:lnSpc>
            </a:pPr>
            <a:r>
              <a:rPr lang="uk-UA" sz="3200" b="1" dirty="0">
                <a:solidFill>
                  <a:schemeClr val="accent2">
                    <a:lumMod val="75000"/>
                  </a:schemeClr>
                </a:solidFill>
              </a:rPr>
              <a:t>29 січня 2024р.</a:t>
            </a:r>
            <a:endParaRPr lang="ru-UA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CB604F-2935-6BD0-525A-A82C8E1F4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78" y="-68372"/>
            <a:ext cx="3886371" cy="516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60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7AF003-85B5-D08C-305B-C4763A129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6563" y="940526"/>
            <a:ext cx="6297148" cy="3433149"/>
          </a:xfrm>
        </p:spPr>
        <p:txBody>
          <a:bodyPr anchor="ctr">
            <a:normAutofit/>
          </a:bodyPr>
          <a:lstStyle/>
          <a:p>
            <a:pPr algn="ctr"/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Відтворення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краси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рідного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краю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засобами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образної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мови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в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поезіях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Є.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Гуцала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«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Зірка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», «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Чарівники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» та «Журавлі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високі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</a:rPr>
              <a:t>пролітають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…»</a:t>
            </a:r>
            <a:endParaRPr lang="ru-UA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B104A38-D8D0-265C-04F5-1879C0F23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5607" y="-490344"/>
            <a:ext cx="4452371" cy="1430870"/>
          </a:xfrm>
        </p:spPr>
        <p:txBody>
          <a:bodyPr anchor="b">
            <a:normAutofit/>
          </a:bodyPr>
          <a:lstStyle/>
          <a:p>
            <a:pPr algn="ctr"/>
            <a:r>
              <a:rPr lang="uk-UA" sz="4000" b="1" dirty="0">
                <a:solidFill>
                  <a:schemeClr val="accent2">
                    <a:lumMod val="75000"/>
                  </a:schemeClr>
                </a:solidFill>
              </a:rPr>
              <a:t>Тема уроку: </a:t>
            </a:r>
            <a:endParaRPr lang="ru-UA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 descr="Мрамор с коричневый и голубой цвета">
            <a:extLst>
              <a:ext uri="{FF2B5EF4-FFF2-40B4-BE49-F238E27FC236}">
                <a16:creationId xmlns:a16="http://schemas.microsoft.com/office/drawing/2014/main" id="{2D268586-01FA-73AE-1506-7B8178CAAD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90" r="20999"/>
          <a:stretch/>
        </p:blipFill>
        <p:spPr>
          <a:xfrm>
            <a:off x="0" y="1"/>
            <a:ext cx="5916563" cy="68579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BDC5D3-EC56-61B3-85CD-E0E078B09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5607" y="4419104"/>
            <a:ext cx="4638374" cy="226713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A5C242-A1FD-D1C0-F830-3C1FFB277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968" y="176510"/>
            <a:ext cx="2339382" cy="34331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827053-1241-4220-5D90-6FC2A8EE3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802" y="3630399"/>
            <a:ext cx="5679761" cy="3180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7572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1FA470A-EFEE-848E-5F60-8390746C4318}"/>
              </a:ext>
            </a:extLst>
          </p:cNvPr>
          <p:cNvSpPr txBox="1"/>
          <p:nvPr/>
        </p:nvSpPr>
        <p:spPr>
          <a:xfrm>
            <a:off x="6740495" y="4336635"/>
            <a:ext cx="446532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i="1" u="none" strike="noStrike" baseline="0" dirty="0" err="1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Євген</a:t>
            </a:r>
            <a:r>
              <a:rPr lang="ru-RU" sz="3200" b="1" i="1" u="none" strike="noStrike" baseline="0" dirty="0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 </a:t>
            </a:r>
            <a:r>
              <a:rPr lang="ru-RU" sz="3200" b="1" i="1" u="none" strike="noStrike" baseline="0" dirty="0" err="1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Гуцало</a:t>
            </a:r>
            <a:r>
              <a:rPr lang="ru-RU" sz="3200" b="1" i="1" u="none" strike="noStrike" baseline="0" dirty="0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 </a:t>
            </a:r>
            <a:r>
              <a:rPr lang="ru-RU" sz="3200" b="1" i="1" u="none" strike="noStrike" baseline="0" dirty="0" err="1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народився</a:t>
            </a:r>
            <a:endParaRPr lang="ru-RU" sz="3200" b="1" i="1" u="none" strike="noStrike" baseline="0" dirty="0">
              <a:solidFill>
                <a:schemeClr val="accent2">
                  <a:lumMod val="75000"/>
                </a:schemeClr>
              </a:solidFill>
              <a:latin typeface="SchoolBookC-Italic"/>
            </a:endParaRPr>
          </a:p>
          <a:p>
            <a:pPr algn="ctr"/>
            <a:r>
              <a:rPr lang="ru-RU" sz="3200" b="1" i="1" u="none" strike="noStrike" baseline="0" dirty="0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в с. </a:t>
            </a:r>
            <a:r>
              <a:rPr lang="ru-RU" sz="3200" b="1" i="1" u="none" strike="noStrike" baseline="0" dirty="0" err="1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Старий</a:t>
            </a:r>
            <a:r>
              <a:rPr lang="ru-RU" sz="3200" b="1" i="1" u="none" strike="noStrike" baseline="0" dirty="0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 </a:t>
            </a:r>
            <a:r>
              <a:rPr lang="ru-RU" sz="3200" b="1" i="1" u="none" strike="noStrike" baseline="0" dirty="0" err="1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Животів</a:t>
            </a:r>
            <a:endParaRPr lang="ru-RU" sz="3200" b="1" i="1" u="none" strike="noStrike" baseline="0" dirty="0">
              <a:solidFill>
                <a:schemeClr val="accent2">
                  <a:lumMod val="75000"/>
                </a:schemeClr>
              </a:solidFill>
              <a:latin typeface="SchoolBookC-Italic"/>
            </a:endParaRPr>
          </a:p>
          <a:p>
            <a:pPr algn="ctr"/>
            <a:r>
              <a:rPr lang="ru-RU" sz="3200" b="1" i="1" u="none" strike="noStrike" baseline="0" dirty="0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на </a:t>
            </a:r>
            <a:r>
              <a:rPr lang="ru-RU" sz="3200" b="1" i="1" u="none" strike="noStrike" baseline="0" dirty="0" err="1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Вінниччині</a:t>
            </a:r>
            <a:r>
              <a:rPr lang="ru-RU" sz="3200" b="1" i="1" u="none" strike="noStrike" baseline="0" dirty="0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 в </a:t>
            </a:r>
            <a:r>
              <a:rPr lang="ru-RU" sz="3200" b="1" i="1" u="none" strike="noStrike" baseline="0" dirty="0" err="1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учительській</a:t>
            </a:r>
            <a:r>
              <a:rPr lang="ru-RU" sz="3200" b="1" i="1" u="none" strike="noStrike" baseline="0" dirty="0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 </a:t>
            </a:r>
            <a:r>
              <a:rPr lang="ru-RU" sz="3200" b="1" i="1" u="none" strike="noStrike" baseline="0" dirty="0" err="1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сім’ї</a:t>
            </a:r>
            <a:r>
              <a:rPr lang="ru-RU" sz="3200" b="1" i="1" u="none" strike="noStrike" baseline="0" dirty="0">
                <a:solidFill>
                  <a:schemeClr val="accent2">
                    <a:lumMod val="75000"/>
                  </a:schemeClr>
                </a:solidFill>
                <a:latin typeface="SchoolBookC-Italic"/>
              </a:rPr>
              <a:t> </a:t>
            </a:r>
            <a:r>
              <a:rPr lang="ru-RU" sz="32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.</a:t>
            </a:r>
          </a:p>
          <a:p>
            <a:pPr algn="ctr"/>
            <a:endParaRPr lang="ru-UA" sz="28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A784D1-F782-D453-EAE9-DC4B04C39B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</a14:imgLayer>
                </a14:imgProps>
              </a:ext>
            </a:extLst>
          </a:blip>
          <a:srcRect l="28717" t="9682" b="15538"/>
          <a:stretch/>
        </p:blipFill>
        <p:spPr>
          <a:xfrm>
            <a:off x="1630680" y="156076"/>
            <a:ext cx="6207726" cy="20994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F84B68-3672-3BBC-2EDD-483F7513F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5743" y="2255519"/>
            <a:ext cx="2879600" cy="4031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4198B58-00AC-85A5-5CC5-7E1724D45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1120" y="1521091"/>
            <a:ext cx="3929199" cy="2544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60514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1FA470A-EFEE-848E-5F60-8390746C4318}"/>
              </a:ext>
            </a:extLst>
          </p:cNvPr>
          <p:cNvSpPr txBox="1"/>
          <p:nvPr/>
        </p:nvSpPr>
        <p:spPr>
          <a:xfrm>
            <a:off x="5671184" y="1445758"/>
            <a:ext cx="6187440" cy="5134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80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Б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атько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викладав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українську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м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ову й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літературу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, мама —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хімію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та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біологію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. Ось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звідки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в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Євгена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була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така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любов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і до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мови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, і до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природи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	Коли хлопчику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було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чотири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роки,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р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озпочалася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друга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світова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війна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, яка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не могла в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майбутньому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не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позначитися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на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творчості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i="0" u="none" strike="noStrike" baseline="0" dirty="0" err="1">
                <a:solidFill>
                  <a:schemeClr val="accent2">
                    <a:lumMod val="75000"/>
                  </a:schemeClr>
                </a:solidFill>
              </a:rPr>
              <a:t>письменника</a:t>
            </a:r>
            <a:r>
              <a:rPr lang="ru-RU" sz="2800" i="0" u="none" strike="noStrike" baseline="0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uk-UA" sz="2800" i="0" u="none" strike="noStrike" baseline="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5F45F5D-157F-2CB6-792B-3EB7CF100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88458" y="1445758"/>
            <a:ext cx="5136982" cy="39664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13751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1FA470A-EFEE-848E-5F60-8390746C4318}"/>
              </a:ext>
            </a:extLst>
          </p:cNvPr>
          <p:cNvSpPr txBox="1"/>
          <p:nvPr/>
        </p:nvSpPr>
        <p:spPr>
          <a:xfrm>
            <a:off x="6471921" y="1292588"/>
            <a:ext cx="5184051" cy="47589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Перші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вірші й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оповідання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почав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писати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ще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в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школі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багато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з них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надсилав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у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різні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журнали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й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газети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проте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завжди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приходила негативна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відповідь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Хлопець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не опускав рук, твердо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вирішивши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стати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журналістом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uk-UA" sz="2800" i="0" u="none" strike="noStrike" baseline="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73C11C-1E02-730F-E463-693713D15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223725" y="1151012"/>
            <a:ext cx="4220634" cy="5171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81460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1FA470A-EFEE-848E-5F60-8390746C4318}"/>
              </a:ext>
            </a:extLst>
          </p:cNvPr>
          <p:cNvSpPr txBox="1"/>
          <p:nvPr/>
        </p:nvSpPr>
        <p:spPr>
          <a:xfrm>
            <a:off x="6248401" y="317228"/>
            <a:ext cx="5821680" cy="47589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Поїхав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вступати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до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Київського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університету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усі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іспити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склав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на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п’ятірки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тоді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була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п’ятибальна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система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оцінювання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), а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останній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— на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чотири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.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Цього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виявилося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замало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адже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на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одне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місце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тоді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претендувало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аж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п’ятнадцять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осіб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!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Євген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усе одно не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здавався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— і через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рік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став студентом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Ніжинського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педінституту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uk-UA" sz="2800" i="0" u="none" strike="noStrike" baseline="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6CA673-A9AB-1D9D-F838-822606BAB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08" y="3731171"/>
            <a:ext cx="4100450" cy="2785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B22F0E-87B5-8C63-9E38-4FF5E0770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21658" y="-132564"/>
            <a:ext cx="3054349" cy="35615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87614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1FA470A-EFEE-848E-5F60-8390746C4318}"/>
              </a:ext>
            </a:extLst>
          </p:cNvPr>
          <p:cNvSpPr txBox="1"/>
          <p:nvPr/>
        </p:nvSpPr>
        <p:spPr>
          <a:xfrm>
            <a:off x="6567595" y="883758"/>
            <a:ext cx="5508791" cy="5059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sz="2800" dirty="0">
                <a:solidFill>
                  <a:schemeClr val="accent2">
                    <a:lumMod val="75000"/>
                  </a:schemeClr>
                </a:solidFill>
              </a:rPr>
              <a:t>Юнак далі писав, надсилав свої вірші вже знаним тоді  поетам </a:t>
            </a:r>
            <a:r>
              <a:rPr lang="uk-UA" sz="2800" dirty="0" err="1">
                <a:solidFill>
                  <a:schemeClr val="accent2">
                    <a:lumMod val="75000"/>
                  </a:schemeClr>
                </a:solidFill>
              </a:rPr>
              <a:t>П.Тичині</a:t>
            </a:r>
            <a:r>
              <a:rPr lang="uk-UA" sz="2800" dirty="0">
                <a:solidFill>
                  <a:schemeClr val="accent2">
                    <a:lumMod val="75000"/>
                  </a:schemeClr>
                </a:solidFill>
              </a:rPr>
              <a:t>   й </a:t>
            </a:r>
            <a:r>
              <a:rPr lang="uk-UA" sz="2800" dirty="0" err="1">
                <a:solidFill>
                  <a:schemeClr val="accent2">
                    <a:lumMod val="75000"/>
                  </a:schemeClr>
                </a:solidFill>
              </a:rPr>
              <a:t>М.Рильському</a:t>
            </a:r>
            <a:r>
              <a:rPr lang="uk-UA" sz="2800" dirty="0">
                <a:solidFill>
                  <a:schemeClr val="accent2">
                    <a:lumMod val="75000"/>
                  </a:schemeClr>
                </a:solidFill>
              </a:rPr>
              <a:t>, але ніякої відповіді не отримав…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uk-UA" sz="2800" dirty="0">
                <a:solidFill>
                  <a:schemeClr val="accent2">
                    <a:lumMod val="75000"/>
                  </a:schemeClr>
                </a:solidFill>
              </a:rPr>
              <a:t>  І все одно впертість, наполегливість і велике бажання перемогли — </a:t>
            </a:r>
            <a:r>
              <a:rPr lang="uk-UA" sz="2800" dirty="0" err="1">
                <a:solidFill>
                  <a:schemeClr val="accent2">
                    <a:lumMod val="75000"/>
                  </a:schemeClr>
                </a:solidFill>
              </a:rPr>
              <a:t>Є.Гуцало</a:t>
            </a:r>
            <a:r>
              <a:rPr lang="uk-UA" sz="2800" dirty="0">
                <a:solidFill>
                  <a:schemeClr val="accent2">
                    <a:lumMod val="75000"/>
                  </a:schemeClr>
                </a:solidFill>
              </a:rPr>
              <a:t> став відомим письменником, з-під пера якого вийшло понад сто книжок.</a:t>
            </a:r>
            <a:endParaRPr lang="uk-UA" sz="2800" i="0" u="none" strike="noStrike" baseline="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CB6F50-A0E0-A7E4-CAC4-AC27CFBB6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35" y="1173381"/>
            <a:ext cx="5648692" cy="4480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10607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1FA470A-EFEE-848E-5F60-8390746C4318}"/>
              </a:ext>
            </a:extLst>
          </p:cNvPr>
          <p:cNvSpPr txBox="1"/>
          <p:nvPr/>
        </p:nvSpPr>
        <p:spPr>
          <a:xfrm>
            <a:off x="1499326" y="406904"/>
            <a:ext cx="5978433" cy="57602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0C21B3-9B19-4740-01BA-65D2B24FA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704" y="3254170"/>
            <a:ext cx="2163175" cy="3131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640EBC-C783-AA65-E8A6-4B5CF0126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235" y="52178"/>
            <a:ext cx="2141019" cy="2932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705A7F-3543-2D8E-CEE8-94777CBFC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424" y="3667701"/>
            <a:ext cx="1893645" cy="2869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512AFD-B4DF-3B80-5D3F-F5DDC70D3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3614" y="3600112"/>
            <a:ext cx="2108500" cy="3004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EF2A04-FFF8-AC28-D58C-2B6C5A7059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423" y="3701385"/>
            <a:ext cx="2090567" cy="2972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E51E59-9B67-7546-B948-6041B869E0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423" y="373910"/>
            <a:ext cx="2059329" cy="2901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21B3B2-8E78-9D63-76C3-D143C4A005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2127" y="267816"/>
            <a:ext cx="2141019" cy="3211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E703DB-9327-1471-599B-E71D95815B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5475" y="52178"/>
            <a:ext cx="2018623" cy="3005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4699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526E5A-F363-6112-CFD9-47FE6B8ED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680" y="0"/>
            <a:ext cx="1558661" cy="626621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accent2">
                    <a:lumMod val="75000"/>
                  </a:schemeClr>
                </a:solidFill>
              </a:rPr>
              <a:t>Зірка</a:t>
            </a:r>
            <a:endParaRPr lang="ru-UA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594218-9D5B-BAE5-F2A6-2E7FB1889C35}"/>
              </a:ext>
            </a:extLst>
          </p:cNvPr>
          <p:cNvSpPr txBox="1"/>
          <p:nvPr/>
        </p:nvSpPr>
        <p:spPr>
          <a:xfrm>
            <a:off x="154889" y="626621"/>
            <a:ext cx="560975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Із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коромислом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по воду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аж до моря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зірка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ходить.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Коли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зірка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йде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по воду —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весело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сміється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коли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зірка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йде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з водою —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срібло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з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відер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ллється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Срібна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зіркай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де з водою,</a:t>
            </a:r>
            <a:endParaRPr lang="ru-UA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31108E-E04B-EE25-E696-D0D85657B3CA}"/>
              </a:ext>
            </a:extLst>
          </p:cNvPr>
          <p:cNvSpPr txBox="1"/>
          <p:nvPr/>
        </p:nvSpPr>
        <p:spPr>
          <a:xfrm>
            <a:off x="5390147" y="3429000"/>
            <a:ext cx="535806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срібні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в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зірки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руки,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ллється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чисте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срібло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з 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відер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на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ліси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та луки.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Ллється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чисте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срібло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з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відер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на маки й калину,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на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заквітчану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у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місяць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Срібну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Україну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UA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CDE894B-1E5A-F53A-2A6B-7B2882CC4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941" y="3735164"/>
            <a:ext cx="1986732" cy="2796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A23F3DF-24C9-181A-3197-3B5A99B12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652" y="204486"/>
            <a:ext cx="4391434" cy="27312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41061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526E5A-F363-6112-CFD9-47FE6B8ED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9290" y="0"/>
            <a:ext cx="2616709" cy="626621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accent2">
                    <a:lumMod val="75000"/>
                  </a:schemeClr>
                </a:solidFill>
              </a:rPr>
              <a:t>ЧАРІВНИКИ</a:t>
            </a:r>
            <a:endParaRPr lang="ru-UA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594218-9D5B-BAE5-F2A6-2E7FB1889C35}"/>
              </a:ext>
            </a:extLst>
          </p:cNvPr>
          <p:cNvSpPr txBox="1"/>
          <p:nvPr/>
        </p:nvSpPr>
        <p:spPr>
          <a:xfrm>
            <a:off x="154890" y="626621"/>
            <a:ext cx="517109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Ніч — велика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чарівниця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!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Зчарувала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звіра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птицю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Зчарувала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всіх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людей —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не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побачиш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їх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ніде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Не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побаш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чивітра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в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полі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ні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тополю на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роздоллі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ні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метелика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ні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бджілку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ні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в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цвіту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вишневу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гілку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…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Ранок — все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відчарував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сині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квіти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поміж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трав,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і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метелика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 і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бджілку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і в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цвіту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вишневу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гілку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і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баского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вітра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в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полі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  <a:endParaRPr lang="ru-UA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750725-C02A-2FDC-E43A-F8ED87DED3B0}"/>
              </a:ext>
            </a:extLst>
          </p:cNvPr>
          <p:cNvSpPr txBox="1"/>
          <p:nvPr/>
        </p:nvSpPr>
        <p:spPr>
          <a:xfrm>
            <a:off x="4375314" y="626621"/>
            <a:ext cx="540618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і тополю на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роздоллі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всіх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людей, і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звіра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 й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птицю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!..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Ніч — велика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чарівниця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та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ще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більший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чарівник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ранок —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щирий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трудівник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що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і сам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трудитись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звик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що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до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праці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всіх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розбудить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хай то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птиці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звірі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 люди…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Два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оці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чарівники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світі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цім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живуть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віки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UA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294D0A-4C06-C3B3-930B-4CE89570D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429" y="1426141"/>
            <a:ext cx="3022681" cy="32946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05498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526E5A-F363-6112-CFD9-47FE6B8ED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658" y="0"/>
            <a:ext cx="7718099" cy="626621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accent2">
                    <a:lumMod val="75000"/>
                  </a:schemeClr>
                </a:solidFill>
              </a:rPr>
              <a:t>«ЖУРАВЛІ ВИСОКІ ПРОЛІТАЮТЬ...»</a:t>
            </a:r>
            <a:endParaRPr lang="ru-UA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594218-9D5B-BAE5-F2A6-2E7FB1889C35}"/>
              </a:ext>
            </a:extLst>
          </p:cNvPr>
          <p:cNvSpPr txBox="1"/>
          <p:nvPr/>
        </p:nvSpPr>
        <p:spPr>
          <a:xfrm>
            <a:off x="154890" y="626621"/>
            <a:ext cx="554005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Журавлі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високі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пролітають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ледве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видно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птахів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із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землі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Журавлів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я з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вирію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стрічаю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і прошу перо у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журавлів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Ставши над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Дніпром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зеленооким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ставши над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усміхненим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Дніпром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я прошу перо у них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високе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піднебесне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в них прошу перо.</a:t>
            </a:r>
            <a:endParaRPr lang="ru-UA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099FA1-E54B-44AB-2785-2B1C801D3D8A}"/>
              </a:ext>
            </a:extLst>
          </p:cNvPr>
          <p:cNvSpPr txBox="1"/>
          <p:nvPr/>
        </p:nvSpPr>
        <p:spPr>
          <a:xfrm>
            <a:off x="5772393" y="3056670"/>
            <a:ext cx="554005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Хай з небес перо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високе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кинуть, хай мене благословлять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крилом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щоб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писалось слово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журавлине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журавлиним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з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вирію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пером.</a:t>
            </a:r>
          </a:p>
          <a:p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Щоб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воно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до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вирію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літало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журавлиний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звідало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політ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та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завжди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із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вирію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вертало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до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святої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отчої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</a:rPr>
              <a:t>землі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…</a:t>
            </a:r>
            <a:endParaRPr lang="ru-UA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079196-C403-FB11-E5CB-5A7219714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769" y="4042941"/>
            <a:ext cx="1883242" cy="2616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4894BF-6417-DB0F-67E7-B55D15E51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863" y="876532"/>
            <a:ext cx="3807572" cy="19302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0448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77C2F-4393-6221-1BB8-40249D16C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4D5BFD-CF15-7AA4-4E39-1C94F86209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r="91835" b="72032"/>
          <a:stretch/>
        </p:blipFill>
        <p:spPr>
          <a:xfrm>
            <a:off x="320841" y="3043990"/>
            <a:ext cx="1844842" cy="18474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51E1D7-939A-18A0-334C-7779DF23DF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042" b="62072"/>
          <a:stretch/>
        </p:blipFill>
        <p:spPr>
          <a:xfrm>
            <a:off x="1860885" y="223838"/>
            <a:ext cx="9985893" cy="15247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478DF2C-20AE-C54A-E56E-30DB47EAA8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33752">
            <a:off x="4949992" y="2546987"/>
            <a:ext cx="2734176" cy="3686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4549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7D82E2-A44C-FF46-CCCB-7F780044E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1890" y="247961"/>
            <a:ext cx="8107103" cy="6362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91B849-DCC7-0F4E-1F5A-277BB3A82D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0671" b="73738"/>
          <a:stretch/>
        </p:blipFill>
        <p:spPr>
          <a:xfrm>
            <a:off x="549481" y="52256"/>
            <a:ext cx="730679" cy="796830"/>
          </a:xfrm>
          <a:prstGeom prst="rect">
            <a:avLst/>
          </a:prstGeom>
        </p:spPr>
      </p:pic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D3D8AFDE-2117-EFFE-8F79-1BF90BFE888C}"/>
              </a:ext>
            </a:extLst>
          </p:cNvPr>
          <p:cNvSpPr/>
          <p:nvPr/>
        </p:nvSpPr>
        <p:spPr>
          <a:xfrm rot="3186766">
            <a:off x="2619681" y="2629743"/>
            <a:ext cx="3094022" cy="346027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2C172A9C-5F63-C309-8340-C9A6884802B6}"/>
              </a:ext>
            </a:extLst>
          </p:cNvPr>
          <p:cNvSpPr/>
          <p:nvPr/>
        </p:nvSpPr>
        <p:spPr>
          <a:xfrm rot="4079092">
            <a:off x="2582968" y="3485998"/>
            <a:ext cx="3732960" cy="2749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CF49E621-FC86-D41D-A52B-550861C0B122}"/>
              </a:ext>
            </a:extLst>
          </p:cNvPr>
          <p:cNvSpPr/>
          <p:nvPr/>
        </p:nvSpPr>
        <p:spPr>
          <a:xfrm rot="19847531">
            <a:off x="4169863" y="1876923"/>
            <a:ext cx="926624" cy="2544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3585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E743D3-1F53-9A2B-D4F8-77CC4C22E0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6124" y="280723"/>
            <a:ext cx="9578289" cy="63125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91B849-DCC7-0F4E-1F5A-277BB3A82D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0671" b="73738"/>
          <a:stretch/>
        </p:blipFill>
        <p:spPr>
          <a:xfrm>
            <a:off x="549481" y="52256"/>
            <a:ext cx="730679" cy="7968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3DACB58-9781-D417-3407-626399A8ED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6124" y="3048000"/>
            <a:ext cx="1310855" cy="15887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C8D4E2-D204-4C7B-9786-A796A73BC9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6124" y="4877071"/>
            <a:ext cx="1310855" cy="146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1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A88461-D468-9A96-25CE-72094A9BE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52" y="519005"/>
            <a:ext cx="11501448" cy="4754744"/>
          </a:xfrm>
        </p:spPr>
        <p:txBody>
          <a:bodyPr>
            <a:normAutofit/>
          </a:bodyPr>
          <a:lstStyle/>
          <a:p>
            <a:r>
              <a:rPr lang="uk-UA" b="1" u="sng" dirty="0">
                <a:solidFill>
                  <a:srgbClr val="00B0F0"/>
                </a:solidFill>
              </a:rPr>
              <a:t>Вдома: </a:t>
            </a:r>
            <a:br>
              <a:rPr lang="uk-UA" b="1" u="sng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1) Виразно ч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итати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вірші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с. 133-134</a:t>
            </a:r>
            <a:b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2) Письмо </a:t>
            </a:r>
            <a:r>
              <a:rPr lang="ru-RU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завдання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№12 с. 135</a:t>
            </a:r>
            <a:endParaRPr lang="ru-UA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9F87FB-1AF9-418B-D733-8EDCEC1B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40" y="2520877"/>
            <a:ext cx="10734287" cy="23937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91985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1B999-508B-6306-B696-DC0628C6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635" y="1447070"/>
            <a:ext cx="11099663" cy="4574907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FF0000"/>
                </a:solidFill>
              </a:rPr>
              <a:t>Використана література: </a:t>
            </a:r>
            <a:br>
              <a:rPr lang="uk-UA" b="1" dirty="0">
                <a:solidFill>
                  <a:srgbClr val="FF0000"/>
                </a:solidFill>
              </a:rPr>
            </a:br>
            <a:r>
              <a:rPr lang="uk-UA" dirty="0" err="1">
                <a:solidFill>
                  <a:schemeClr val="accent2">
                    <a:lumMod val="75000"/>
                  </a:schemeClr>
                </a:solidFill>
              </a:rPr>
              <a:t>ілюстраційний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 матеріал з мережі інтернет</a:t>
            </a:r>
            <a:br>
              <a:rPr lang="uk-UA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та підручник з Української літератури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для 5-го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кл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закладів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загальної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середньої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освіти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/Авраменко О.  2022 р</a:t>
            </a:r>
            <a:endParaRPr lang="ru-UA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95427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2070</TotalTime>
  <Words>607</Words>
  <Application>Microsoft Office PowerPoint</Application>
  <PresentationFormat>Широкоэкранный</PresentationFormat>
  <Paragraphs>80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SchoolBookC</vt:lpstr>
      <vt:lpstr>SchoolBookC-Italic</vt:lpstr>
      <vt:lpstr>Wingdings 3</vt:lpstr>
      <vt:lpstr>Легкий дым</vt:lpstr>
      <vt:lpstr>Презентацію до уроку підготувала: вчитель початкових класів Красноградського ліцею № 4 Красноградської міської ради Харківської області</vt:lpstr>
      <vt:lpstr>Відтворення краси рідного краю засобами образної мови в поезіях Є. Гуцала «Зірка», «Чарівники» та «Журавлі високі пролітають…»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Зірка</vt:lpstr>
      <vt:lpstr>ЧАРІВНИКИ</vt:lpstr>
      <vt:lpstr>«ЖУРАВЛІ ВИСОКІ ПРОЛІТАЮТЬ...»</vt:lpstr>
      <vt:lpstr>Презентация PowerPoint</vt:lpstr>
      <vt:lpstr>Презентация PowerPoint</vt:lpstr>
      <vt:lpstr>Презентация PowerPoint</vt:lpstr>
      <vt:lpstr>Вдома:  1) Виразно читати вірші с. 133-134 2) Письмо завдання  №12 с. 135</vt:lpstr>
      <vt:lpstr>Використана література:  ілюстраційний матеріал з мережі інтернет та підручник з Української літератури для 5-го кл. закладів загальної середньої освіти /Авраменко О.  2022 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Віршована казка  В. Симоненка  «Цар Плаксій та Лоскотон».  Головні та другорядні персонажі казки</dc:title>
  <dc:creator>Людмила Паюнова</dc:creator>
  <cp:lastModifiedBy>Людмила Паюнова</cp:lastModifiedBy>
  <cp:revision>10</cp:revision>
  <dcterms:created xsi:type="dcterms:W3CDTF">2023-12-10T17:15:01Z</dcterms:created>
  <dcterms:modified xsi:type="dcterms:W3CDTF">2024-01-28T13:46:38Z</dcterms:modified>
</cp:coreProperties>
</file>