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7" r:id="rId15"/>
    <p:sldId id="269" r:id="rId16"/>
    <p:sldId id="271" r:id="rId17"/>
    <p:sldId id="272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30B09-70FE-4A8F-B9D3-46029AF517A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0473B0-40A4-4D39-88D7-CB318B9E5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398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39CF66-F678-4641-956E-4C408A44100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CA1BB5-9CA3-4418-9877-1883F56991A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CC90-FCA9-4836-A0BB-456CAB4399EB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9D01F-6DD5-4AF3-843A-0E2BD6EDC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005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CC90-FCA9-4836-A0BB-456CAB4399EB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9D01F-6DD5-4AF3-843A-0E2BD6EDC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550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CC90-FCA9-4836-A0BB-456CAB4399EB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9D01F-6DD5-4AF3-843A-0E2BD6EDC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774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CC90-FCA9-4836-A0BB-456CAB4399EB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9D01F-6DD5-4AF3-843A-0E2BD6EDC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800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CC90-FCA9-4836-A0BB-456CAB4399EB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9D01F-6DD5-4AF3-843A-0E2BD6EDC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492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CC90-FCA9-4836-A0BB-456CAB4399EB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9D01F-6DD5-4AF3-843A-0E2BD6EDC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396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CC90-FCA9-4836-A0BB-456CAB4399EB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9D01F-6DD5-4AF3-843A-0E2BD6EDC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03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CC90-FCA9-4836-A0BB-456CAB4399EB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9D01F-6DD5-4AF3-843A-0E2BD6EDC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225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CC90-FCA9-4836-A0BB-456CAB4399EB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9D01F-6DD5-4AF3-843A-0E2BD6EDC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908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CC90-FCA9-4836-A0BB-456CAB4399EB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9D01F-6DD5-4AF3-843A-0E2BD6EDC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140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CC90-FCA9-4836-A0BB-456CAB4399EB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9D01F-6DD5-4AF3-843A-0E2BD6EDC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430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C4F51-69DE-4355-9F22-9A5481B7A0D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6323F-46F7-4EFA-B53D-A4D70CB505D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2665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3207C-880D-429D-8C1F-4F81669B277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4EF08-AC4F-447B-ABF5-AB347F5EF01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364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9DE52-340B-408A-ABDC-8F2BFB4C62E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88BAF-2FF6-47E3-9914-127F052F17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3684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42378-12C1-40B2-A955-F5BC092F765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F83B3-17A7-4684-BCAB-B3EA7373109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0530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A9428-820C-4414-AB03-0EA48C7EA8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FEE52-0C50-47B3-BAF5-661EAC59C6E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594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DADED-BC9A-41FC-8239-80130AF4F7B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5E97B-8002-4F3D-869E-5A9CA4F2D25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9006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07D3C-7F8D-4CAB-B30F-EAC5AECE815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420E6-4092-4721-BA82-57484898C69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1403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ED68C-7E95-4BC6-9AAD-E92EF89E15B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932D1-76E7-48AC-A89E-D2F29AB6684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5298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01FDB-B474-414D-B236-0369B663A71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03059-E3EB-422F-94C4-7F45B150CC2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160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DBF3-473E-4BC9-B23B-FB6343D9088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5D97A-F914-4461-ABFA-22B50462C54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53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E4133-6BE3-4B24-B157-01CCF7CD392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2894C-14FF-4BA0-8DCE-10F04401EE0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910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ACC90-FCA9-4836-A0BB-456CAB4399EB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9D01F-6DD5-4AF3-843A-0E2BD6EDC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512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42DFBE-4BA7-48B8-ACB3-5B88A2023E0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B9F372B-B18A-4DAE-8CBC-87406F3EB88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88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920880" cy="2160240"/>
          </a:xfrm>
        </p:spPr>
        <p:txBody>
          <a:bodyPr>
            <a:normAutofit/>
          </a:bodyPr>
          <a:lstStyle/>
          <a:p>
            <a:r>
              <a:rPr lang="uk-UA" sz="5400" dirty="0" smtClean="0">
                <a:solidFill>
                  <a:srgbClr val="00B0F0"/>
                </a:solidFill>
              </a:rPr>
              <a:t>СПРОЩЕННЯ В ГРУПАХ ПРИГОЛОСНИХ</a:t>
            </a:r>
            <a:endParaRPr lang="ru-RU" sz="5400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2924944"/>
            <a:ext cx="6400800" cy="1752600"/>
          </a:xfrm>
        </p:spPr>
        <p:txBody>
          <a:bodyPr/>
          <a:lstStyle/>
          <a:p>
            <a:r>
              <a:rPr lang="uk-UA" dirty="0" smtClean="0"/>
              <a:t>Урок української мови в 5 класі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932040" y="4150703"/>
            <a:ext cx="36585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Вчитель Кривенко О. В.</a:t>
            </a:r>
          </a:p>
          <a:p>
            <a:r>
              <a:rPr lang="uk-UA" dirty="0" smtClean="0"/>
              <a:t>м. Київ, гімназія «Міленіум» № 318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837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Юний друже!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268760"/>
            <a:ext cx="7715200" cy="4525963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	</a:t>
            </a:r>
            <a:r>
              <a:rPr lang="uk-UA" dirty="0" smtClean="0"/>
              <a:t>Вивчивши цей урок, ти знатимеш правила спрощення приголосних звуків в українській мові.</a:t>
            </a:r>
          </a:p>
          <a:p>
            <a:pPr marL="0" indent="0">
              <a:buNone/>
            </a:pPr>
            <a:r>
              <a:rPr lang="uk-UA" dirty="0"/>
              <a:t>	</a:t>
            </a:r>
            <a:r>
              <a:rPr lang="uk-UA" dirty="0" smtClean="0"/>
              <a:t>Удосконалиш навички правильної вимови звуків.</a:t>
            </a:r>
          </a:p>
          <a:p>
            <a:pPr marL="0" indent="0">
              <a:buNone/>
            </a:pPr>
            <a:r>
              <a:rPr lang="uk-UA" dirty="0" smtClean="0"/>
              <a:t>	Розвиватимеш усне й писемне                       	      мовлення.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853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990600" y="304800"/>
            <a:ext cx="4724400" cy="64918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sz="2400" b="1" dirty="0" smtClean="0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Пригадай</a:t>
            </a:r>
            <a:endParaRPr lang="uk-UA" sz="2400" dirty="0">
              <a:solidFill>
                <a:prstClr val="black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5867400" y="381000"/>
            <a:ext cx="2514600" cy="76200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cs typeface="Calibri" pitchFamily="34" charset="0"/>
              </a:rPr>
              <a:t>Довідка</a:t>
            </a:r>
            <a:endParaRPr lang="ru-RU" sz="2400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cs typeface="Calibri" pitchFamily="34" charset="0"/>
            </a:endParaRPr>
          </a:p>
        </p:txBody>
      </p:sp>
      <p:grpSp>
        <p:nvGrpSpPr>
          <p:cNvPr id="2" name="Группа 15"/>
          <p:cNvGrpSpPr>
            <a:grpSpLocks/>
          </p:cNvGrpSpPr>
          <p:nvPr/>
        </p:nvGrpSpPr>
        <p:grpSpPr bwMode="auto">
          <a:xfrm flipH="1">
            <a:off x="4149436" y="5167924"/>
            <a:ext cx="4724400" cy="1295400"/>
            <a:chOff x="4429013" y="166588"/>
            <a:chExt cx="4452303" cy="1252222"/>
          </a:xfrm>
        </p:grpSpPr>
        <p:sp>
          <p:nvSpPr>
            <p:cNvPr id="17" name="Нашивка 6"/>
            <p:cNvSpPr/>
            <p:nvPr/>
          </p:nvSpPr>
          <p:spPr>
            <a:xfrm>
              <a:off x="4429013" y="166588"/>
              <a:ext cx="4452303" cy="1252222"/>
            </a:xfrm>
            <a:prstGeom prst="round2Same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Нашивка 4"/>
            <p:cNvSpPr/>
            <p:nvPr/>
          </p:nvSpPr>
          <p:spPr>
            <a:xfrm>
              <a:off x="4716258" y="479644"/>
              <a:ext cx="3677339" cy="742503"/>
            </a:xfrm>
            <a:prstGeom prst="round2Same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0320" tIns="10160" rIns="0" bIns="10160" spcCol="1270" anchor="ctr"/>
            <a:lstStyle/>
            <a:p>
              <a:pPr algn="ctr">
                <a:defRPr/>
              </a:pPr>
              <a:r>
                <a:rPr lang="uk-UA" sz="2400" b="1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Дзвінкий </a:t>
              </a:r>
              <a:r>
                <a:rPr lang="en-US" sz="2400" b="1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[</a:t>
              </a:r>
              <a:r>
                <a:rPr lang="uk-UA" sz="2400" b="1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г</a:t>
              </a:r>
              <a:r>
                <a:rPr lang="en-US" sz="2400" b="1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]</a:t>
              </a:r>
              <a:r>
                <a:rPr lang="uk-UA" sz="2400" b="1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 у словах нігті, кігті, легко, дьогтю уподібнюється глухому </a:t>
              </a:r>
              <a:r>
                <a:rPr lang="en-US" sz="2400" b="1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[</a:t>
              </a:r>
              <a:r>
                <a:rPr lang="uk-UA" sz="2400" b="1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х</a:t>
              </a:r>
              <a:r>
                <a:rPr lang="en-US" sz="2400" b="1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]</a:t>
              </a:r>
              <a:endParaRPr lang="ru-RU" sz="2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</p:grpSp>
      <p:sp>
        <p:nvSpPr>
          <p:cNvPr id="21" name="Нашивка 4"/>
          <p:cNvSpPr/>
          <p:nvPr/>
        </p:nvSpPr>
        <p:spPr bwMode="auto">
          <a:xfrm flipH="1">
            <a:off x="4419600" y="5943600"/>
            <a:ext cx="4267200" cy="542925"/>
          </a:xfrm>
          <a:prstGeom prst="round2Same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0320" tIns="10160" rIns="0" bIns="10160" spcCol="1270" anchor="ctr"/>
          <a:lstStyle/>
          <a:p>
            <a:pPr>
              <a:defRPr/>
            </a:pPr>
            <a:endParaRPr lang="ru-RU" sz="2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grpSp>
        <p:nvGrpSpPr>
          <p:cNvPr id="6" name="Группа 21"/>
          <p:cNvGrpSpPr/>
          <p:nvPr/>
        </p:nvGrpSpPr>
        <p:grpSpPr>
          <a:xfrm>
            <a:off x="150600" y="1295400"/>
            <a:ext cx="3888000" cy="1144935"/>
            <a:chOff x="1768" y="1390"/>
            <a:chExt cx="3888000" cy="957706"/>
          </a:xfrm>
          <a:scene3d>
            <a:camera prst="orthographicFront"/>
            <a:lightRig rig="flat" dir="t"/>
          </a:scene3d>
        </p:grpSpPr>
        <p:sp>
          <p:nvSpPr>
            <p:cNvPr id="35" name="Прямоугольник с одним вырезанным скругленным углом 34"/>
            <p:cNvSpPr/>
            <p:nvPr/>
          </p:nvSpPr>
          <p:spPr>
            <a:xfrm>
              <a:off x="1768" y="1390"/>
              <a:ext cx="3888000" cy="957706"/>
            </a:xfrm>
            <a:prstGeom prst="snipRoundRect">
              <a:avLst/>
            </a:prstGeom>
            <a:sp3d prstMaterial="dkEdge">
              <a:bevelT w="8200" h="381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36" name="Прямоугольник 35"/>
            <p:cNvSpPr/>
            <p:nvPr/>
          </p:nvSpPr>
          <p:spPr>
            <a:xfrm>
              <a:off x="48519" y="48141"/>
              <a:ext cx="3761437" cy="9109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99060" tIns="49530" rIns="99060" bIns="49530" spcCol="1270" anchor="ctr"/>
            <a:lstStyle/>
            <a:p>
              <a:pPr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uk-UA" sz="2400" b="1" dirty="0" smtClean="0">
                  <a:solidFill>
                    <a:prstClr val="black"/>
                  </a:solidFill>
                </a:rPr>
                <a:t>Що таке звук?</a:t>
              </a:r>
              <a:endParaRPr lang="ru-RU" sz="2400" b="1" dirty="0">
                <a:solidFill>
                  <a:prstClr val="black"/>
                </a:solidFill>
                <a:cs typeface="Calibri" pitchFamily="34" charset="0"/>
              </a:endParaRPr>
            </a:p>
          </p:txBody>
        </p:sp>
      </p:grpSp>
      <p:grpSp>
        <p:nvGrpSpPr>
          <p:cNvPr id="7" name="Группа 22"/>
          <p:cNvGrpSpPr/>
          <p:nvPr/>
        </p:nvGrpSpPr>
        <p:grpSpPr>
          <a:xfrm>
            <a:off x="152400" y="2533196"/>
            <a:ext cx="3884404" cy="972004"/>
            <a:chOff x="1768" y="1006982"/>
            <a:chExt cx="3884404" cy="972004"/>
          </a:xfrm>
          <a:scene3d>
            <a:camera prst="orthographicFront"/>
            <a:lightRig rig="flat" dir="t"/>
          </a:scene3d>
        </p:grpSpPr>
        <p:sp>
          <p:nvSpPr>
            <p:cNvPr id="33" name="Прямоугольник с одним вырезанным скругленным углом 32"/>
            <p:cNvSpPr/>
            <p:nvPr/>
          </p:nvSpPr>
          <p:spPr>
            <a:xfrm>
              <a:off x="1768" y="1006982"/>
              <a:ext cx="3884404" cy="972004"/>
            </a:xfrm>
            <a:prstGeom prst="snipRoundRect">
              <a:avLst/>
            </a:prstGeom>
            <a:sp3d prstMaterial="dkEdge">
              <a:bevelT w="82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34" name="Прямоугольник 33"/>
            <p:cNvSpPr/>
            <p:nvPr/>
          </p:nvSpPr>
          <p:spPr>
            <a:xfrm>
              <a:off x="49217" y="1054431"/>
              <a:ext cx="3755951" cy="9245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99060" tIns="49530" rIns="99060" bIns="49530" spcCol="1270" anchor="ctr"/>
            <a:lstStyle/>
            <a:p>
              <a:pPr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uk-UA" sz="2600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cs typeface="Calibri" pitchFamily="34" charset="0"/>
                </a:rPr>
                <a:t>Що таке уподібнення звуків?</a:t>
              </a:r>
              <a:endParaRPr lang="ru-RU" sz="2600" b="1" dirty="0">
                <a:solidFill>
                  <a:prstClr val="black">
                    <a:lumMod val="85000"/>
                    <a:lumOff val="15000"/>
                  </a:prstClr>
                </a:solidFill>
                <a:cs typeface="Calibri" pitchFamily="34" charset="0"/>
              </a:endParaRPr>
            </a:p>
          </p:txBody>
        </p:sp>
      </p:grpSp>
      <p:grpSp>
        <p:nvGrpSpPr>
          <p:cNvPr id="8" name="Группа 23"/>
          <p:cNvGrpSpPr/>
          <p:nvPr/>
        </p:nvGrpSpPr>
        <p:grpSpPr>
          <a:xfrm>
            <a:off x="150600" y="3614294"/>
            <a:ext cx="3885874" cy="1470890"/>
            <a:chOff x="1768" y="2026872"/>
            <a:chExt cx="3885874" cy="957706"/>
          </a:xfrm>
          <a:scene3d>
            <a:camera prst="orthographicFront"/>
            <a:lightRig rig="flat" dir="t"/>
          </a:scene3d>
        </p:grpSpPr>
        <p:sp>
          <p:nvSpPr>
            <p:cNvPr id="31" name="Прямоугольник с одним вырезанным скругленным углом 30"/>
            <p:cNvSpPr/>
            <p:nvPr/>
          </p:nvSpPr>
          <p:spPr>
            <a:xfrm>
              <a:off x="1768" y="2026872"/>
              <a:ext cx="3885874" cy="957706"/>
            </a:xfrm>
            <a:prstGeom prst="snipRoundRect">
              <a:avLst/>
            </a:prstGeom>
            <a:sp3d prstMaterial="dkEdge">
              <a:bevelT w="82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32" name="Прямоугольник 31"/>
            <p:cNvSpPr/>
            <p:nvPr/>
          </p:nvSpPr>
          <p:spPr>
            <a:xfrm>
              <a:off x="48519" y="2073623"/>
              <a:ext cx="3759311" cy="9109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99060" tIns="49530" rIns="99060" bIns="49530" spcCol="1270" anchor="ctr"/>
            <a:lstStyle/>
            <a:p>
              <a:pPr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uk-UA" sz="2600" b="1" dirty="0" smtClean="0">
                  <a:solidFill>
                    <a:prstClr val="black"/>
                  </a:solidFill>
                  <a:cs typeface="Calibri" pitchFamily="34" charset="0"/>
                </a:rPr>
                <a:t>Які звуки уподібнюються?</a:t>
              </a:r>
              <a:endParaRPr lang="ru-RU" sz="2600" b="1" dirty="0">
                <a:solidFill>
                  <a:prstClr val="black"/>
                </a:solidFill>
                <a:cs typeface="Calibri" pitchFamily="34" charset="0"/>
              </a:endParaRPr>
            </a:p>
          </p:txBody>
        </p:sp>
      </p:grpSp>
      <p:grpSp>
        <p:nvGrpSpPr>
          <p:cNvPr id="9" name="Группа 24"/>
          <p:cNvGrpSpPr/>
          <p:nvPr/>
        </p:nvGrpSpPr>
        <p:grpSpPr>
          <a:xfrm>
            <a:off x="197351" y="5167924"/>
            <a:ext cx="3886097" cy="1295400"/>
            <a:chOff x="1768" y="3032463"/>
            <a:chExt cx="3886097" cy="957706"/>
          </a:xfrm>
          <a:scene3d>
            <a:camera prst="orthographicFront"/>
            <a:lightRig rig="flat" dir="t"/>
          </a:scene3d>
        </p:grpSpPr>
        <p:sp>
          <p:nvSpPr>
            <p:cNvPr id="29" name="Прямоугольник с одним вырезанным скругленным углом 28"/>
            <p:cNvSpPr/>
            <p:nvPr/>
          </p:nvSpPr>
          <p:spPr>
            <a:xfrm>
              <a:off x="1768" y="3032463"/>
              <a:ext cx="3886097" cy="957706"/>
            </a:xfrm>
            <a:prstGeom prst="snipRoundRect">
              <a:avLst/>
            </a:prstGeom>
            <a:sp3d prstMaterial="dkEdge">
              <a:bevelT w="8200" h="38100"/>
            </a:sp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48519" y="3079214"/>
              <a:ext cx="3759534" cy="9109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99060" tIns="49530" rIns="99060" bIns="49530" spcCol="1270" anchor="ctr"/>
            <a:lstStyle/>
            <a:p>
              <a:pPr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uk-UA" sz="2600" b="1" dirty="0" smtClean="0">
                  <a:solidFill>
                    <a:prstClr val="black"/>
                  </a:solidFill>
                  <a:cs typeface="Calibri" pitchFamily="34" charset="0"/>
                </a:rPr>
                <a:t>У яких словах дзвінкий приголосний уподібнюється ?</a:t>
              </a:r>
            </a:p>
          </p:txBody>
        </p:sp>
      </p:grpSp>
      <p:grpSp>
        <p:nvGrpSpPr>
          <p:cNvPr id="11" name="Группа 36"/>
          <p:cNvGrpSpPr/>
          <p:nvPr/>
        </p:nvGrpSpPr>
        <p:grpSpPr>
          <a:xfrm>
            <a:off x="4191000" y="1295400"/>
            <a:ext cx="4724400" cy="1130421"/>
            <a:chOff x="1768" y="1390"/>
            <a:chExt cx="3888000" cy="957706"/>
          </a:xfrm>
          <a:scene3d>
            <a:camera prst="orthographicFront"/>
            <a:lightRig rig="flat" dir="t"/>
          </a:scene3d>
        </p:grpSpPr>
        <p:sp>
          <p:nvSpPr>
            <p:cNvPr id="38" name="Прямоугольник с одним вырезанным скругленным углом 37"/>
            <p:cNvSpPr/>
            <p:nvPr/>
          </p:nvSpPr>
          <p:spPr>
            <a:xfrm>
              <a:off x="1768" y="1390"/>
              <a:ext cx="3888000" cy="957706"/>
            </a:xfrm>
            <a:prstGeom prst="snipRoundRect">
              <a:avLst/>
            </a:prstGeom>
            <a:sp3d prstMaterial="dkEdge">
              <a:bevelT w="8200" h="381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39" name="Прямоугольник 38"/>
            <p:cNvSpPr/>
            <p:nvPr/>
          </p:nvSpPr>
          <p:spPr>
            <a:xfrm>
              <a:off x="48519" y="48141"/>
              <a:ext cx="3761437" cy="9109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99060" tIns="49530" rIns="99060" bIns="49530" spcCol="1270" anchor="ctr"/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uk-UA" sz="2400" b="1" dirty="0" smtClean="0">
                  <a:solidFill>
                    <a:prstClr val="black"/>
                  </a:solidFill>
                </a:rPr>
                <a:t>Найменша неподільна одиниця мовлення</a:t>
              </a:r>
              <a:endParaRPr lang="ru-RU" sz="2400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2" name="Группа 39"/>
          <p:cNvGrpSpPr/>
          <p:nvPr/>
        </p:nvGrpSpPr>
        <p:grpSpPr>
          <a:xfrm>
            <a:off x="4191000" y="2514600"/>
            <a:ext cx="4724400" cy="972004"/>
            <a:chOff x="1768" y="1006982"/>
            <a:chExt cx="3884404" cy="972004"/>
          </a:xfrm>
          <a:scene3d>
            <a:camera prst="orthographicFront"/>
            <a:lightRig rig="flat" dir="t"/>
          </a:scene3d>
        </p:grpSpPr>
        <p:sp>
          <p:nvSpPr>
            <p:cNvPr id="41" name="Прямоугольник с одним вырезанным скругленным углом 40"/>
            <p:cNvSpPr/>
            <p:nvPr/>
          </p:nvSpPr>
          <p:spPr>
            <a:xfrm>
              <a:off x="1768" y="1006982"/>
              <a:ext cx="3884404" cy="972004"/>
            </a:xfrm>
            <a:prstGeom prst="snipRoundRect">
              <a:avLst/>
            </a:prstGeom>
            <a:sp3d prstMaterial="dkEdge">
              <a:bevelT w="82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42" name="Прямоугольник 41"/>
            <p:cNvSpPr/>
            <p:nvPr/>
          </p:nvSpPr>
          <p:spPr>
            <a:xfrm>
              <a:off x="49217" y="1054431"/>
              <a:ext cx="3755951" cy="9245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99060" tIns="49530" rIns="99060" bIns="49530" spcCol="1270" anchor="ctr"/>
            <a:lstStyle/>
            <a:p>
              <a:pPr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uk-UA" sz="2400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cs typeface="Calibri" pitchFamily="34" charset="0"/>
                </a:rPr>
                <a:t>Це вплив одного приголосного звука на інший під час мовлення</a:t>
              </a:r>
              <a:endParaRPr lang="uk-UA" sz="24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3" name="Группа 44"/>
          <p:cNvGrpSpPr/>
          <p:nvPr/>
        </p:nvGrpSpPr>
        <p:grpSpPr>
          <a:xfrm>
            <a:off x="4191000" y="3581400"/>
            <a:ext cx="4724074" cy="1503784"/>
            <a:chOff x="1768" y="2026872"/>
            <a:chExt cx="3885874" cy="957706"/>
          </a:xfrm>
          <a:scene3d>
            <a:camera prst="orthographicFront"/>
            <a:lightRig rig="flat" dir="t"/>
          </a:scene3d>
        </p:grpSpPr>
        <p:sp>
          <p:nvSpPr>
            <p:cNvPr id="46" name="Прямоугольник с одним вырезанным скругленным углом 45"/>
            <p:cNvSpPr/>
            <p:nvPr/>
          </p:nvSpPr>
          <p:spPr>
            <a:xfrm>
              <a:off x="1768" y="2026872"/>
              <a:ext cx="3885874" cy="957706"/>
            </a:xfrm>
            <a:prstGeom prst="snipRoundRect">
              <a:avLst/>
            </a:prstGeom>
            <a:sp3d prstMaterial="dkEdge">
              <a:bevelT w="82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47" name="Прямоугольник 46"/>
            <p:cNvSpPr/>
            <p:nvPr/>
          </p:nvSpPr>
          <p:spPr>
            <a:xfrm>
              <a:off x="48519" y="2073623"/>
              <a:ext cx="3759311" cy="9109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99060" tIns="49530" rIns="99060" bIns="49530" spcCol="1270" anchor="ctr"/>
            <a:lstStyle/>
            <a:p>
              <a:pPr algn="ctr">
                <a:defRPr/>
              </a:pPr>
              <a:r>
                <a:rPr lang="uk-UA" sz="2400" b="1" dirty="0" smtClean="0">
                  <a:solidFill>
                    <a:prstClr val="black"/>
                  </a:solidFill>
                </a:rPr>
                <a:t>Уподібнюються приголосні глухі перед дзвінкими в середині слова; тверді стають м</a:t>
              </a:r>
              <a:r>
                <a:rPr lang="en-US" sz="2400" b="1" dirty="0" smtClean="0">
                  <a:solidFill>
                    <a:prstClr val="black"/>
                  </a:solidFill>
                </a:rPr>
                <a:t>’</a:t>
              </a:r>
              <a:r>
                <a:rPr lang="uk-UA" sz="2400" b="1" dirty="0" smtClean="0">
                  <a:solidFill>
                    <a:prstClr val="black"/>
                  </a:solidFill>
                </a:rPr>
                <a:t>якими під впливом наступних м</a:t>
              </a:r>
              <a:r>
                <a:rPr lang="en-US" sz="2400" b="1" dirty="0" smtClean="0">
                  <a:solidFill>
                    <a:prstClr val="black"/>
                  </a:solidFill>
                </a:rPr>
                <a:t>’</a:t>
              </a:r>
              <a:r>
                <a:rPr lang="uk-UA" sz="2400" b="1" dirty="0" smtClean="0">
                  <a:solidFill>
                    <a:prstClr val="black"/>
                  </a:solidFill>
                </a:rPr>
                <a:t>яких</a:t>
              </a:r>
              <a:endParaRPr lang="ru-RU" sz="24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49" name="Штриховая стрелка вправо 48"/>
          <p:cNvSpPr/>
          <p:nvPr/>
        </p:nvSpPr>
        <p:spPr>
          <a:xfrm>
            <a:off x="3581400" y="2895600"/>
            <a:ext cx="288032" cy="360040"/>
          </a:xfrm>
          <a:prstGeom prst="striped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0" name="Штриховая стрелка вправо 49"/>
          <p:cNvSpPr/>
          <p:nvPr/>
        </p:nvSpPr>
        <p:spPr>
          <a:xfrm>
            <a:off x="3581400" y="1752600"/>
            <a:ext cx="288032" cy="360040"/>
          </a:xfrm>
          <a:prstGeom prst="striped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1" name="Штриховая стрелка вправо 50"/>
          <p:cNvSpPr/>
          <p:nvPr/>
        </p:nvSpPr>
        <p:spPr>
          <a:xfrm>
            <a:off x="3598168" y="4059560"/>
            <a:ext cx="288032" cy="360040"/>
          </a:xfrm>
          <a:prstGeom prst="striped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2" name="Штриховая стрелка вправо 51"/>
          <p:cNvSpPr/>
          <p:nvPr/>
        </p:nvSpPr>
        <p:spPr>
          <a:xfrm>
            <a:off x="3581400" y="5667222"/>
            <a:ext cx="288032" cy="360040"/>
          </a:xfrm>
          <a:prstGeom prst="striped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48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0" y="1752600"/>
            <a:ext cx="7696200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Вибери потрібну літеру, запиши виділені слова фонетичною транскрипцією</a:t>
            </a:r>
          </a:p>
        </p:txBody>
      </p:sp>
      <p:sp>
        <p:nvSpPr>
          <p:cNvPr id="41" name="Управляющая кнопка: далее 40">
            <a:hlinkClick r:id="" action="ppaction://hlinkshowjump?jump=nextslide" highlightClick="1"/>
          </p:cNvPr>
          <p:cNvSpPr/>
          <p:nvPr/>
        </p:nvSpPr>
        <p:spPr>
          <a:xfrm>
            <a:off x="3048000" y="6096000"/>
            <a:ext cx="2971800" cy="533400"/>
          </a:xfrm>
          <a:prstGeom prst="actionButtonForwardNex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Ключ для перевірки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Рамка 9"/>
          <p:cNvSpPr/>
          <p:nvPr/>
        </p:nvSpPr>
        <p:spPr>
          <a:xfrm>
            <a:off x="1828800" y="228600"/>
            <a:ext cx="5486400" cy="777061"/>
          </a:xfrm>
          <a:prstGeom prst="fra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Перевір свої знання</a:t>
            </a:r>
            <a:endParaRPr lang="uk-UA" sz="3200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9592" y="3150809"/>
            <a:ext cx="7696200" cy="13849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Е(ґ,к)</a:t>
            </a:r>
            <a:r>
              <a:rPr lang="uk-UA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замен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uk-UA" sz="2800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во</a:t>
            </a:r>
            <a:r>
              <a:rPr lang="uk-UA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(ґ,к)зал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uk-UA" sz="2800" dirty="0" err="1" smtClean="0">
                <a:latin typeface="Arial" pitchFamily="34" charset="0"/>
                <a:cs typeface="Arial" pitchFamily="34" charset="0"/>
              </a:rPr>
              <a:t>рю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(ґ,к)</a:t>
            </a:r>
            <a:r>
              <a:rPr lang="uk-UA" sz="2800" dirty="0" err="1" smtClean="0">
                <a:latin typeface="Arial" pitchFamily="34" charset="0"/>
                <a:cs typeface="Arial" pitchFamily="34" charset="0"/>
              </a:rPr>
              <a:t>зак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uk-UA" sz="2800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хо</a:t>
            </a:r>
            <a:r>
              <a:rPr lang="uk-UA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(д,т)</a:t>
            </a:r>
            <a:r>
              <a:rPr lang="uk-UA" sz="2800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ьба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uk-UA" sz="2800" dirty="0" err="1" smtClean="0">
                <a:latin typeface="Arial" pitchFamily="34" charset="0"/>
                <a:cs typeface="Arial" pitchFamily="34" charset="0"/>
              </a:rPr>
              <a:t>фу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(д,т)</a:t>
            </a:r>
            <a:r>
              <a:rPr lang="uk-UA" sz="2800" dirty="0" err="1" smtClean="0">
                <a:latin typeface="Arial" pitchFamily="34" charset="0"/>
                <a:cs typeface="Arial" pitchFamily="34" charset="0"/>
              </a:rPr>
              <a:t>бол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uk-UA" sz="2800" dirty="0" err="1" smtClean="0">
                <a:latin typeface="Arial" pitchFamily="34" charset="0"/>
                <a:cs typeface="Arial" pitchFamily="34" charset="0"/>
              </a:rPr>
              <a:t>моло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(д,т)</a:t>
            </a:r>
            <a:r>
              <a:rPr lang="uk-UA" sz="2800" dirty="0" err="1" smtClean="0">
                <a:latin typeface="Arial" pitchFamily="34" charset="0"/>
                <a:cs typeface="Arial" pitchFamily="34" charset="0"/>
              </a:rPr>
              <a:t>ьба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, про(з,с)</a:t>
            </a:r>
            <a:r>
              <a:rPr lang="uk-UA" sz="2800" dirty="0" err="1" smtClean="0">
                <a:latin typeface="Arial" pitchFamily="34" charset="0"/>
                <a:cs typeface="Arial" pitchFamily="34" charset="0"/>
              </a:rPr>
              <a:t>ьба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uk-UA" sz="2800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рі</a:t>
            </a:r>
            <a:r>
              <a:rPr lang="uk-UA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(з,с)</a:t>
            </a:r>
            <a:r>
              <a:rPr lang="uk-UA" sz="2800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ьба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, мере(х,г)</a:t>
            </a:r>
            <a:r>
              <a:rPr lang="uk-UA" sz="2800" dirty="0" err="1" smtClean="0">
                <a:latin typeface="Arial" pitchFamily="34" charset="0"/>
                <a:cs typeface="Arial" pitchFamily="34" charset="0"/>
              </a:rPr>
              <a:t>тіти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uk-UA" sz="2800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кі</a:t>
            </a:r>
            <a:r>
              <a:rPr lang="uk-UA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(х,г)ті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30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мка 2"/>
          <p:cNvSpPr/>
          <p:nvPr/>
        </p:nvSpPr>
        <p:spPr>
          <a:xfrm>
            <a:off x="1972596" y="1443930"/>
            <a:ext cx="5105400" cy="613470"/>
          </a:xfrm>
          <a:prstGeom prst="fra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Ключ для перевірки</a:t>
            </a:r>
            <a:endParaRPr lang="uk-UA" sz="2400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4800600"/>
            <a:ext cx="7786914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Фонетична транскрипція: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dirty="0" smtClean="0">
              <a:ln w="11430"/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uk-UA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о ґ з а л</a:t>
            </a:r>
            <a:r>
              <a:rPr lang="en-US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]</a:t>
            </a:r>
            <a:r>
              <a:rPr lang="uk-UA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uk-UA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х о т б а</a:t>
            </a:r>
            <a:r>
              <a:rPr lang="en-US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]</a:t>
            </a:r>
            <a:r>
              <a:rPr lang="uk-UA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uk-UA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en-US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en-US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en-US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</a:t>
            </a:r>
            <a:r>
              <a:rPr lang="en-US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en-US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]</a:t>
            </a:r>
            <a:r>
              <a:rPr lang="uk-UA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uk-UA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en-US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’ </a:t>
            </a:r>
            <a:r>
              <a:rPr lang="uk-UA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en-US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х</a:t>
            </a:r>
            <a:r>
              <a:rPr lang="en-US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</a:t>
            </a:r>
            <a:r>
              <a:rPr lang="en-US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en-US" sz="2000" dirty="0" smtClean="0">
                <a:ln w="1143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]</a:t>
            </a:r>
            <a:endParaRPr lang="ru-RU" sz="2000" dirty="0">
              <a:ln w="11430"/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Управляющая кнопка: назад 9">
            <a:hlinkClick r:id="" action="ppaction://hlinkshowjump?jump=previousslide" highlightClick="1"/>
          </p:cNvPr>
          <p:cNvSpPr/>
          <p:nvPr/>
        </p:nvSpPr>
        <p:spPr>
          <a:xfrm>
            <a:off x="152400" y="169718"/>
            <a:ext cx="762000" cy="533400"/>
          </a:xfrm>
          <a:prstGeom prst="actionButtonBackPrevious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54957" y="2579420"/>
            <a:ext cx="7696200" cy="1569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dirty="0" smtClean="0">
                <a:latin typeface="Arial" pitchFamily="34" charset="0"/>
                <a:cs typeface="Arial" pitchFamily="34" charset="0"/>
              </a:rPr>
              <a:t>Екзамен, </a:t>
            </a:r>
            <a:r>
              <a:rPr lang="uk-UA" sz="32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вокзал</a:t>
            </a:r>
            <a:r>
              <a:rPr lang="uk-UA" sz="3200" dirty="0" smtClean="0">
                <a:latin typeface="Arial" pitchFamily="34" charset="0"/>
                <a:cs typeface="Arial" pitchFamily="34" charset="0"/>
              </a:rPr>
              <a:t>, рюкзак, </a:t>
            </a:r>
            <a:r>
              <a:rPr lang="uk-UA" sz="32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ходьба</a:t>
            </a:r>
            <a:r>
              <a:rPr lang="uk-UA" sz="3200" dirty="0" smtClean="0">
                <a:latin typeface="Arial" pitchFamily="34" charset="0"/>
                <a:cs typeface="Arial" pitchFamily="34" charset="0"/>
              </a:rPr>
              <a:t>, футбол, молотьба, просьба, </a:t>
            </a:r>
            <a:r>
              <a:rPr lang="uk-UA" sz="32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різьба</a:t>
            </a:r>
            <a:r>
              <a:rPr lang="uk-UA" sz="3200" dirty="0" smtClean="0">
                <a:latin typeface="Arial" pitchFamily="34" charset="0"/>
                <a:cs typeface="Arial" pitchFamily="34" charset="0"/>
              </a:rPr>
              <a:t>, мерехтіти, </a:t>
            </a:r>
            <a:r>
              <a:rPr lang="uk-UA" sz="32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кігті</a:t>
            </a:r>
            <a:endParaRPr lang="uk-UA" sz="32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 bwMode="auto">
          <a:xfrm flipV="1">
            <a:off x="4164460" y="5594227"/>
            <a:ext cx="38100" cy="381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 bwMode="auto">
          <a:xfrm flipV="1">
            <a:off x="3059832" y="5423231"/>
            <a:ext cx="76200" cy="762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 bwMode="auto">
          <a:xfrm flipV="1">
            <a:off x="4508212" y="5423231"/>
            <a:ext cx="76200" cy="762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 bwMode="auto">
          <a:xfrm flipV="1">
            <a:off x="5025655" y="5556127"/>
            <a:ext cx="38100" cy="381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 bwMode="auto">
          <a:xfrm flipV="1">
            <a:off x="5325988" y="5540129"/>
            <a:ext cx="38100" cy="381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 bwMode="auto">
          <a:xfrm flipV="1">
            <a:off x="6686301" y="5559179"/>
            <a:ext cx="38100" cy="381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 bwMode="auto">
          <a:xfrm flipV="1">
            <a:off x="5652120" y="5461331"/>
            <a:ext cx="76200" cy="762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 bwMode="auto">
          <a:xfrm flipV="1">
            <a:off x="6300192" y="5423231"/>
            <a:ext cx="76200" cy="762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995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476672"/>
            <a:ext cx="75640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 smtClean="0">
                <a:solidFill>
                  <a:srgbClr val="0070C0"/>
                </a:solidFill>
              </a:rPr>
              <a:t>Спробуй вимовити вголос такі звукосполучення: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5136" y="1700808"/>
            <a:ext cx="795698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B050"/>
                </a:solidFill>
              </a:rPr>
              <a:t>[</a:t>
            </a:r>
            <a:r>
              <a:rPr lang="uk-UA" sz="3200" dirty="0" err="1" smtClean="0">
                <a:solidFill>
                  <a:srgbClr val="00B050"/>
                </a:solidFill>
              </a:rPr>
              <a:t>здн</a:t>
            </a:r>
            <a:r>
              <a:rPr lang="en-US" sz="3200" dirty="0" smtClean="0">
                <a:solidFill>
                  <a:srgbClr val="00B050"/>
                </a:solidFill>
              </a:rPr>
              <a:t>]</a:t>
            </a:r>
            <a:r>
              <a:rPr lang="uk-UA" sz="3200" dirty="0" smtClean="0">
                <a:solidFill>
                  <a:srgbClr val="00B050"/>
                </a:solidFill>
              </a:rPr>
              <a:t>, </a:t>
            </a:r>
            <a:r>
              <a:rPr lang="en-US" sz="3200" dirty="0" smtClean="0">
                <a:solidFill>
                  <a:srgbClr val="00B050"/>
                </a:solidFill>
              </a:rPr>
              <a:t>[</a:t>
            </a:r>
            <a:r>
              <a:rPr lang="uk-UA" sz="3200" dirty="0" err="1" smtClean="0">
                <a:solidFill>
                  <a:srgbClr val="00B050"/>
                </a:solidFill>
              </a:rPr>
              <a:t>ждн</a:t>
            </a:r>
            <a:r>
              <a:rPr lang="en-US" sz="3200" dirty="0" smtClean="0">
                <a:solidFill>
                  <a:srgbClr val="00B050"/>
                </a:solidFill>
              </a:rPr>
              <a:t>]</a:t>
            </a:r>
            <a:r>
              <a:rPr lang="uk-UA" sz="3200" dirty="0" smtClean="0">
                <a:solidFill>
                  <a:srgbClr val="00B050"/>
                </a:solidFill>
              </a:rPr>
              <a:t>, </a:t>
            </a:r>
            <a:r>
              <a:rPr lang="en-US" sz="3200" dirty="0" smtClean="0">
                <a:solidFill>
                  <a:srgbClr val="00B050"/>
                </a:solidFill>
              </a:rPr>
              <a:t>[</a:t>
            </a:r>
            <a:r>
              <a:rPr lang="uk-UA" sz="3200" dirty="0" err="1" smtClean="0">
                <a:solidFill>
                  <a:srgbClr val="00B050"/>
                </a:solidFill>
              </a:rPr>
              <a:t>стн</a:t>
            </a:r>
            <a:r>
              <a:rPr lang="en-US" sz="3200" dirty="0" smtClean="0">
                <a:solidFill>
                  <a:srgbClr val="00B050"/>
                </a:solidFill>
              </a:rPr>
              <a:t>]</a:t>
            </a:r>
            <a:r>
              <a:rPr lang="uk-UA" sz="3200" dirty="0" smtClean="0">
                <a:solidFill>
                  <a:srgbClr val="00B050"/>
                </a:solidFill>
              </a:rPr>
              <a:t>, </a:t>
            </a:r>
            <a:r>
              <a:rPr lang="en-US" sz="3200" dirty="0" smtClean="0">
                <a:solidFill>
                  <a:srgbClr val="00B050"/>
                </a:solidFill>
              </a:rPr>
              <a:t>[</a:t>
            </a:r>
            <a:r>
              <a:rPr lang="uk-UA" sz="3200" dirty="0" err="1" smtClean="0">
                <a:solidFill>
                  <a:srgbClr val="00B050"/>
                </a:solidFill>
              </a:rPr>
              <a:t>стл</a:t>
            </a:r>
            <a:r>
              <a:rPr lang="en-US" sz="3200" dirty="0" smtClean="0">
                <a:solidFill>
                  <a:srgbClr val="00B050"/>
                </a:solidFill>
              </a:rPr>
              <a:t>]</a:t>
            </a:r>
            <a:r>
              <a:rPr lang="uk-UA" sz="3200" dirty="0" smtClean="0">
                <a:solidFill>
                  <a:srgbClr val="00B050"/>
                </a:solidFill>
              </a:rPr>
              <a:t>, </a:t>
            </a:r>
          </a:p>
          <a:p>
            <a:pPr algn="ctr"/>
            <a:r>
              <a:rPr lang="uk-UA" sz="3200" dirty="0"/>
              <a:t>а</a:t>
            </a:r>
            <a:r>
              <a:rPr lang="uk-UA" sz="3200" dirty="0" smtClean="0"/>
              <a:t> тепер</a:t>
            </a:r>
          </a:p>
          <a:p>
            <a:pPr algn="ctr"/>
            <a:r>
              <a:rPr lang="en-US" sz="3200" dirty="0" smtClean="0">
                <a:solidFill>
                  <a:srgbClr val="00B050"/>
                </a:solidFill>
              </a:rPr>
              <a:t>[</a:t>
            </a:r>
            <a:r>
              <a:rPr lang="uk-UA" sz="3200" dirty="0" err="1" smtClean="0">
                <a:solidFill>
                  <a:srgbClr val="00B050"/>
                </a:solidFill>
              </a:rPr>
              <a:t>зн</a:t>
            </a:r>
            <a:r>
              <a:rPr lang="en-US" sz="3200" dirty="0" smtClean="0">
                <a:solidFill>
                  <a:srgbClr val="00B050"/>
                </a:solidFill>
              </a:rPr>
              <a:t>]</a:t>
            </a:r>
            <a:r>
              <a:rPr lang="uk-UA" sz="3200" dirty="0" smtClean="0">
                <a:solidFill>
                  <a:srgbClr val="00B050"/>
                </a:solidFill>
              </a:rPr>
              <a:t>, </a:t>
            </a:r>
            <a:r>
              <a:rPr lang="en-US" sz="3200" dirty="0" smtClean="0">
                <a:solidFill>
                  <a:srgbClr val="00B050"/>
                </a:solidFill>
              </a:rPr>
              <a:t>[</a:t>
            </a:r>
            <a:r>
              <a:rPr lang="uk-UA" sz="3200" dirty="0" err="1" smtClean="0">
                <a:solidFill>
                  <a:srgbClr val="00B050"/>
                </a:solidFill>
              </a:rPr>
              <a:t>жн</a:t>
            </a:r>
            <a:r>
              <a:rPr lang="en-US" sz="3200" dirty="0" smtClean="0">
                <a:solidFill>
                  <a:srgbClr val="00B050"/>
                </a:solidFill>
              </a:rPr>
              <a:t>]</a:t>
            </a:r>
            <a:r>
              <a:rPr lang="uk-UA" sz="3200" dirty="0" smtClean="0">
                <a:solidFill>
                  <a:srgbClr val="00B050"/>
                </a:solidFill>
              </a:rPr>
              <a:t>, </a:t>
            </a:r>
            <a:r>
              <a:rPr lang="en-US" sz="3200" dirty="0" smtClean="0">
                <a:solidFill>
                  <a:srgbClr val="00B050"/>
                </a:solidFill>
              </a:rPr>
              <a:t>[</a:t>
            </a:r>
            <a:r>
              <a:rPr lang="uk-UA" sz="3200" dirty="0" err="1" smtClean="0">
                <a:solidFill>
                  <a:srgbClr val="00B050"/>
                </a:solidFill>
              </a:rPr>
              <a:t>сн</a:t>
            </a:r>
            <a:r>
              <a:rPr lang="en-US" sz="3200" dirty="0" smtClean="0">
                <a:solidFill>
                  <a:srgbClr val="00B050"/>
                </a:solidFill>
              </a:rPr>
              <a:t>]</a:t>
            </a:r>
            <a:r>
              <a:rPr lang="uk-UA" sz="3200" dirty="0" smtClean="0">
                <a:solidFill>
                  <a:srgbClr val="00B050"/>
                </a:solidFill>
              </a:rPr>
              <a:t>, </a:t>
            </a:r>
            <a:r>
              <a:rPr lang="en-US" sz="3200" dirty="0" smtClean="0">
                <a:solidFill>
                  <a:srgbClr val="00B050"/>
                </a:solidFill>
              </a:rPr>
              <a:t>[</a:t>
            </a:r>
            <a:r>
              <a:rPr lang="uk-UA" sz="3200" dirty="0" err="1" smtClean="0">
                <a:solidFill>
                  <a:srgbClr val="00B050"/>
                </a:solidFill>
              </a:rPr>
              <a:t>сл</a:t>
            </a:r>
            <a:r>
              <a:rPr lang="en-US" sz="3200" dirty="0" smtClean="0">
                <a:solidFill>
                  <a:srgbClr val="00B050"/>
                </a:solidFill>
              </a:rPr>
              <a:t>]</a:t>
            </a:r>
            <a:endParaRPr lang="uk-UA" sz="3200" dirty="0" smtClean="0">
              <a:solidFill>
                <a:srgbClr val="00B050"/>
              </a:solidFill>
            </a:endParaRPr>
          </a:p>
          <a:p>
            <a:pPr algn="ctr"/>
            <a:endParaRPr lang="uk-UA" sz="3200" dirty="0"/>
          </a:p>
          <a:p>
            <a:pPr algn="ctr"/>
            <a:r>
              <a:rPr lang="uk-UA" sz="3200" dirty="0" smtClean="0">
                <a:solidFill>
                  <a:srgbClr val="0070C0"/>
                </a:solidFill>
              </a:rPr>
              <a:t>Які сполучення вимовляються легше? Чому?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3048000" y="6096000"/>
            <a:ext cx="2971800" cy="533400"/>
          </a:xfrm>
          <a:prstGeom prst="actionButtonForwardNex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Пояснення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72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9430" y="762000"/>
            <a:ext cx="84414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800" dirty="0" smtClean="0"/>
              <a:t>	Українська мова є однією з </a:t>
            </a:r>
            <a:r>
              <a:rPr lang="uk-UA" sz="2800" dirty="0" err="1" smtClean="0"/>
              <a:t>наймилозвучніших</a:t>
            </a:r>
            <a:r>
              <a:rPr lang="uk-UA" sz="2800" dirty="0" smtClean="0"/>
              <a:t> мов світу. Милозвучна вона тому, що їй властиве чергування приголосних і голосних звуків (зокрема прийменників у-в, сполучників і-й), а також спрощення в групах приголосних.  Що ж таке</a:t>
            </a:r>
            <a:r>
              <a:rPr lang="ru-RU" sz="2800" dirty="0" smtClean="0"/>
              <a:t> </a:t>
            </a:r>
            <a:r>
              <a:rPr lang="ru-RU" sz="2800" dirty="0" err="1" smtClean="0"/>
              <a:t>спрощення</a:t>
            </a:r>
            <a:r>
              <a:rPr lang="ru-RU" sz="2800" dirty="0"/>
              <a:t>?</a:t>
            </a:r>
            <a:endParaRPr lang="ru-RU" sz="2800" dirty="0" smtClean="0"/>
          </a:p>
          <a:p>
            <a:pPr algn="just"/>
            <a:r>
              <a:rPr lang="uk-UA" sz="2800" dirty="0"/>
              <a:t>	</a:t>
            </a:r>
            <a:r>
              <a:rPr lang="uk-UA" sz="2800" dirty="0" smtClean="0"/>
              <a:t>Іноді при творенні або зміні слів виникає збіг трьох приголосних, що ускладнює вимову. Тоді один із звуків (середній) випадає. Це явище і називається </a:t>
            </a:r>
            <a:r>
              <a:rPr lang="uk-UA" sz="3600" dirty="0" smtClean="0">
                <a:solidFill>
                  <a:srgbClr val="0070C0"/>
                </a:solidFill>
              </a:rPr>
              <a:t>спрощення</a:t>
            </a:r>
            <a:r>
              <a:rPr lang="uk-UA" sz="2800" dirty="0" smtClean="0"/>
              <a:t>.</a:t>
            </a:r>
          </a:p>
        </p:txBody>
      </p:sp>
      <p:sp>
        <p:nvSpPr>
          <p:cNvPr id="5" name="Управляющая кнопка: назад 4">
            <a:hlinkClick r:id="" action="ppaction://hlinkshowjump?jump=previousslide" highlightClick="1"/>
          </p:cNvPr>
          <p:cNvSpPr/>
          <p:nvPr/>
        </p:nvSpPr>
        <p:spPr>
          <a:xfrm>
            <a:off x="152400" y="228600"/>
            <a:ext cx="762000" cy="533400"/>
          </a:xfrm>
          <a:prstGeom prst="actionButtonBackPrevious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27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551752"/>
              </p:ext>
            </p:extLst>
          </p:nvPr>
        </p:nvGraphicFramePr>
        <p:xfrm>
          <a:off x="2" y="-1"/>
          <a:ext cx="9143997" cy="69928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7999"/>
                <a:gridCol w="3047999"/>
                <a:gridCol w="3047999"/>
              </a:tblGrid>
              <a:tr h="1625234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Групи приголосних, в яких відбувається </a:t>
                      </a:r>
                      <a:r>
                        <a:rPr lang="uk-UA" sz="2400" baseline="0" dirty="0" smtClean="0"/>
                        <a:t>спрощення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Звукосполучення</a:t>
                      </a:r>
                      <a:r>
                        <a:rPr lang="uk-UA" sz="2400" baseline="0" dirty="0" smtClean="0"/>
                        <a:t> після спрощення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Приклади</a:t>
                      </a:r>
                      <a:endParaRPr lang="ru-RU" dirty="0"/>
                    </a:p>
                  </a:txBody>
                  <a:tcPr/>
                </a:tc>
              </a:tr>
              <a:tr h="81005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</a:rPr>
                        <a:t>[</a:t>
                      </a:r>
                      <a:r>
                        <a:rPr lang="uk-UA" sz="2800" dirty="0" err="1" smtClean="0">
                          <a:solidFill>
                            <a:srgbClr val="00B050"/>
                          </a:solidFill>
                        </a:rPr>
                        <a:t>ждн</a:t>
                      </a:r>
                      <a:r>
                        <a:rPr lang="en-US" sz="2800" dirty="0" smtClean="0">
                          <a:solidFill>
                            <a:srgbClr val="00B050"/>
                          </a:solidFill>
                        </a:rPr>
                        <a:t>]</a:t>
                      </a:r>
                      <a:endParaRPr lang="ru-RU" sz="28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err="1" smtClean="0">
                          <a:solidFill>
                            <a:srgbClr val="00B050"/>
                          </a:solidFill>
                        </a:rPr>
                        <a:t>жн</a:t>
                      </a:r>
                      <a:endParaRPr lang="ru-RU" sz="28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solidFill>
                            <a:srgbClr val="00B050"/>
                          </a:solidFill>
                        </a:rPr>
                        <a:t>ти</a:t>
                      </a:r>
                      <a:r>
                        <a:rPr lang="uk-UA" sz="2800" u="sng" dirty="0" smtClean="0">
                          <a:solidFill>
                            <a:srgbClr val="00B050"/>
                          </a:solidFill>
                        </a:rPr>
                        <a:t>жн</a:t>
                      </a:r>
                      <a:r>
                        <a:rPr lang="uk-UA" sz="2800" dirty="0" smtClean="0">
                          <a:solidFill>
                            <a:srgbClr val="00B050"/>
                          </a:solidFill>
                        </a:rPr>
                        <a:t>евий (ти</a:t>
                      </a:r>
                      <a:r>
                        <a:rPr lang="uk-UA" sz="2800" u="sng" dirty="0" smtClean="0">
                          <a:solidFill>
                            <a:srgbClr val="00B050"/>
                          </a:solidFill>
                        </a:rPr>
                        <a:t>жд</a:t>
                      </a:r>
                      <a:r>
                        <a:rPr lang="uk-UA" sz="2800" dirty="0" smtClean="0">
                          <a:solidFill>
                            <a:srgbClr val="00B050"/>
                          </a:solidFill>
                        </a:rPr>
                        <a:t>ень)</a:t>
                      </a:r>
                      <a:endParaRPr lang="ru-RU" sz="28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884543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err="1" smtClean="0">
                          <a:solidFill>
                            <a:srgbClr val="00B050"/>
                          </a:solidFill>
                        </a:rPr>
                        <a:t>здн</a:t>
                      </a:r>
                      <a:endParaRPr lang="ru-RU" sz="28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err="1" smtClean="0">
                          <a:solidFill>
                            <a:srgbClr val="00B050"/>
                          </a:solidFill>
                        </a:rPr>
                        <a:t>зн</a:t>
                      </a:r>
                      <a:endParaRPr lang="ru-RU" sz="28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solidFill>
                            <a:srgbClr val="00B050"/>
                          </a:solidFill>
                        </a:rPr>
                        <a:t>прої</a:t>
                      </a:r>
                      <a:r>
                        <a:rPr lang="uk-UA" sz="2800" u="sng" dirty="0" smtClean="0">
                          <a:solidFill>
                            <a:srgbClr val="00B050"/>
                          </a:solidFill>
                        </a:rPr>
                        <a:t>зн</a:t>
                      </a:r>
                      <a:r>
                        <a:rPr lang="uk-UA" sz="2800" dirty="0" smtClean="0">
                          <a:solidFill>
                            <a:srgbClr val="00B050"/>
                          </a:solidFill>
                        </a:rPr>
                        <a:t>ий (прої</a:t>
                      </a:r>
                      <a:r>
                        <a:rPr lang="uk-UA" sz="2800" u="sng" dirty="0" smtClean="0">
                          <a:solidFill>
                            <a:srgbClr val="00B050"/>
                          </a:solidFill>
                        </a:rPr>
                        <a:t>зд</a:t>
                      </a:r>
                      <a:r>
                        <a:rPr lang="uk-UA" sz="2800" dirty="0" smtClean="0">
                          <a:solidFill>
                            <a:srgbClr val="00B050"/>
                          </a:solidFill>
                        </a:rPr>
                        <a:t>)</a:t>
                      </a:r>
                      <a:endParaRPr lang="ru-RU" sz="28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884543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err="1" smtClean="0">
                          <a:solidFill>
                            <a:srgbClr val="00B050"/>
                          </a:solidFill>
                        </a:rPr>
                        <a:t>стл</a:t>
                      </a:r>
                      <a:endParaRPr lang="ru-RU" sz="28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err="1" smtClean="0">
                          <a:solidFill>
                            <a:srgbClr val="00B050"/>
                          </a:solidFill>
                        </a:rPr>
                        <a:t>сл</a:t>
                      </a:r>
                      <a:r>
                        <a:rPr lang="uk-UA" sz="2800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  <a:endParaRPr lang="ru-RU" sz="28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solidFill>
                            <a:srgbClr val="00B050"/>
                          </a:solidFill>
                        </a:rPr>
                        <a:t>ща</a:t>
                      </a:r>
                      <a:r>
                        <a:rPr lang="uk-UA" sz="2800" u="sng" dirty="0" smtClean="0">
                          <a:solidFill>
                            <a:srgbClr val="00B050"/>
                          </a:solidFill>
                        </a:rPr>
                        <a:t>сл</a:t>
                      </a:r>
                      <a:r>
                        <a:rPr lang="uk-UA" sz="2800" dirty="0" smtClean="0">
                          <a:solidFill>
                            <a:srgbClr val="00B050"/>
                          </a:solidFill>
                        </a:rPr>
                        <a:t>ивий</a:t>
                      </a:r>
                      <a:r>
                        <a:rPr lang="uk-UA" sz="2800" baseline="0" dirty="0" smtClean="0">
                          <a:solidFill>
                            <a:srgbClr val="00B050"/>
                          </a:solidFill>
                        </a:rPr>
                        <a:t> (ща</a:t>
                      </a:r>
                      <a:r>
                        <a:rPr lang="uk-UA" sz="2800" u="sng" baseline="0" dirty="0" smtClean="0">
                          <a:solidFill>
                            <a:srgbClr val="00B050"/>
                          </a:solidFill>
                        </a:rPr>
                        <a:t>ст</a:t>
                      </a:r>
                      <a:r>
                        <a:rPr lang="uk-UA" sz="2800" baseline="0" dirty="0" smtClean="0">
                          <a:solidFill>
                            <a:srgbClr val="00B050"/>
                          </a:solidFill>
                        </a:rPr>
                        <a:t>я)</a:t>
                      </a:r>
                      <a:endParaRPr lang="ru-RU" sz="28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884543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err="1" smtClean="0">
                          <a:solidFill>
                            <a:srgbClr val="00B050"/>
                          </a:solidFill>
                        </a:rPr>
                        <a:t>стн</a:t>
                      </a:r>
                      <a:endParaRPr lang="ru-RU" sz="28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err="1" smtClean="0">
                          <a:solidFill>
                            <a:srgbClr val="00B050"/>
                          </a:solidFill>
                        </a:rPr>
                        <a:t>сн</a:t>
                      </a:r>
                      <a:r>
                        <a:rPr lang="uk-UA" sz="2800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  <a:endParaRPr lang="ru-RU" sz="28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aseline="0" dirty="0" smtClean="0">
                          <a:solidFill>
                            <a:srgbClr val="00B050"/>
                          </a:solidFill>
                        </a:rPr>
                        <a:t>че</a:t>
                      </a:r>
                      <a:r>
                        <a:rPr lang="uk-UA" sz="2800" u="sng" baseline="0" dirty="0" smtClean="0">
                          <a:solidFill>
                            <a:srgbClr val="00B050"/>
                          </a:solidFill>
                        </a:rPr>
                        <a:t>сн</a:t>
                      </a:r>
                      <a:r>
                        <a:rPr lang="uk-UA" sz="2800" baseline="0" dirty="0" smtClean="0">
                          <a:solidFill>
                            <a:srgbClr val="00B050"/>
                          </a:solidFill>
                        </a:rPr>
                        <a:t>ий (че</a:t>
                      </a:r>
                      <a:r>
                        <a:rPr lang="uk-UA" sz="2800" u="sng" baseline="0" dirty="0" smtClean="0">
                          <a:solidFill>
                            <a:srgbClr val="00B050"/>
                          </a:solidFill>
                        </a:rPr>
                        <a:t>ст</a:t>
                      </a:r>
                      <a:r>
                        <a:rPr lang="uk-UA" sz="2800" baseline="0" dirty="0" smtClean="0">
                          <a:solidFill>
                            <a:srgbClr val="00B050"/>
                          </a:solidFill>
                        </a:rPr>
                        <a:t>ь)</a:t>
                      </a:r>
                      <a:endParaRPr lang="ru-RU" sz="28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884543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err="1" smtClean="0">
                          <a:solidFill>
                            <a:srgbClr val="00B050"/>
                          </a:solidFill>
                        </a:rPr>
                        <a:t>слн</a:t>
                      </a:r>
                      <a:endParaRPr lang="ru-RU" sz="28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err="1" smtClean="0">
                          <a:solidFill>
                            <a:srgbClr val="00B050"/>
                          </a:solidFill>
                        </a:rPr>
                        <a:t>сн</a:t>
                      </a:r>
                      <a:endParaRPr lang="ru-RU" sz="28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solidFill>
                            <a:srgbClr val="00B050"/>
                          </a:solidFill>
                        </a:rPr>
                        <a:t>ма</a:t>
                      </a:r>
                      <a:r>
                        <a:rPr lang="uk-UA" sz="2800" u="sng" dirty="0" smtClean="0">
                          <a:solidFill>
                            <a:srgbClr val="00B050"/>
                          </a:solidFill>
                        </a:rPr>
                        <a:t>сн</a:t>
                      </a:r>
                      <a:r>
                        <a:rPr lang="uk-UA" sz="2800" dirty="0" smtClean="0">
                          <a:solidFill>
                            <a:srgbClr val="00B050"/>
                          </a:solidFill>
                        </a:rPr>
                        <a:t>ий</a:t>
                      </a:r>
                      <a:r>
                        <a:rPr lang="uk-UA" sz="2800" baseline="0" dirty="0" smtClean="0">
                          <a:solidFill>
                            <a:srgbClr val="00B050"/>
                          </a:solidFill>
                        </a:rPr>
                        <a:t> (ма</a:t>
                      </a:r>
                      <a:r>
                        <a:rPr lang="uk-UA" sz="2800" u="sng" baseline="0" dirty="0" smtClean="0">
                          <a:solidFill>
                            <a:srgbClr val="00B050"/>
                          </a:solidFill>
                        </a:rPr>
                        <a:t>сл</a:t>
                      </a:r>
                      <a:r>
                        <a:rPr lang="uk-UA" sz="2800" baseline="0" dirty="0" smtClean="0">
                          <a:solidFill>
                            <a:srgbClr val="00B050"/>
                          </a:solidFill>
                        </a:rPr>
                        <a:t>о)</a:t>
                      </a:r>
                      <a:endParaRPr lang="ru-RU" sz="28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884543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err="1" smtClean="0">
                          <a:solidFill>
                            <a:srgbClr val="00B050"/>
                          </a:solidFill>
                        </a:rPr>
                        <a:t>рдц</a:t>
                      </a:r>
                      <a:endParaRPr lang="ru-RU" sz="28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err="1" smtClean="0">
                          <a:solidFill>
                            <a:srgbClr val="00B050"/>
                          </a:solidFill>
                        </a:rPr>
                        <a:t>рц</a:t>
                      </a:r>
                      <a:endParaRPr lang="ru-RU" sz="28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solidFill>
                            <a:srgbClr val="00B050"/>
                          </a:solidFill>
                        </a:rPr>
                        <a:t>се</a:t>
                      </a:r>
                      <a:r>
                        <a:rPr lang="uk-UA" sz="2800" u="sng" dirty="0" smtClean="0">
                          <a:solidFill>
                            <a:srgbClr val="00B050"/>
                          </a:solidFill>
                        </a:rPr>
                        <a:t>рд</a:t>
                      </a:r>
                      <a:r>
                        <a:rPr lang="uk-UA" sz="2800" dirty="0" smtClean="0">
                          <a:solidFill>
                            <a:srgbClr val="00B050"/>
                          </a:solidFill>
                        </a:rPr>
                        <a:t>ечний</a:t>
                      </a:r>
                      <a:r>
                        <a:rPr lang="uk-UA" sz="2800" baseline="0" dirty="0" smtClean="0">
                          <a:solidFill>
                            <a:srgbClr val="00B050"/>
                          </a:solidFill>
                        </a:rPr>
                        <a:t> (се</a:t>
                      </a:r>
                      <a:r>
                        <a:rPr lang="uk-UA" sz="2800" u="sng" baseline="0" dirty="0" smtClean="0">
                          <a:solidFill>
                            <a:srgbClr val="00B050"/>
                          </a:solidFill>
                        </a:rPr>
                        <a:t>рц</a:t>
                      </a:r>
                      <a:r>
                        <a:rPr lang="uk-UA" sz="2800" baseline="0" dirty="0" smtClean="0">
                          <a:solidFill>
                            <a:srgbClr val="00B050"/>
                          </a:solidFill>
                        </a:rPr>
                        <a:t>е)</a:t>
                      </a:r>
                      <a:endParaRPr lang="ru-RU" sz="28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802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9986" y="3212975"/>
            <a:ext cx="796083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0070C0"/>
                </a:solidFill>
              </a:rPr>
              <a:t>Слова, у яких спрощення не відбувається на письмі:</a:t>
            </a:r>
          </a:p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шістнадцять,шістсот,</a:t>
            </a:r>
            <a:r>
              <a:rPr lang="uk-UA" sz="2800" dirty="0" err="1" smtClean="0">
                <a:solidFill>
                  <a:srgbClr val="FF0000"/>
                </a:solidFill>
              </a:rPr>
              <a:t>зап</a:t>
            </a:r>
            <a:r>
              <a:rPr lang="en-US" sz="2800" dirty="0" smtClean="0">
                <a:solidFill>
                  <a:srgbClr val="FF0000"/>
                </a:solidFill>
              </a:rPr>
              <a:t>’</a:t>
            </a:r>
            <a:r>
              <a:rPr lang="uk-UA" sz="2800" dirty="0" err="1" smtClean="0">
                <a:solidFill>
                  <a:srgbClr val="FF0000"/>
                </a:solidFill>
              </a:rPr>
              <a:t>ястний</a:t>
            </a:r>
            <a:r>
              <a:rPr lang="uk-UA" sz="2800" dirty="0" smtClean="0">
                <a:solidFill>
                  <a:srgbClr val="FF0000"/>
                </a:solidFill>
              </a:rPr>
              <a:t>,</a:t>
            </a:r>
            <a:r>
              <a:rPr lang="uk-UA" sz="2800" dirty="0" err="1" smtClean="0">
                <a:solidFill>
                  <a:srgbClr val="FF0000"/>
                </a:solidFill>
              </a:rPr>
              <a:t>надкістниця</a:t>
            </a:r>
            <a:r>
              <a:rPr lang="uk-UA" sz="2800" dirty="0" smtClean="0">
                <a:solidFill>
                  <a:srgbClr val="FF0000"/>
                </a:solidFill>
              </a:rPr>
              <a:t>,</a:t>
            </a:r>
            <a:r>
              <a:rPr lang="uk-UA" sz="2800" dirty="0" err="1" smtClean="0">
                <a:solidFill>
                  <a:srgbClr val="FF0000"/>
                </a:solidFill>
              </a:rPr>
              <a:t>хво-</a:t>
            </a:r>
            <a:r>
              <a:rPr lang="uk-UA" sz="2800" dirty="0" smtClean="0">
                <a:solidFill>
                  <a:srgbClr val="FF0000"/>
                </a:solidFill>
              </a:rPr>
              <a:t> </a:t>
            </a:r>
            <a:endParaRPr lang="uk-UA" sz="2800" dirty="0">
              <a:solidFill>
                <a:srgbClr val="FF0000"/>
              </a:solidFill>
            </a:endParaRPr>
          </a:p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 </a:t>
            </a:r>
            <a:r>
              <a:rPr lang="uk-UA" sz="2800" dirty="0" err="1" smtClean="0">
                <a:solidFill>
                  <a:srgbClr val="FF0000"/>
                </a:solidFill>
              </a:rPr>
              <a:t>ростняк</a:t>
            </a:r>
            <a:r>
              <a:rPr lang="uk-UA" sz="2800" dirty="0" smtClean="0">
                <a:solidFill>
                  <a:srgbClr val="FF0000"/>
                </a:solidFill>
              </a:rPr>
              <a:t>, контрастний, баластний, аванпостний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6788" y="4653136"/>
            <a:ext cx="7262244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0070C0"/>
                </a:solidFill>
              </a:rPr>
              <a:t>Слова, у яких </a:t>
            </a:r>
            <a:r>
              <a:rPr lang="uk-UA" sz="2400" dirty="0" err="1" smtClean="0">
                <a:solidFill>
                  <a:srgbClr val="0070C0"/>
                </a:solidFill>
              </a:rPr>
              <a:t>срощення</a:t>
            </a:r>
            <a:r>
              <a:rPr lang="uk-UA" sz="2400" dirty="0" smtClean="0">
                <a:solidFill>
                  <a:srgbClr val="0070C0"/>
                </a:solidFill>
              </a:rPr>
              <a:t> не позначається</a:t>
            </a:r>
            <a:r>
              <a:rPr lang="ru-RU" sz="2400" dirty="0" smtClean="0">
                <a:solidFill>
                  <a:srgbClr val="0070C0"/>
                </a:solidFill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</a:rPr>
              <a:t>ні</a:t>
            </a:r>
            <a:r>
              <a:rPr lang="ru-RU" sz="2400" dirty="0" smtClean="0">
                <a:solidFill>
                  <a:srgbClr val="0070C0"/>
                </a:solidFill>
              </a:rPr>
              <a:t> на </a:t>
            </a:r>
            <a:r>
              <a:rPr lang="ru-RU" sz="2400" dirty="0" err="1" smtClean="0">
                <a:solidFill>
                  <a:srgbClr val="0070C0"/>
                </a:solidFill>
              </a:rPr>
              <a:t>письмі</a:t>
            </a:r>
            <a:r>
              <a:rPr lang="ru-RU" sz="2400" dirty="0" smtClean="0">
                <a:solidFill>
                  <a:srgbClr val="0070C0"/>
                </a:solidFill>
              </a:rPr>
              <a:t>, </a:t>
            </a:r>
          </a:p>
          <a:p>
            <a:pPr algn="ctr"/>
            <a:r>
              <a:rPr lang="ru-RU" sz="2400" dirty="0" err="1" smtClean="0">
                <a:solidFill>
                  <a:srgbClr val="0070C0"/>
                </a:solidFill>
              </a:rPr>
              <a:t>ні</a:t>
            </a:r>
            <a:r>
              <a:rPr lang="ru-RU" sz="2400" dirty="0" smtClean="0">
                <a:solidFill>
                  <a:srgbClr val="0070C0"/>
                </a:solidFill>
              </a:rPr>
              <a:t> на </a:t>
            </a:r>
            <a:r>
              <a:rPr lang="ru-RU" sz="2400" dirty="0" err="1" smtClean="0">
                <a:solidFill>
                  <a:srgbClr val="0070C0"/>
                </a:solidFill>
              </a:rPr>
              <a:t>вимові</a:t>
            </a:r>
            <a:r>
              <a:rPr lang="ru-RU" sz="2400" dirty="0" smtClean="0">
                <a:solidFill>
                  <a:srgbClr val="0070C0"/>
                </a:solidFill>
              </a:rPr>
              <a:t>:</a:t>
            </a:r>
          </a:p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кістлявий, пестливий</a:t>
            </a:r>
          </a:p>
        </p:txBody>
      </p:sp>
    </p:spTree>
    <p:extLst>
      <p:ext uri="{BB962C8B-B14F-4D97-AF65-F5344CB8AC3E}">
        <p14:creationId xmlns:p14="http://schemas.microsoft.com/office/powerpoint/2010/main" val="242368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0282" y="764704"/>
            <a:ext cx="8074166" cy="32008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3600" dirty="0" smtClean="0">
                <a:solidFill>
                  <a:srgbClr val="0070C0"/>
                </a:solidFill>
              </a:rPr>
              <a:t>Творче конструювання</a:t>
            </a:r>
          </a:p>
          <a:p>
            <a:pPr algn="ctr"/>
            <a:endParaRPr lang="uk-UA" dirty="0"/>
          </a:p>
          <a:p>
            <a:pPr algn="ctr"/>
            <a:endParaRPr lang="uk-UA" dirty="0"/>
          </a:p>
          <a:p>
            <a:pPr algn="ctr"/>
            <a:r>
              <a:rPr lang="uk-UA" sz="2400" dirty="0" smtClean="0">
                <a:solidFill>
                  <a:srgbClr val="00B0F0"/>
                </a:solidFill>
              </a:rPr>
              <a:t>Утвори від поданих іменників прикметники і </a:t>
            </a:r>
          </a:p>
          <a:p>
            <a:pPr algn="ctr"/>
            <a:r>
              <a:rPr lang="uk-UA" sz="2400" dirty="0" smtClean="0">
                <a:solidFill>
                  <a:srgbClr val="00B0F0"/>
                </a:solidFill>
              </a:rPr>
              <a:t>вимови їх відповідно до правил орфоепії</a:t>
            </a:r>
          </a:p>
          <a:p>
            <a:pPr algn="ctr"/>
            <a:endParaRPr lang="uk-UA" dirty="0"/>
          </a:p>
          <a:p>
            <a:pPr algn="ctr"/>
            <a:r>
              <a:rPr lang="uk-UA" sz="3200" dirty="0" smtClean="0">
                <a:solidFill>
                  <a:srgbClr val="00B050"/>
                </a:solidFill>
              </a:rPr>
              <a:t>Захист, проїзд, тиждень, кістка, жалість, </a:t>
            </a:r>
          </a:p>
          <a:p>
            <a:pPr algn="ctr"/>
            <a:r>
              <a:rPr lang="uk-UA" sz="3200" dirty="0" smtClean="0">
                <a:solidFill>
                  <a:srgbClr val="00B050"/>
                </a:solidFill>
              </a:rPr>
              <a:t>доблесть, кількість, заздрість, пристрасть.</a:t>
            </a:r>
            <a:endParaRPr lang="ru-RU" sz="3200" dirty="0">
              <a:solidFill>
                <a:srgbClr val="00B050"/>
              </a:solidFill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3048000" y="6096000"/>
            <a:ext cx="2971800" cy="533400"/>
          </a:xfrm>
          <a:prstGeom prst="actionButtonForwardNex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Ключ для перевірки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36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" action="ppaction://hlinkshowjump?jump=previousslide" highlightClick="1"/>
          </p:cNvPr>
          <p:cNvSpPr/>
          <p:nvPr/>
        </p:nvSpPr>
        <p:spPr>
          <a:xfrm>
            <a:off x="152400" y="228600"/>
            <a:ext cx="762000" cy="533400"/>
          </a:xfrm>
          <a:prstGeom prst="actionButtonBackPrevious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195736" y="1556790"/>
            <a:ext cx="50405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 smtClean="0">
                <a:solidFill>
                  <a:srgbClr val="0070C0"/>
                </a:solidFill>
              </a:rPr>
              <a:t>Захисний, проїзний, тижневий, кістлявий, жалісливий(жалісний), доблесний,</a:t>
            </a:r>
          </a:p>
          <a:p>
            <a:pPr algn="ctr"/>
            <a:r>
              <a:rPr lang="uk-UA" sz="3200" dirty="0">
                <a:solidFill>
                  <a:srgbClr val="0070C0"/>
                </a:solidFill>
              </a:rPr>
              <a:t>к</a:t>
            </a:r>
            <a:r>
              <a:rPr lang="uk-UA" sz="3200" dirty="0" smtClean="0">
                <a:solidFill>
                  <a:srgbClr val="0070C0"/>
                </a:solidFill>
              </a:rPr>
              <a:t>ількісний, заздрісний, пристрасний.</a:t>
            </a:r>
          </a:p>
          <a:p>
            <a:pPr algn="ctr"/>
            <a:endParaRPr lang="ru-RU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12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трелка вниз 4"/>
          <p:cNvSpPr/>
          <p:nvPr/>
        </p:nvSpPr>
        <p:spPr>
          <a:xfrm>
            <a:off x="5867400" y="381000"/>
            <a:ext cx="2514600" cy="76200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cs typeface="Calibri" pitchFamily="34" charset="0"/>
              </a:rPr>
              <a:t>Довідка</a:t>
            </a:r>
            <a:endParaRPr lang="ru-RU" sz="2400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cs typeface="Calibri" pitchFamily="34" charset="0"/>
            </a:endParaRPr>
          </a:p>
        </p:txBody>
      </p:sp>
      <p:grpSp>
        <p:nvGrpSpPr>
          <p:cNvPr id="2" name="Группа 15"/>
          <p:cNvGrpSpPr>
            <a:grpSpLocks/>
          </p:cNvGrpSpPr>
          <p:nvPr/>
        </p:nvGrpSpPr>
        <p:grpSpPr bwMode="auto">
          <a:xfrm flipH="1">
            <a:off x="4191000" y="4648200"/>
            <a:ext cx="4724400" cy="990600"/>
            <a:chOff x="4429013" y="166588"/>
            <a:chExt cx="4452303" cy="1252222"/>
          </a:xfrm>
        </p:grpSpPr>
        <p:sp>
          <p:nvSpPr>
            <p:cNvPr id="17" name="Нашивка 6"/>
            <p:cNvSpPr/>
            <p:nvPr/>
          </p:nvSpPr>
          <p:spPr>
            <a:xfrm>
              <a:off x="4429013" y="166588"/>
              <a:ext cx="4452303" cy="1252222"/>
            </a:xfrm>
            <a:prstGeom prst="round2Same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Нашивка 4"/>
            <p:cNvSpPr/>
            <p:nvPr/>
          </p:nvSpPr>
          <p:spPr>
            <a:xfrm>
              <a:off x="4716258" y="479644"/>
              <a:ext cx="3677339" cy="742503"/>
            </a:xfrm>
            <a:prstGeom prst="round2Same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0320" tIns="10160" rIns="0" bIns="10160" spcCol="1270" anchor="ctr"/>
            <a:lstStyle/>
            <a:p>
              <a:pPr algn="ctr">
                <a:defRPr/>
              </a:pPr>
              <a:r>
                <a:rPr lang="uk-UA" sz="2400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захисне</a:t>
              </a:r>
              <a:endParaRPr lang="ru-RU" sz="2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</p:grpSp>
      <p:sp>
        <p:nvSpPr>
          <p:cNvPr id="21" name="Нашивка 4"/>
          <p:cNvSpPr/>
          <p:nvPr/>
        </p:nvSpPr>
        <p:spPr bwMode="auto">
          <a:xfrm flipH="1">
            <a:off x="4419600" y="5943600"/>
            <a:ext cx="4267200" cy="542925"/>
          </a:xfrm>
          <a:prstGeom prst="round2Same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0320" tIns="10160" rIns="0" bIns="10160" spcCol="1270" anchor="ctr"/>
          <a:lstStyle/>
          <a:p>
            <a:pPr>
              <a:defRPr/>
            </a:pPr>
            <a:endParaRPr lang="ru-RU" sz="2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grpSp>
        <p:nvGrpSpPr>
          <p:cNvPr id="6" name="Группа 21"/>
          <p:cNvGrpSpPr/>
          <p:nvPr/>
        </p:nvGrpSpPr>
        <p:grpSpPr>
          <a:xfrm>
            <a:off x="150600" y="1295400"/>
            <a:ext cx="3888000" cy="1144935"/>
            <a:chOff x="1768" y="1390"/>
            <a:chExt cx="3888000" cy="957706"/>
          </a:xfrm>
          <a:scene3d>
            <a:camera prst="orthographicFront"/>
            <a:lightRig rig="flat" dir="t"/>
          </a:scene3d>
        </p:grpSpPr>
        <p:sp>
          <p:nvSpPr>
            <p:cNvPr id="35" name="Прямоугольник с одним вырезанным скругленным углом 34"/>
            <p:cNvSpPr/>
            <p:nvPr/>
          </p:nvSpPr>
          <p:spPr>
            <a:xfrm>
              <a:off x="1768" y="1390"/>
              <a:ext cx="3888000" cy="957706"/>
            </a:xfrm>
            <a:prstGeom prst="snipRoundRect">
              <a:avLst/>
            </a:prstGeom>
            <a:sp3d prstMaterial="dkEdge">
              <a:bevelT w="8200" h="381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36" name="Прямоугольник 35"/>
            <p:cNvSpPr/>
            <p:nvPr/>
          </p:nvSpPr>
          <p:spPr>
            <a:xfrm>
              <a:off x="48519" y="48141"/>
              <a:ext cx="3761437" cy="9109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99060" tIns="49530" rIns="99060" bIns="49530" spcCol="1270" anchor="ctr"/>
            <a:lstStyle/>
            <a:p>
              <a:pPr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uk-UA" sz="2600" dirty="0" smtClean="0">
                  <a:solidFill>
                    <a:prstClr val="black"/>
                  </a:solidFill>
                </a:rPr>
                <a:t>Праця, </a:t>
              </a:r>
              <a:r>
                <a:rPr lang="uk-UA" sz="2600" u="sng" dirty="0" smtClean="0">
                  <a:solidFill>
                    <a:prstClr val="black"/>
                  </a:solidFill>
                </a:rPr>
                <a:t>яка приносить користь</a:t>
              </a:r>
              <a:endParaRPr lang="ru-RU" sz="2600" b="1" u="sng" dirty="0">
                <a:solidFill>
                  <a:prstClr val="black"/>
                </a:solidFill>
                <a:cs typeface="Calibri" pitchFamily="34" charset="0"/>
              </a:endParaRPr>
            </a:p>
          </p:txBody>
        </p:sp>
      </p:grpSp>
      <p:grpSp>
        <p:nvGrpSpPr>
          <p:cNvPr id="7" name="Группа 22"/>
          <p:cNvGrpSpPr/>
          <p:nvPr/>
        </p:nvGrpSpPr>
        <p:grpSpPr>
          <a:xfrm>
            <a:off x="152400" y="2533196"/>
            <a:ext cx="3884404" cy="972004"/>
            <a:chOff x="1768" y="1006982"/>
            <a:chExt cx="3884404" cy="972004"/>
          </a:xfrm>
          <a:scene3d>
            <a:camera prst="orthographicFront"/>
            <a:lightRig rig="flat" dir="t"/>
          </a:scene3d>
        </p:grpSpPr>
        <p:sp>
          <p:nvSpPr>
            <p:cNvPr id="33" name="Прямоугольник с одним вырезанным скругленным углом 32"/>
            <p:cNvSpPr/>
            <p:nvPr/>
          </p:nvSpPr>
          <p:spPr>
            <a:xfrm>
              <a:off x="1768" y="1006982"/>
              <a:ext cx="3884404" cy="972004"/>
            </a:xfrm>
            <a:prstGeom prst="snipRoundRect">
              <a:avLst/>
            </a:prstGeom>
            <a:sp3d prstMaterial="dkEdge">
              <a:bevelT w="82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34" name="Прямоугольник 33"/>
            <p:cNvSpPr/>
            <p:nvPr/>
          </p:nvSpPr>
          <p:spPr>
            <a:xfrm>
              <a:off x="49217" y="1054431"/>
              <a:ext cx="3755951" cy="9245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99060" tIns="49530" rIns="99060" bIns="49530" spcCol="1270" anchor="ctr"/>
            <a:lstStyle/>
            <a:p>
              <a:pPr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uk-UA" sz="2600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cs typeface="Calibri" pitchFamily="34" charset="0"/>
                </a:rPr>
                <a:t>Товар високої</a:t>
              </a:r>
              <a:r>
                <a:rPr lang="uk-UA" sz="2600" b="1" u="sng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cs typeface="Calibri" pitchFamily="34" charset="0"/>
                </a:rPr>
                <a:t> якості</a:t>
              </a:r>
              <a:endParaRPr lang="ru-RU" sz="2600" b="1" u="sng" dirty="0">
                <a:solidFill>
                  <a:prstClr val="black">
                    <a:lumMod val="85000"/>
                    <a:lumOff val="15000"/>
                  </a:prstClr>
                </a:solidFill>
                <a:cs typeface="Calibri" pitchFamily="34" charset="0"/>
              </a:endParaRPr>
            </a:p>
          </p:txBody>
        </p:sp>
      </p:grpSp>
      <p:grpSp>
        <p:nvGrpSpPr>
          <p:cNvPr id="8" name="Группа 23"/>
          <p:cNvGrpSpPr/>
          <p:nvPr/>
        </p:nvGrpSpPr>
        <p:grpSpPr>
          <a:xfrm>
            <a:off x="150600" y="3614294"/>
            <a:ext cx="3885874" cy="957706"/>
            <a:chOff x="1768" y="2026872"/>
            <a:chExt cx="3885874" cy="957706"/>
          </a:xfrm>
          <a:scene3d>
            <a:camera prst="orthographicFront"/>
            <a:lightRig rig="flat" dir="t"/>
          </a:scene3d>
        </p:grpSpPr>
        <p:sp>
          <p:nvSpPr>
            <p:cNvPr id="31" name="Прямоугольник с одним вырезанным скругленным углом 30"/>
            <p:cNvSpPr/>
            <p:nvPr/>
          </p:nvSpPr>
          <p:spPr>
            <a:xfrm>
              <a:off x="1768" y="2026872"/>
              <a:ext cx="3885874" cy="957706"/>
            </a:xfrm>
            <a:prstGeom prst="snipRoundRect">
              <a:avLst/>
            </a:prstGeom>
            <a:sp3d prstMaterial="dkEdge">
              <a:bevelT w="82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32" name="Прямоугольник 31"/>
            <p:cNvSpPr/>
            <p:nvPr/>
          </p:nvSpPr>
          <p:spPr>
            <a:xfrm>
              <a:off x="48519" y="2073623"/>
              <a:ext cx="3759311" cy="9109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99060" tIns="49530" rIns="99060" bIns="49530" spcCol="1270" anchor="ctr"/>
            <a:lstStyle/>
            <a:p>
              <a:pPr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uk-UA" sz="2600" b="1" dirty="0" smtClean="0">
                  <a:solidFill>
                    <a:prstClr val="black"/>
                  </a:solidFill>
                  <a:cs typeface="Calibri" pitchFamily="34" charset="0"/>
                </a:rPr>
                <a:t>Чоловік, </a:t>
              </a:r>
              <a:r>
                <a:rPr lang="uk-UA" sz="2600" b="1" u="sng" dirty="0" smtClean="0">
                  <a:solidFill>
                    <a:prstClr val="black"/>
                  </a:solidFill>
                  <a:cs typeface="Calibri" pitchFamily="34" charset="0"/>
                </a:rPr>
                <a:t>який хвастає</a:t>
              </a:r>
              <a:endParaRPr lang="ru-RU" sz="2600" b="1" u="sng" dirty="0">
                <a:solidFill>
                  <a:prstClr val="black"/>
                </a:solidFill>
                <a:cs typeface="Calibri" pitchFamily="34" charset="0"/>
              </a:endParaRPr>
            </a:p>
          </p:txBody>
        </p:sp>
      </p:grpSp>
      <p:grpSp>
        <p:nvGrpSpPr>
          <p:cNvPr id="9" name="Группа 24"/>
          <p:cNvGrpSpPr/>
          <p:nvPr/>
        </p:nvGrpSpPr>
        <p:grpSpPr>
          <a:xfrm>
            <a:off x="150600" y="4648200"/>
            <a:ext cx="3886097" cy="957706"/>
            <a:chOff x="1768" y="3032463"/>
            <a:chExt cx="3886097" cy="957706"/>
          </a:xfrm>
          <a:scene3d>
            <a:camera prst="orthographicFront"/>
            <a:lightRig rig="flat" dir="t"/>
          </a:scene3d>
        </p:grpSpPr>
        <p:sp>
          <p:nvSpPr>
            <p:cNvPr id="29" name="Прямоугольник с одним вырезанным скругленным углом 28"/>
            <p:cNvSpPr/>
            <p:nvPr/>
          </p:nvSpPr>
          <p:spPr>
            <a:xfrm>
              <a:off x="1768" y="3032463"/>
              <a:ext cx="3886097" cy="957706"/>
            </a:xfrm>
            <a:prstGeom prst="snipRoundRect">
              <a:avLst/>
            </a:prstGeom>
            <a:sp3d prstMaterial="dkEdge">
              <a:bevelT w="8200" h="38100"/>
            </a:sp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uk-UA" sz="2400" b="1" dirty="0" smtClean="0"/>
                <a:t>Забарвлення </a:t>
              </a:r>
              <a:r>
                <a:rPr lang="uk-UA" sz="2400" b="1" u="sng" dirty="0" smtClean="0"/>
                <a:t>для захисту</a:t>
              </a:r>
              <a:endParaRPr lang="ru-RU" sz="2400" b="1" u="sng" dirty="0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48519" y="3079214"/>
              <a:ext cx="3759534" cy="9109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99060" tIns="49530" rIns="99060" bIns="49530" spcCol="1270" anchor="ctr"/>
            <a:lstStyle/>
            <a:p>
              <a:pPr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uk-UA" sz="2600" dirty="0" smtClean="0">
                <a:solidFill>
                  <a:prstClr val="black"/>
                </a:solidFill>
                <a:cs typeface="Calibri" pitchFamily="34" charset="0"/>
              </a:endParaRPr>
            </a:p>
          </p:txBody>
        </p:sp>
      </p:grpSp>
      <p:grpSp>
        <p:nvGrpSpPr>
          <p:cNvPr id="11" name="Группа 36"/>
          <p:cNvGrpSpPr/>
          <p:nvPr/>
        </p:nvGrpSpPr>
        <p:grpSpPr>
          <a:xfrm>
            <a:off x="4191000" y="1295400"/>
            <a:ext cx="4724400" cy="1130421"/>
            <a:chOff x="1768" y="1390"/>
            <a:chExt cx="3888000" cy="957706"/>
          </a:xfrm>
          <a:scene3d>
            <a:camera prst="orthographicFront"/>
            <a:lightRig rig="flat" dir="t"/>
          </a:scene3d>
        </p:grpSpPr>
        <p:sp>
          <p:nvSpPr>
            <p:cNvPr id="38" name="Прямоугольник с одним вырезанным скругленным углом 37"/>
            <p:cNvSpPr/>
            <p:nvPr/>
          </p:nvSpPr>
          <p:spPr>
            <a:xfrm>
              <a:off x="1768" y="1390"/>
              <a:ext cx="3888000" cy="957706"/>
            </a:xfrm>
            <a:prstGeom prst="snipRoundRect">
              <a:avLst/>
            </a:prstGeom>
            <a:sp3d prstMaterial="dkEdge">
              <a:bevelT w="8200" h="381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39" name="Прямоугольник 38"/>
            <p:cNvSpPr/>
            <p:nvPr/>
          </p:nvSpPr>
          <p:spPr>
            <a:xfrm>
              <a:off x="48519" y="48141"/>
              <a:ext cx="3761437" cy="9109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99060" tIns="49530" rIns="99060" bIns="49530" spcCol="1270" anchor="ctr"/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uk-UA" sz="2400" dirty="0" smtClean="0">
                  <a:solidFill>
                    <a:prstClr val="black"/>
                  </a:solidFill>
                </a:rPr>
                <a:t>корисна</a:t>
              </a:r>
              <a:endParaRPr lang="ru-RU" sz="20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2" name="Группа 39"/>
          <p:cNvGrpSpPr/>
          <p:nvPr/>
        </p:nvGrpSpPr>
        <p:grpSpPr>
          <a:xfrm>
            <a:off x="4191000" y="2514600"/>
            <a:ext cx="4724400" cy="972004"/>
            <a:chOff x="1768" y="1006982"/>
            <a:chExt cx="3884404" cy="972004"/>
          </a:xfrm>
          <a:scene3d>
            <a:camera prst="orthographicFront"/>
            <a:lightRig rig="flat" dir="t"/>
          </a:scene3d>
        </p:grpSpPr>
        <p:sp>
          <p:nvSpPr>
            <p:cNvPr id="41" name="Прямоугольник с одним вырезанным скругленным углом 40"/>
            <p:cNvSpPr/>
            <p:nvPr/>
          </p:nvSpPr>
          <p:spPr>
            <a:xfrm>
              <a:off x="1768" y="1006982"/>
              <a:ext cx="3884404" cy="972004"/>
            </a:xfrm>
            <a:prstGeom prst="snipRoundRect">
              <a:avLst/>
            </a:prstGeom>
            <a:sp3d prstMaterial="dkEdge">
              <a:bevelT w="82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42" name="Прямоугольник 41"/>
            <p:cNvSpPr/>
            <p:nvPr/>
          </p:nvSpPr>
          <p:spPr>
            <a:xfrm>
              <a:off x="49217" y="1054431"/>
              <a:ext cx="3755951" cy="9245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99060" tIns="49530" rIns="99060" bIns="49530" spcCol="1270" anchor="ctr"/>
            <a:lstStyle/>
            <a:p>
              <a:pPr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uk-UA" sz="2400" dirty="0" smtClean="0">
                  <a:solidFill>
                    <a:prstClr val="black"/>
                  </a:solidFill>
                </a:rPr>
                <a:t>якісний</a:t>
              </a:r>
              <a:endParaRPr lang="ru-RU" sz="2400" b="1" dirty="0">
                <a:solidFill>
                  <a:prstClr val="black">
                    <a:lumMod val="85000"/>
                    <a:lumOff val="15000"/>
                  </a:prstClr>
                </a:solidFill>
                <a:cs typeface="Calibri" pitchFamily="34" charset="0"/>
              </a:endParaRPr>
            </a:p>
          </p:txBody>
        </p:sp>
      </p:grpSp>
      <p:grpSp>
        <p:nvGrpSpPr>
          <p:cNvPr id="13" name="Группа 44"/>
          <p:cNvGrpSpPr/>
          <p:nvPr/>
        </p:nvGrpSpPr>
        <p:grpSpPr>
          <a:xfrm>
            <a:off x="4191000" y="3581400"/>
            <a:ext cx="4724074" cy="957706"/>
            <a:chOff x="1768" y="2026872"/>
            <a:chExt cx="3885874" cy="957706"/>
          </a:xfrm>
          <a:scene3d>
            <a:camera prst="orthographicFront"/>
            <a:lightRig rig="flat" dir="t"/>
          </a:scene3d>
        </p:grpSpPr>
        <p:sp>
          <p:nvSpPr>
            <p:cNvPr id="46" name="Прямоугольник с одним вырезанным скругленным углом 45"/>
            <p:cNvSpPr/>
            <p:nvPr/>
          </p:nvSpPr>
          <p:spPr>
            <a:xfrm>
              <a:off x="1768" y="2026872"/>
              <a:ext cx="3885874" cy="957706"/>
            </a:xfrm>
            <a:prstGeom prst="snipRoundRect">
              <a:avLst/>
            </a:prstGeom>
            <a:sp3d prstMaterial="dkEdge">
              <a:bevelT w="82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47" name="Прямоугольник 46"/>
            <p:cNvSpPr/>
            <p:nvPr/>
          </p:nvSpPr>
          <p:spPr>
            <a:xfrm>
              <a:off x="48519" y="2073623"/>
              <a:ext cx="3759311" cy="9109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99060" tIns="49530" rIns="99060" bIns="49530" spcCol="1270" anchor="ctr"/>
            <a:lstStyle/>
            <a:p>
              <a:pPr algn="ctr">
                <a:defRPr/>
              </a:pPr>
              <a:r>
                <a:rPr lang="uk-UA" sz="2400" dirty="0" smtClean="0">
                  <a:solidFill>
                    <a:prstClr val="black"/>
                  </a:solidFill>
                </a:rPr>
                <a:t>хвастливий</a:t>
              </a:r>
              <a:endParaRPr lang="ru-RU" sz="2400" dirty="0">
                <a:solidFill>
                  <a:prstClr val="black"/>
                </a:solidFill>
              </a:endParaRPr>
            </a:p>
          </p:txBody>
        </p:sp>
      </p:grpSp>
      <p:sp>
        <p:nvSpPr>
          <p:cNvPr id="49" name="Штриховая стрелка вправо 48"/>
          <p:cNvSpPr/>
          <p:nvPr/>
        </p:nvSpPr>
        <p:spPr>
          <a:xfrm>
            <a:off x="3581400" y="2895600"/>
            <a:ext cx="288032" cy="360040"/>
          </a:xfrm>
          <a:prstGeom prst="striped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0" name="Штриховая стрелка вправо 49"/>
          <p:cNvSpPr/>
          <p:nvPr/>
        </p:nvSpPr>
        <p:spPr>
          <a:xfrm>
            <a:off x="3581400" y="1752600"/>
            <a:ext cx="288032" cy="360040"/>
          </a:xfrm>
          <a:prstGeom prst="striped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1" name="Штриховая стрелка вправо 50"/>
          <p:cNvSpPr/>
          <p:nvPr/>
        </p:nvSpPr>
        <p:spPr>
          <a:xfrm>
            <a:off x="3598168" y="4059560"/>
            <a:ext cx="288032" cy="360040"/>
          </a:xfrm>
          <a:prstGeom prst="striped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2" name="Штриховая стрелка вправо 51"/>
          <p:cNvSpPr/>
          <p:nvPr/>
        </p:nvSpPr>
        <p:spPr>
          <a:xfrm>
            <a:off x="3598168" y="4973960"/>
            <a:ext cx="288032" cy="360040"/>
          </a:xfrm>
          <a:prstGeom prst="striped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0600" y="184803"/>
            <a:ext cx="53919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solidFill>
                  <a:srgbClr val="0070C0"/>
                </a:solidFill>
              </a:rPr>
              <a:t>Заміни виділені слова прикметниками, </a:t>
            </a:r>
          </a:p>
          <a:p>
            <a:pPr algn="ctr"/>
            <a:r>
              <a:rPr lang="uk-UA" sz="2400" dirty="0" smtClean="0">
                <a:solidFill>
                  <a:srgbClr val="0070C0"/>
                </a:solidFill>
              </a:rPr>
              <a:t>запиши їх</a:t>
            </a:r>
            <a:endParaRPr lang="ru-RU" sz="2400" dirty="0">
              <a:solidFill>
                <a:srgbClr val="0070C0"/>
              </a:solidFill>
            </a:endParaRPr>
          </a:p>
        </p:txBody>
      </p:sp>
      <p:grpSp>
        <p:nvGrpSpPr>
          <p:cNvPr id="37" name="Группа 25"/>
          <p:cNvGrpSpPr/>
          <p:nvPr/>
        </p:nvGrpSpPr>
        <p:grpSpPr>
          <a:xfrm>
            <a:off x="150600" y="5671694"/>
            <a:ext cx="3886097" cy="957706"/>
            <a:chOff x="1768" y="4038055"/>
            <a:chExt cx="3886097" cy="957706"/>
          </a:xfrm>
          <a:scene3d>
            <a:camera prst="orthographicFront"/>
            <a:lightRig rig="flat" dir="t"/>
          </a:scene3d>
        </p:grpSpPr>
        <p:sp>
          <p:nvSpPr>
            <p:cNvPr id="40" name="Прямоугольник с одним вырезанным скругленным углом 39"/>
            <p:cNvSpPr/>
            <p:nvPr/>
          </p:nvSpPr>
          <p:spPr>
            <a:xfrm>
              <a:off x="1768" y="4038055"/>
              <a:ext cx="3886097" cy="957706"/>
            </a:xfrm>
            <a:prstGeom prst="snipRoundRect">
              <a:avLst/>
            </a:prstGeom>
            <a:sp3d prstMaterial="dkEdge">
              <a:bevelT w="8200" h="38100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43" name="Прямоугольник 42"/>
            <p:cNvSpPr/>
            <p:nvPr/>
          </p:nvSpPr>
          <p:spPr>
            <a:xfrm>
              <a:off x="48519" y="4084806"/>
              <a:ext cx="3759534" cy="9109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99060" tIns="49530" rIns="99060" bIns="49530" spcCol="1270" anchor="ctr"/>
            <a:lstStyle/>
            <a:p>
              <a:pPr defTabSz="11557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2600" b="1" dirty="0" smtClean="0">
                  <a:cs typeface="Calibri" pitchFamily="34" charset="0"/>
                </a:rPr>
                <a:t>Відпустка </a:t>
              </a:r>
              <a:r>
                <a:rPr lang="uk-UA" sz="2600" b="1" u="sng" dirty="0" smtClean="0">
                  <a:cs typeface="Calibri" pitchFamily="34" charset="0"/>
                </a:rPr>
                <a:t>на тиждень</a:t>
              </a:r>
              <a:endParaRPr lang="uk-UA" sz="2600" b="1" u="sng" dirty="0">
                <a:cs typeface="Calibri" pitchFamily="34" charset="0"/>
              </a:endParaRPr>
            </a:p>
          </p:txBody>
        </p:sp>
      </p:grpSp>
      <p:grpSp>
        <p:nvGrpSpPr>
          <p:cNvPr id="44" name="Группа 18"/>
          <p:cNvGrpSpPr>
            <a:grpSpLocks/>
          </p:cNvGrpSpPr>
          <p:nvPr/>
        </p:nvGrpSpPr>
        <p:grpSpPr bwMode="auto">
          <a:xfrm flipH="1">
            <a:off x="4170594" y="5671694"/>
            <a:ext cx="4724400" cy="914400"/>
            <a:chOff x="4429013" y="166588"/>
            <a:chExt cx="4452303" cy="1252222"/>
          </a:xfrm>
        </p:grpSpPr>
        <p:sp>
          <p:nvSpPr>
            <p:cNvPr id="45" name="Нашивка 6"/>
            <p:cNvSpPr/>
            <p:nvPr/>
          </p:nvSpPr>
          <p:spPr>
            <a:xfrm>
              <a:off x="4429013" y="166588"/>
              <a:ext cx="4452303" cy="1252222"/>
            </a:xfrm>
            <a:prstGeom prst="round2Same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48" name="Нашивка 4"/>
            <p:cNvSpPr/>
            <p:nvPr/>
          </p:nvSpPr>
          <p:spPr>
            <a:xfrm>
              <a:off x="4644447" y="479644"/>
              <a:ext cx="4021435" cy="743507"/>
            </a:xfrm>
            <a:prstGeom prst="round2Same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0320" tIns="10160" rIns="0" bIns="1016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2400" dirty="0" smtClean="0"/>
                <a:t>тижнева</a:t>
              </a:r>
              <a:endParaRPr lang="ru-RU" sz="2400" dirty="0"/>
            </a:p>
          </p:txBody>
        </p:sp>
      </p:grpSp>
      <p:sp>
        <p:nvSpPr>
          <p:cNvPr id="53" name="Штриховая стрелка вправо 52"/>
          <p:cNvSpPr/>
          <p:nvPr/>
        </p:nvSpPr>
        <p:spPr>
          <a:xfrm>
            <a:off x="3598168" y="6066184"/>
            <a:ext cx="288032" cy="334616"/>
          </a:xfrm>
          <a:prstGeom prst="striped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19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 nodeType="clickPar">
                      <p:stCondLst>
                        <p:cond delay="0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7132" y="543178"/>
            <a:ext cx="58935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 smtClean="0">
                <a:solidFill>
                  <a:srgbClr val="0070C0"/>
                </a:solidFill>
              </a:rPr>
              <a:t>Перекладіть </a:t>
            </a:r>
            <a:r>
              <a:rPr lang="uk-UA" sz="3200" smtClean="0">
                <a:solidFill>
                  <a:srgbClr val="0070C0"/>
                </a:solidFill>
              </a:rPr>
              <a:t>українською мовою</a:t>
            </a:r>
            <a:endParaRPr lang="ru-RU" sz="320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603" y="1700808"/>
            <a:ext cx="886659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00B050"/>
                </a:solidFill>
              </a:rPr>
              <a:t>Честный, костлявый, выездной, скоростной,</a:t>
            </a:r>
          </a:p>
          <a:p>
            <a:pPr algn="ctr"/>
            <a:r>
              <a:rPr lang="ru-RU" sz="3600" dirty="0" smtClean="0">
                <a:solidFill>
                  <a:srgbClr val="00B050"/>
                </a:solidFill>
              </a:rPr>
              <a:t> устный, сердце, перекрестный,</a:t>
            </a:r>
          </a:p>
          <a:p>
            <a:pPr algn="ctr"/>
            <a:r>
              <a:rPr lang="ru-RU" sz="3600" dirty="0" smtClean="0">
                <a:solidFill>
                  <a:srgbClr val="00B050"/>
                </a:solidFill>
              </a:rPr>
              <a:t> областной, солнце, счастливый</a:t>
            </a:r>
            <a:endParaRPr lang="ru-RU" sz="3600" dirty="0">
              <a:solidFill>
                <a:srgbClr val="00B050"/>
              </a:solidFill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3048000" y="6096000"/>
            <a:ext cx="2971800" cy="533400"/>
          </a:xfrm>
          <a:prstGeom prst="actionButtonForwardNex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Ключ для перевірки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57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51204" y="1700808"/>
            <a:ext cx="622465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dirty="0" smtClean="0">
                <a:solidFill>
                  <a:srgbClr val="FF0000"/>
                </a:solidFill>
              </a:rPr>
              <a:t>Переклад українською мовою</a:t>
            </a:r>
          </a:p>
          <a:p>
            <a:pPr algn="ctr"/>
            <a:r>
              <a:rPr lang="uk-UA" sz="3600" dirty="0" smtClean="0">
                <a:solidFill>
                  <a:srgbClr val="00B050"/>
                </a:solidFill>
              </a:rPr>
              <a:t>Чесний, кістлявий, виїзний, </a:t>
            </a:r>
          </a:p>
          <a:p>
            <a:pPr algn="ctr"/>
            <a:r>
              <a:rPr lang="uk-UA" sz="3600" dirty="0" smtClean="0">
                <a:solidFill>
                  <a:srgbClr val="00B050"/>
                </a:solidFill>
              </a:rPr>
              <a:t>швидкісний,усний, серце, </a:t>
            </a:r>
          </a:p>
          <a:p>
            <a:pPr algn="ctr"/>
            <a:r>
              <a:rPr lang="uk-UA" sz="3600" dirty="0" smtClean="0">
                <a:solidFill>
                  <a:srgbClr val="00B050"/>
                </a:solidFill>
              </a:rPr>
              <a:t>перехресний, обласний, </a:t>
            </a:r>
          </a:p>
          <a:p>
            <a:pPr algn="ctr"/>
            <a:r>
              <a:rPr lang="uk-UA" sz="3600" dirty="0" smtClean="0">
                <a:solidFill>
                  <a:srgbClr val="00B050"/>
                </a:solidFill>
              </a:rPr>
              <a:t>сонце, щасливий</a:t>
            </a:r>
            <a:endParaRPr lang="uk-UA" sz="3600" dirty="0">
              <a:solidFill>
                <a:srgbClr val="00B050"/>
              </a:solidFill>
            </a:endParaRPr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152400" y="228600"/>
            <a:ext cx="762000" cy="533400"/>
          </a:xfrm>
          <a:prstGeom prst="actionButtonBackPrevious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88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971" y="476672"/>
            <a:ext cx="899928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dirty="0">
                <a:solidFill>
                  <a:srgbClr val="0070C0"/>
                </a:solidFill>
              </a:rPr>
              <a:t>У</a:t>
            </a:r>
            <a:r>
              <a:rPr lang="uk-UA" sz="4000" dirty="0" smtClean="0">
                <a:solidFill>
                  <a:srgbClr val="0070C0"/>
                </a:solidFill>
              </a:rPr>
              <a:t>піймай помилку</a:t>
            </a:r>
          </a:p>
          <a:p>
            <a:pPr algn="ctr"/>
            <a:r>
              <a:rPr lang="uk-UA" sz="3200" dirty="0" smtClean="0"/>
              <a:t>Знайди слова, у яких допущено помилку. Запиши їх правильно</a:t>
            </a:r>
          </a:p>
          <a:p>
            <a:pPr algn="ctr"/>
            <a:r>
              <a:rPr lang="uk-UA" sz="4000" dirty="0" smtClean="0">
                <a:solidFill>
                  <a:srgbClr val="00B050"/>
                </a:solidFill>
              </a:rPr>
              <a:t>Совісний, </a:t>
            </a:r>
            <a:r>
              <a:rPr lang="uk-UA" sz="4000" dirty="0" err="1" smtClean="0">
                <a:solidFill>
                  <a:srgbClr val="00B050"/>
                </a:solidFill>
              </a:rPr>
              <a:t>доблестний</a:t>
            </a:r>
            <a:r>
              <a:rPr lang="uk-UA" sz="4000" dirty="0" smtClean="0">
                <a:solidFill>
                  <a:srgbClr val="00B050"/>
                </a:solidFill>
              </a:rPr>
              <a:t>, якісний, </a:t>
            </a:r>
            <a:r>
              <a:rPr lang="uk-UA" sz="4000" dirty="0" err="1" smtClean="0">
                <a:solidFill>
                  <a:srgbClr val="00B050"/>
                </a:solidFill>
              </a:rPr>
              <a:t>злістний</a:t>
            </a:r>
            <a:r>
              <a:rPr lang="uk-UA" sz="4000" dirty="0" smtClean="0">
                <a:solidFill>
                  <a:srgbClr val="00B050"/>
                </a:solidFill>
              </a:rPr>
              <a:t>, </a:t>
            </a:r>
            <a:r>
              <a:rPr lang="uk-UA" sz="4000" dirty="0" err="1" smtClean="0">
                <a:solidFill>
                  <a:srgbClr val="00B050"/>
                </a:solidFill>
              </a:rPr>
              <a:t>областний</a:t>
            </a:r>
            <a:r>
              <a:rPr lang="uk-UA" sz="4000" dirty="0" smtClean="0">
                <a:solidFill>
                  <a:srgbClr val="00B050"/>
                </a:solidFill>
              </a:rPr>
              <a:t>, жалісливий, </a:t>
            </a:r>
            <a:r>
              <a:rPr lang="uk-UA" sz="4000" dirty="0" err="1" smtClean="0">
                <a:solidFill>
                  <a:srgbClr val="00B050"/>
                </a:solidFill>
              </a:rPr>
              <a:t>шіснадцять</a:t>
            </a:r>
            <a:r>
              <a:rPr lang="uk-UA" sz="4000" dirty="0" smtClean="0">
                <a:solidFill>
                  <a:srgbClr val="00B050"/>
                </a:solidFill>
              </a:rPr>
              <a:t>,</a:t>
            </a:r>
          </a:p>
          <a:p>
            <a:pPr algn="ctr"/>
            <a:r>
              <a:rPr lang="uk-UA" sz="4000" dirty="0" err="1">
                <a:solidFill>
                  <a:srgbClr val="00B050"/>
                </a:solidFill>
              </a:rPr>
              <a:t>т</a:t>
            </a:r>
            <a:r>
              <a:rPr lang="uk-UA" sz="4000" dirty="0" err="1" smtClean="0">
                <a:solidFill>
                  <a:srgbClr val="00B050"/>
                </a:solidFill>
              </a:rPr>
              <a:t>иждня</a:t>
            </a:r>
            <a:r>
              <a:rPr lang="uk-UA" sz="4000" dirty="0" smtClean="0">
                <a:solidFill>
                  <a:srgbClr val="00B050"/>
                </a:solidFill>
              </a:rPr>
              <a:t>, </a:t>
            </a:r>
            <a:r>
              <a:rPr lang="uk-UA" sz="4000" dirty="0" err="1" smtClean="0">
                <a:solidFill>
                  <a:srgbClr val="00B050"/>
                </a:solidFill>
              </a:rPr>
              <a:t>проїздний</a:t>
            </a:r>
            <a:r>
              <a:rPr lang="uk-UA" sz="4000" dirty="0" smtClean="0">
                <a:solidFill>
                  <a:srgbClr val="00B050"/>
                </a:solidFill>
              </a:rPr>
              <a:t>, пестливий, захисний, ненависний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3048000" y="6096000"/>
            <a:ext cx="2971800" cy="533400"/>
          </a:xfrm>
          <a:prstGeom prst="actionButtonForwardNex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Ключ для перевірки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9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3573016"/>
            <a:ext cx="70341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Совісний</a:t>
            </a:r>
            <a:r>
              <a:rPr lang="uk-UA" sz="3200" dirty="0"/>
              <a:t>, </a:t>
            </a:r>
            <a:r>
              <a:rPr lang="uk-UA" sz="3200" dirty="0" smtClean="0">
                <a:solidFill>
                  <a:srgbClr val="FF0000"/>
                </a:solidFill>
              </a:rPr>
              <a:t>доблесний</a:t>
            </a:r>
            <a:r>
              <a:rPr lang="uk-UA" sz="3200" dirty="0"/>
              <a:t>, якісний, </a:t>
            </a:r>
            <a:r>
              <a:rPr lang="uk-UA" sz="3200" dirty="0" smtClean="0">
                <a:solidFill>
                  <a:srgbClr val="FF0000"/>
                </a:solidFill>
              </a:rPr>
              <a:t>злісний</a:t>
            </a:r>
            <a:r>
              <a:rPr lang="uk-UA" sz="3200" dirty="0"/>
              <a:t>, </a:t>
            </a:r>
            <a:r>
              <a:rPr lang="uk-UA" sz="3200" dirty="0" smtClean="0">
                <a:solidFill>
                  <a:srgbClr val="FF0000"/>
                </a:solidFill>
              </a:rPr>
              <a:t>обласний</a:t>
            </a:r>
            <a:r>
              <a:rPr lang="uk-UA" sz="3200" dirty="0"/>
              <a:t>, жалісливий, </a:t>
            </a:r>
            <a:r>
              <a:rPr lang="uk-UA" sz="3200" dirty="0" smtClean="0">
                <a:solidFill>
                  <a:srgbClr val="FF0000"/>
                </a:solidFill>
              </a:rPr>
              <a:t>шістнадцять</a:t>
            </a:r>
            <a:r>
              <a:rPr lang="uk-UA" sz="3200" dirty="0" smtClean="0"/>
              <a:t>, </a:t>
            </a:r>
            <a:r>
              <a:rPr lang="uk-UA" sz="3200" dirty="0" smtClean="0">
                <a:solidFill>
                  <a:srgbClr val="FF0000"/>
                </a:solidFill>
              </a:rPr>
              <a:t>тижня</a:t>
            </a:r>
            <a:r>
              <a:rPr lang="uk-UA" sz="3200" dirty="0"/>
              <a:t>, </a:t>
            </a:r>
            <a:r>
              <a:rPr lang="uk-UA" sz="3200" dirty="0" smtClean="0">
                <a:solidFill>
                  <a:srgbClr val="FF0000"/>
                </a:solidFill>
              </a:rPr>
              <a:t>проїзний</a:t>
            </a:r>
            <a:r>
              <a:rPr lang="uk-UA" sz="3200" dirty="0"/>
              <a:t>, пестливий, захисний, ненависний</a:t>
            </a:r>
            <a:endParaRPr lang="ru-RU" sz="3200" dirty="0"/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152400" y="228600"/>
            <a:ext cx="762000" cy="533400"/>
          </a:xfrm>
          <a:prstGeom prst="actionButtonBackPrevious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56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620688"/>
            <a:ext cx="6386428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Тестові завдання:</a:t>
            </a:r>
          </a:p>
          <a:p>
            <a:pPr marL="342900" indent="-342900">
              <a:buAutoNum type="arabicPeriod"/>
            </a:pPr>
            <a:r>
              <a:rPr lang="uk-UA" dirty="0" smtClean="0"/>
              <a:t>Знайди слово, у якому приголосний не випадає:</a:t>
            </a:r>
          </a:p>
          <a:p>
            <a:r>
              <a:rPr lang="uk-UA" dirty="0" smtClean="0"/>
              <a:t>а) контрас…ний;</a:t>
            </a:r>
          </a:p>
          <a:p>
            <a:r>
              <a:rPr lang="uk-UA" dirty="0" smtClean="0"/>
              <a:t>б) </a:t>
            </a:r>
            <a:r>
              <a:rPr lang="uk-UA" dirty="0" err="1" smtClean="0"/>
              <a:t>радіс</a:t>
            </a:r>
            <a:r>
              <a:rPr lang="uk-UA" dirty="0" smtClean="0"/>
              <a:t>…ний</a:t>
            </a:r>
            <a:r>
              <a:rPr lang="ru-RU" dirty="0" smtClean="0"/>
              <a:t>;</a:t>
            </a:r>
          </a:p>
          <a:p>
            <a:r>
              <a:rPr lang="uk-UA" dirty="0" smtClean="0"/>
              <a:t>в) </a:t>
            </a:r>
            <a:r>
              <a:rPr lang="uk-UA" dirty="0" err="1" smtClean="0"/>
              <a:t>облас</a:t>
            </a:r>
            <a:r>
              <a:rPr lang="uk-UA" dirty="0" smtClean="0"/>
              <a:t>…ний;</a:t>
            </a:r>
          </a:p>
          <a:p>
            <a:r>
              <a:rPr lang="uk-UA" dirty="0" smtClean="0"/>
              <a:t>г) </a:t>
            </a:r>
            <a:r>
              <a:rPr lang="uk-UA" dirty="0" err="1" smtClean="0"/>
              <a:t>зліс</a:t>
            </a:r>
            <a:r>
              <a:rPr lang="uk-UA" dirty="0" smtClean="0"/>
              <a:t>…ний;</a:t>
            </a:r>
          </a:p>
          <a:p>
            <a:r>
              <a:rPr lang="uk-UA" dirty="0" smtClean="0"/>
              <a:t>2. Знайди слово, у якому приголосний випадає:</a:t>
            </a:r>
          </a:p>
          <a:p>
            <a:r>
              <a:rPr lang="uk-UA" dirty="0" smtClean="0"/>
              <a:t>а) </a:t>
            </a:r>
            <a:r>
              <a:rPr lang="uk-UA" dirty="0" err="1" smtClean="0"/>
              <a:t>хвас</a:t>
            </a:r>
            <a:r>
              <a:rPr lang="uk-UA" dirty="0" smtClean="0"/>
              <a:t>…</a:t>
            </a:r>
            <a:r>
              <a:rPr lang="uk-UA" dirty="0" err="1" smtClean="0"/>
              <a:t>ливий</a:t>
            </a:r>
            <a:r>
              <a:rPr lang="uk-UA" dirty="0" smtClean="0"/>
              <a:t>;</a:t>
            </a:r>
          </a:p>
          <a:p>
            <a:r>
              <a:rPr lang="uk-UA" dirty="0"/>
              <a:t>б</a:t>
            </a:r>
            <a:r>
              <a:rPr lang="uk-UA" dirty="0" smtClean="0"/>
              <a:t>) пес…</a:t>
            </a:r>
            <a:r>
              <a:rPr lang="uk-UA" dirty="0" err="1" smtClean="0"/>
              <a:t>ливий</a:t>
            </a:r>
            <a:r>
              <a:rPr lang="uk-UA" dirty="0" smtClean="0"/>
              <a:t>;</a:t>
            </a:r>
          </a:p>
          <a:p>
            <a:r>
              <a:rPr lang="uk-UA" dirty="0" smtClean="0"/>
              <a:t>в) </a:t>
            </a:r>
            <a:r>
              <a:rPr lang="uk-UA" dirty="0" err="1" smtClean="0"/>
              <a:t>щас</a:t>
            </a:r>
            <a:r>
              <a:rPr lang="uk-UA" dirty="0" smtClean="0"/>
              <a:t>…</a:t>
            </a:r>
            <a:r>
              <a:rPr lang="uk-UA" dirty="0" err="1" smtClean="0"/>
              <a:t>ливий</a:t>
            </a:r>
            <a:r>
              <a:rPr lang="uk-UA" dirty="0" smtClean="0"/>
              <a:t>;</a:t>
            </a:r>
          </a:p>
          <a:p>
            <a:r>
              <a:rPr lang="uk-UA" dirty="0" smtClean="0"/>
              <a:t>г) кіс…</a:t>
            </a:r>
            <a:r>
              <a:rPr lang="uk-UA" dirty="0" err="1" smtClean="0"/>
              <a:t>лявий</a:t>
            </a:r>
            <a:r>
              <a:rPr lang="uk-UA" dirty="0" smtClean="0"/>
              <a:t>;</a:t>
            </a:r>
          </a:p>
          <a:p>
            <a:r>
              <a:rPr lang="uk-UA" dirty="0" smtClean="0"/>
              <a:t>3. Знайди речення зі словом, у якому приголосний не випадає:</a:t>
            </a:r>
          </a:p>
          <a:p>
            <a:r>
              <a:rPr lang="uk-UA" dirty="0"/>
              <a:t>а</a:t>
            </a:r>
            <a:r>
              <a:rPr lang="uk-UA" dirty="0" smtClean="0"/>
              <a:t>) Вчитися ніколи не </a:t>
            </a:r>
            <a:r>
              <a:rPr lang="uk-UA" dirty="0" err="1" smtClean="0"/>
              <a:t>піз</a:t>
            </a:r>
            <a:r>
              <a:rPr lang="uk-UA" dirty="0" smtClean="0"/>
              <a:t>…</a:t>
            </a:r>
            <a:r>
              <a:rPr lang="uk-UA" dirty="0" err="1" smtClean="0"/>
              <a:t>но</a:t>
            </a:r>
            <a:r>
              <a:rPr lang="uk-UA" dirty="0" smtClean="0"/>
              <a:t>.</a:t>
            </a:r>
          </a:p>
          <a:p>
            <a:r>
              <a:rPr lang="uk-UA" dirty="0" smtClean="0"/>
              <a:t>б) Усі в селі сплять, а </a:t>
            </a:r>
            <a:r>
              <a:rPr lang="uk-UA" dirty="0" err="1" smtClean="0"/>
              <a:t>невіс</a:t>
            </a:r>
            <a:r>
              <a:rPr lang="uk-UA" dirty="0" smtClean="0"/>
              <a:t>…ці молотити велять.</a:t>
            </a:r>
          </a:p>
          <a:p>
            <a:r>
              <a:rPr lang="uk-UA" dirty="0"/>
              <a:t>в</a:t>
            </a:r>
            <a:r>
              <a:rPr lang="uk-UA" dirty="0" smtClean="0"/>
              <a:t>) </a:t>
            </a:r>
            <a:r>
              <a:rPr lang="uk-UA" dirty="0" err="1"/>
              <a:t>З</a:t>
            </a:r>
            <a:r>
              <a:rPr lang="uk-UA" dirty="0" err="1" smtClean="0"/>
              <a:t>аздріс</a:t>
            </a:r>
            <a:r>
              <a:rPr lang="uk-UA" dirty="0" smtClean="0"/>
              <a:t>…ний від чужого щастя сохне.</a:t>
            </a:r>
          </a:p>
          <a:p>
            <a:r>
              <a:rPr lang="uk-UA" dirty="0"/>
              <a:t>г</a:t>
            </a:r>
            <a:r>
              <a:rPr lang="uk-UA" dirty="0" smtClean="0"/>
              <a:t>) Де слова масні, там пироги </a:t>
            </a:r>
            <a:r>
              <a:rPr lang="uk-UA" dirty="0" err="1" smtClean="0"/>
              <a:t>піс</a:t>
            </a:r>
            <a:r>
              <a:rPr lang="uk-UA" dirty="0" smtClean="0"/>
              <a:t>…ні.</a:t>
            </a:r>
          </a:p>
        </p:txBody>
      </p:sp>
      <p:sp>
        <p:nvSpPr>
          <p:cNvPr id="3" name="Штриховая стрелка вправо 2">
            <a:hlinkClick r:id="rId2" action="ppaction://hlinksldjump" tooltip="а"/>
          </p:cNvPr>
          <p:cNvSpPr/>
          <p:nvPr/>
        </p:nvSpPr>
        <p:spPr>
          <a:xfrm>
            <a:off x="4572000" y="1572580"/>
            <a:ext cx="288032" cy="360040"/>
          </a:xfrm>
          <a:prstGeom prst="striped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5" name="Группа 36"/>
          <p:cNvGrpSpPr/>
          <p:nvPr/>
        </p:nvGrpSpPr>
        <p:grpSpPr>
          <a:xfrm>
            <a:off x="5220072" y="1456199"/>
            <a:ext cx="3131372" cy="592801"/>
            <a:chOff x="1768" y="1390"/>
            <a:chExt cx="3888000" cy="957706"/>
          </a:xfrm>
          <a:scene3d>
            <a:camera prst="orthographicFront"/>
            <a:lightRig rig="flat" dir="t"/>
          </a:scene3d>
        </p:grpSpPr>
        <p:sp>
          <p:nvSpPr>
            <p:cNvPr id="6" name="Прямоугольник с одним вырезанным скругленным углом 5"/>
            <p:cNvSpPr/>
            <p:nvPr/>
          </p:nvSpPr>
          <p:spPr>
            <a:xfrm>
              <a:off x="1768" y="1390"/>
              <a:ext cx="3888000" cy="957706"/>
            </a:xfrm>
            <a:prstGeom prst="snipRoundRect">
              <a:avLst/>
            </a:prstGeom>
            <a:sp3d prstMaterial="dkEdge">
              <a:bevelT w="8200" h="381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7" name="Прямоугольник 6"/>
            <p:cNvSpPr/>
            <p:nvPr/>
          </p:nvSpPr>
          <p:spPr>
            <a:xfrm>
              <a:off x="48519" y="48141"/>
              <a:ext cx="3761437" cy="9109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99060" tIns="49530" rIns="99060" bIns="49530" spcCol="1270" anchor="ctr"/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uk-UA" sz="2400" dirty="0">
                  <a:solidFill>
                    <a:prstClr val="black"/>
                  </a:solidFill>
                </a:rPr>
                <a:t>а</a:t>
              </a:r>
              <a:r>
                <a:rPr lang="uk-UA" sz="2400" dirty="0" smtClean="0">
                  <a:solidFill>
                    <a:prstClr val="black"/>
                  </a:solidFill>
                </a:rPr>
                <a:t>) </a:t>
              </a:r>
              <a:r>
                <a:rPr lang="uk-UA" sz="2400" dirty="0" err="1" smtClean="0">
                  <a:solidFill>
                    <a:prstClr val="black"/>
                  </a:solidFill>
                </a:rPr>
                <a:t>котрастний</a:t>
              </a:r>
              <a:endParaRPr lang="ru-RU" sz="2000" dirty="0">
                <a:solidFill>
                  <a:prstClr val="black"/>
                </a:solidFill>
              </a:endParaRPr>
            </a:p>
          </p:txBody>
        </p:sp>
      </p:grpSp>
      <p:sp>
        <p:nvSpPr>
          <p:cNvPr id="8" name="Штриховая стрелка вправо 7">
            <a:hlinkClick r:id="rId2" action="ppaction://hlinksldjump" tooltip="а"/>
          </p:cNvPr>
          <p:cNvSpPr/>
          <p:nvPr/>
        </p:nvSpPr>
        <p:spPr>
          <a:xfrm>
            <a:off x="4572000" y="2882845"/>
            <a:ext cx="288032" cy="360040"/>
          </a:xfrm>
          <a:prstGeom prst="striped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9" name="Группа 36"/>
          <p:cNvGrpSpPr/>
          <p:nvPr/>
        </p:nvGrpSpPr>
        <p:grpSpPr>
          <a:xfrm>
            <a:off x="5176427" y="2766464"/>
            <a:ext cx="3131372" cy="592801"/>
            <a:chOff x="1768" y="1390"/>
            <a:chExt cx="3888000" cy="957706"/>
          </a:xfrm>
          <a:scene3d>
            <a:camera prst="orthographicFront"/>
            <a:lightRig rig="flat" dir="t"/>
          </a:scene3d>
        </p:grpSpPr>
        <p:sp>
          <p:nvSpPr>
            <p:cNvPr id="10" name="Прямоугольник с одним вырезанным скругленным углом 9"/>
            <p:cNvSpPr/>
            <p:nvPr/>
          </p:nvSpPr>
          <p:spPr>
            <a:xfrm>
              <a:off x="1768" y="1390"/>
              <a:ext cx="3888000" cy="957706"/>
            </a:xfrm>
            <a:prstGeom prst="snipRoundRect">
              <a:avLst/>
            </a:prstGeom>
            <a:sp3d prstMaterial="dkEdge">
              <a:bevelT w="8200" h="381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1" name="Прямоугольник 10"/>
            <p:cNvSpPr/>
            <p:nvPr/>
          </p:nvSpPr>
          <p:spPr>
            <a:xfrm>
              <a:off x="48519" y="48141"/>
              <a:ext cx="3761437" cy="9109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99060" tIns="49530" rIns="99060" bIns="49530" spcCol="1270" anchor="ctr"/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uk-UA" sz="2400" dirty="0" smtClean="0">
                  <a:solidFill>
                    <a:prstClr val="black"/>
                  </a:solidFill>
                </a:rPr>
                <a:t>в) щасливий</a:t>
              </a:r>
              <a:endParaRPr lang="ru-RU" sz="2000" dirty="0">
                <a:solidFill>
                  <a:prstClr val="black"/>
                </a:solidFill>
              </a:endParaRPr>
            </a:p>
          </p:txBody>
        </p:sp>
      </p:grpSp>
      <p:sp>
        <p:nvSpPr>
          <p:cNvPr id="12" name="Штриховая стрелка вправо 11">
            <a:hlinkClick r:id="rId2" action="ppaction://hlinksldjump" tooltip="а"/>
          </p:cNvPr>
          <p:cNvSpPr/>
          <p:nvPr/>
        </p:nvSpPr>
        <p:spPr>
          <a:xfrm>
            <a:off x="5176427" y="4553492"/>
            <a:ext cx="288032" cy="360040"/>
          </a:xfrm>
          <a:prstGeom prst="striped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13" name="Группа 36"/>
          <p:cNvGrpSpPr/>
          <p:nvPr/>
        </p:nvGrpSpPr>
        <p:grpSpPr>
          <a:xfrm>
            <a:off x="5933023" y="4437111"/>
            <a:ext cx="3131372" cy="592801"/>
            <a:chOff x="1768" y="1390"/>
            <a:chExt cx="3888000" cy="957706"/>
          </a:xfrm>
          <a:scene3d>
            <a:camera prst="orthographicFront"/>
            <a:lightRig rig="flat" dir="t"/>
          </a:scene3d>
        </p:grpSpPr>
        <p:sp>
          <p:nvSpPr>
            <p:cNvPr id="14" name="Прямоугольник с одним вырезанным скругленным углом 13"/>
            <p:cNvSpPr/>
            <p:nvPr/>
          </p:nvSpPr>
          <p:spPr>
            <a:xfrm>
              <a:off x="1768" y="1390"/>
              <a:ext cx="3888000" cy="957706"/>
            </a:xfrm>
            <a:prstGeom prst="snipRoundRect">
              <a:avLst/>
            </a:prstGeom>
            <a:sp3d prstMaterial="dkEdge">
              <a:bevelT w="8200" h="381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5" name="Прямоугольник 14"/>
            <p:cNvSpPr/>
            <p:nvPr/>
          </p:nvSpPr>
          <p:spPr>
            <a:xfrm>
              <a:off x="48519" y="48141"/>
              <a:ext cx="3761437" cy="9109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99060" tIns="49530" rIns="99060" bIns="49530" spcCol="1270" anchor="ctr"/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uk-UA" sz="2400" dirty="0">
                  <a:solidFill>
                    <a:prstClr val="black"/>
                  </a:solidFill>
                </a:rPr>
                <a:t>б</a:t>
              </a:r>
              <a:r>
                <a:rPr lang="uk-UA" sz="2400" dirty="0" smtClean="0">
                  <a:solidFill>
                    <a:prstClr val="black"/>
                  </a:solidFill>
                </a:rPr>
                <a:t>) невістці</a:t>
              </a:r>
              <a:endParaRPr lang="ru-RU" sz="20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753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8205" y="154715"/>
            <a:ext cx="9586470" cy="587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0070C0"/>
                </a:solidFill>
              </a:rPr>
              <a:t>Запитання для самоперевірки</a:t>
            </a:r>
          </a:p>
          <a:p>
            <a:pPr marL="342900" indent="-342900" algn="ctr">
              <a:buAutoNum type="arabicPeriod"/>
            </a:pPr>
            <a:r>
              <a:rPr lang="uk-UA" sz="2400" dirty="0" smtClean="0"/>
              <a:t>Коли відбувається спрощення?</a:t>
            </a:r>
          </a:p>
          <a:p>
            <a:pPr marL="342900" indent="-342900" algn="ctr">
              <a:buAutoNum type="arabicPeriod"/>
            </a:pPr>
            <a:endParaRPr lang="uk-UA" dirty="0"/>
          </a:p>
          <a:p>
            <a:pPr algn="ctr"/>
            <a:endParaRPr lang="uk-UA" dirty="0" smtClean="0"/>
          </a:p>
          <a:p>
            <a:pPr algn="ctr"/>
            <a:r>
              <a:rPr lang="uk-UA" sz="2400" dirty="0" smtClean="0"/>
              <a:t>  </a:t>
            </a:r>
          </a:p>
          <a:p>
            <a:pPr algn="ctr"/>
            <a:r>
              <a:rPr lang="uk-UA" sz="2400" dirty="0" smtClean="0"/>
              <a:t>         2. У яких групах приголосних відбувається спрощення?</a:t>
            </a:r>
          </a:p>
          <a:p>
            <a:pPr marL="342900" indent="-342900" algn="ctr">
              <a:buAutoNum type="arabicPeriod"/>
            </a:pPr>
            <a:endParaRPr lang="uk-UA" dirty="0"/>
          </a:p>
          <a:p>
            <a:pPr algn="ctr"/>
            <a:endParaRPr lang="uk-UA" dirty="0" smtClean="0"/>
          </a:p>
          <a:p>
            <a:pPr algn="ctr"/>
            <a:r>
              <a:rPr lang="uk-UA" sz="2400" dirty="0" smtClean="0"/>
              <a:t>3. Який звук випадає при спрощенні?</a:t>
            </a:r>
            <a:endParaRPr lang="uk-UA" dirty="0"/>
          </a:p>
          <a:p>
            <a:pPr marL="342900" indent="-342900" algn="ctr">
              <a:buAutoNum type="arabicPeriod"/>
            </a:pPr>
            <a:endParaRPr lang="uk-UA" dirty="0" smtClean="0"/>
          </a:p>
          <a:p>
            <a:pPr algn="ctr"/>
            <a:endParaRPr lang="uk-UA" dirty="0" smtClean="0"/>
          </a:p>
          <a:p>
            <a:pPr algn="ctr"/>
            <a:r>
              <a:rPr lang="uk-UA" sz="2400" dirty="0" smtClean="0"/>
              <a:t>4. Для чого потрібне спрощення?</a:t>
            </a:r>
          </a:p>
          <a:p>
            <a:pPr marL="342900" indent="-342900" algn="ctr">
              <a:buAutoNum type="arabicPeriod"/>
            </a:pPr>
            <a:endParaRPr lang="uk-UA" dirty="0"/>
          </a:p>
          <a:p>
            <a:pPr algn="ctr"/>
            <a:endParaRPr lang="uk-UA" dirty="0" smtClean="0"/>
          </a:p>
          <a:p>
            <a:pPr algn="ctr"/>
            <a:endParaRPr lang="uk-UA" dirty="0" smtClean="0"/>
          </a:p>
          <a:p>
            <a:pPr marL="342900" indent="-342900" algn="ctr">
              <a:buAutoNum type="arabicPeriod"/>
            </a:pPr>
            <a:endParaRPr lang="uk-UA" dirty="0" smtClean="0"/>
          </a:p>
          <a:p>
            <a:pPr algn="ctr"/>
            <a:r>
              <a:rPr lang="uk-UA" dirty="0" smtClean="0"/>
              <a:t>                    </a:t>
            </a:r>
            <a:r>
              <a:rPr lang="uk-UA" sz="2400" dirty="0" smtClean="0"/>
              <a:t>                              5. У яких словах спрощення відбувається тільки </a:t>
            </a:r>
          </a:p>
          <a:p>
            <a:pPr algn="ctr"/>
            <a:r>
              <a:rPr lang="uk-UA" sz="2400" dirty="0" smtClean="0"/>
              <a:t>у вимові?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44554" y="1215260"/>
            <a:ext cx="64425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solidFill>
                  <a:srgbClr val="00B050"/>
                </a:solidFill>
              </a:rPr>
              <a:t>Коли виникає складний для вимови збіг кількох</a:t>
            </a:r>
          </a:p>
          <a:p>
            <a:r>
              <a:rPr lang="uk-UA" sz="2400" dirty="0" smtClean="0">
                <a:solidFill>
                  <a:srgbClr val="00B050"/>
                </a:solidFill>
              </a:rPr>
              <a:t> приголосних звуків</a:t>
            </a:r>
            <a:r>
              <a:rPr lang="uk-UA" dirty="0" smtClean="0">
                <a:solidFill>
                  <a:srgbClr val="00B050"/>
                </a:solidFill>
              </a:rPr>
              <a:t>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599690" y="982174"/>
            <a:ext cx="504056" cy="2626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963796" y="2422363"/>
            <a:ext cx="7757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solidFill>
                  <a:srgbClr val="00B050"/>
                </a:solidFill>
              </a:rPr>
              <a:t>У групах приголосних </a:t>
            </a:r>
            <a:r>
              <a:rPr lang="uk-UA" sz="2400" dirty="0" err="1" smtClean="0">
                <a:solidFill>
                  <a:srgbClr val="00B050"/>
                </a:solidFill>
              </a:rPr>
              <a:t>-ждн-</a:t>
            </a:r>
            <a:r>
              <a:rPr lang="uk-UA" sz="2400" dirty="0" smtClean="0">
                <a:solidFill>
                  <a:srgbClr val="00B050"/>
                </a:solidFill>
              </a:rPr>
              <a:t>, </a:t>
            </a:r>
            <a:r>
              <a:rPr lang="uk-UA" sz="2400" dirty="0" err="1" smtClean="0">
                <a:solidFill>
                  <a:srgbClr val="00B050"/>
                </a:solidFill>
              </a:rPr>
              <a:t>-здн-</a:t>
            </a:r>
            <a:r>
              <a:rPr lang="uk-UA" sz="2400" dirty="0" smtClean="0">
                <a:solidFill>
                  <a:srgbClr val="00B050"/>
                </a:solidFill>
              </a:rPr>
              <a:t>, </a:t>
            </a:r>
            <a:r>
              <a:rPr lang="uk-UA" sz="2400" dirty="0" err="1" smtClean="0">
                <a:solidFill>
                  <a:srgbClr val="00B050"/>
                </a:solidFill>
              </a:rPr>
              <a:t>-стн-</a:t>
            </a:r>
            <a:r>
              <a:rPr lang="uk-UA" sz="2400" dirty="0" smtClean="0">
                <a:solidFill>
                  <a:srgbClr val="00B050"/>
                </a:solidFill>
              </a:rPr>
              <a:t>, </a:t>
            </a:r>
            <a:r>
              <a:rPr lang="uk-UA" sz="2400" dirty="0" err="1" smtClean="0">
                <a:solidFill>
                  <a:srgbClr val="00B050"/>
                </a:solidFill>
              </a:rPr>
              <a:t>-стл-</a:t>
            </a:r>
            <a:r>
              <a:rPr lang="uk-UA" sz="2400" dirty="0" smtClean="0">
                <a:solidFill>
                  <a:srgbClr val="00B050"/>
                </a:solidFill>
              </a:rPr>
              <a:t>, </a:t>
            </a:r>
            <a:r>
              <a:rPr lang="uk-UA" sz="2400" dirty="0" err="1" smtClean="0">
                <a:solidFill>
                  <a:srgbClr val="00B050"/>
                </a:solidFill>
              </a:rPr>
              <a:t>-слн-</a:t>
            </a:r>
            <a:r>
              <a:rPr lang="uk-UA" sz="2400" dirty="0" smtClean="0">
                <a:solidFill>
                  <a:srgbClr val="00B050"/>
                </a:solidFill>
              </a:rPr>
              <a:t>, </a:t>
            </a:r>
            <a:r>
              <a:rPr lang="uk-UA" sz="2400" dirty="0" err="1" smtClean="0">
                <a:solidFill>
                  <a:srgbClr val="00B050"/>
                </a:solidFill>
              </a:rPr>
              <a:t>-рдц-</a:t>
            </a:r>
            <a:r>
              <a:rPr lang="uk-UA" sz="2400" dirty="0" smtClean="0">
                <a:solidFill>
                  <a:srgbClr val="00B050"/>
                </a:solidFill>
              </a:rPr>
              <a:t> 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4599690" y="2255656"/>
            <a:ext cx="504056" cy="2626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4604695" y="3120394"/>
            <a:ext cx="504056" cy="2626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313112" y="3383052"/>
            <a:ext cx="1387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solidFill>
                  <a:srgbClr val="00B050"/>
                </a:solidFill>
              </a:rPr>
              <a:t>Середній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4590426" y="4077072"/>
            <a:ext cx="504056" cy="2626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152489" y="4377131"/>
            <a:ext cx="61673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solidFill>
                  <a:srgbClr val="00B050"/>
                </a:solidFill>
              </a:rPr>
              <a:t>Для легшої вимови слова, для милозвучності </a:t>
            </a:r>
          </a:p>
          <a:p>
            <a:r>
              <a:rPr lang="uk-UA" sz="2400" dirty="0" smtClean="0">
                <a:solidFill>
                  <a:srgbClr val="00B050"/>
                </a:solidFill>
              </a:rPr>
              <a:t>мовлення.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5448580" y="5634719"/>
            <a:ext cx="504056" cy="2626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123728" y="5897377"/>
            <a:ext cx="67617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solidFill>
                  <a:srgbClr val="00B050"/>
                </a:solidFill>
              </a:rPr>
              <a:t>Шістнадцять, </a:t>
            </a:r>
            <a:r>
              <a:rPr lang="uk-UA" sz="2400" dirty="0" err="1" smtClean="0">
                <a:solidFill>
                  <a:srgbClr val="00B050"/>
                </a:solidFill>
              </a:rPr>
              <a:t>зап</a:t>
            </a:r>
            <a:r>
              <a:rPr lang="en-US" sz="2400" dirty="0" smtClean="0">
                <a:solidFill>
                  <a:srgbClr val="00B050"/>
                </a:solidFill>
              </a:rPr>
              <a:t>’</a:t>
            </a:r>
            <a:r>
              <a:rPr lang="uk-UA" sz="2400" dirty="0" smtClean="0">
                <a:solidFill>
                  <a:srgbClr val="00B050"/>
                </a:solidFill>
              </a:rPr>
              <a:t>ясний, </a:t>
            </a:r>
            <a:r>
              <a:rPr lang="uk-UA" sz="2400" dirty="0" err="1" smtClean="0">
                <a:solidFill>
                  <a:srgbClr val="00B050"/>
                </a:solidFill>
              </a:rPr>
              <a:t>надкістниця</a:t>
            </a:r>
            <a:r>
              <a:rPr lang="uk-UA" sz="2400" dirty="0" smtClean="0">
                <a:solidFill>
                  <a:srgbClr val="00B050"/>
                </a:solidFill>
              </a:rPr>
              <a:t>, хворостняк, </a:t>
            </a:r>
          </a:p>
          <a:p>
            <a:r>
              <a:rPr lang="uk-UA" sz="2400" dirty="0" smtClean="0">
                <a:solidFill>
                  <a:srgbClr val="00B050"/>
                </a:solidFill>
              </a:rPr>
              <a:t>кістлявий, пестливий, контрастний, баластний.</a:t>
            </a:r>
            <a:endParaRPr lang="ru-RU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605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" grpId="0"/>
      <p:bldP spid="14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179" y="343652"/>
            <a:ext cx="516558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/>
              <a:t>Рефлексія</a:t>
            </a:r>
          </a:p>
          <a:p>
            <a:r>
              <a:rPr lang="uk-UA" sz="4400" dirty="0" smtClean="0">
                <a:solidFill>
                  <a:srgbClr val="00B050"/>
                </a:solidFill>
              </a:rPr>
              <a:t>Сьогодні на уроці я…</a:t>
            </a:r>
            <a:endParaRPr lang="ru-RU" sz="4400" dirty="0">
              <a:solidFill>
                <a:srgbClr val="00B050"/>
              </a:solidFill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2771800" y="1412776"/>
            <a:ext cx="2592288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endCxn id="18" idx="3"/>
          </p:cNvCxnSpPr>
          <p:nvPr/>
        </p:nvCxnSpPr>
        <p:spPr>
          <a:xfrm flipH="1">
            <a:off x="4835586" y="1979967"/>
            <a:ext cx="1176574" cy="19775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19" idx="3"/>
          </p:cNvCxnSpPr>
          <p:nvPr/>
        </p:nvCxnSpPr>
        <p:spPr>
          <a:xfrm>
            <a:off x="7139842" y="1710399"/>
            <a:ext cx="259314" cy="7204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блако 15"/>
          <p:cNvSpPr/>
          <p:nvPr/>
        </p:nvSpPr>
        <p:spPr>
          <a:xfrm>
            <a:off x="179512" y="2564904"/>
            <a:ext cx="3062023" cy="1788914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800" dirty="0"/>
          </a:p>
        </p:txBody>
      </p:sp>
      <p:sp>
        <p:nvSpPr>
          <p:cNvPr id="17" name="TextBox 16"/>
          <p:cNvSpPr txBox="1"/>
          <p:nvPr/>
        </p:nvSpPr>
        <p:spPr>
          <a:xfrm>
            <a:off x="827584" y="3166973"/>
            <a:ext cx="19463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>
                <a:solidFill>
                  <a:srgbClr val="FF0000"/>
                </a:solidFill>
              </a:rPr>
              <a:t>д</a:t>
            </a:r>
            <a:r>
              <a:rPr lang="uk-UA" sz="3200" dirty="0" smtClean="0">
                <a:solidFill>
                  <a:srgbClr val="FF0000"/>
                </a:solidFill>
              </a:rPr>
              <a:t>ізнався…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8" name="Облако 17"/>
          <p:cNvSpPr/>
          <p:nvPr/>
        </p:nvSpPr>
        <p:spPr>
          <a:xfrm>
            <a:off x="2531330" y="3824150"/>
            <a:ext cx="4608512" cy="2332856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dirty="0">
              <a:ln>
                <a:solidFill>
                  <a:schemeClr val="tx2"/>
                </a:solidFill>
              </a:ln>
            </a:endParaRPr>
          </a:p>
        </p:txBody>
      </p:sp>
      <p:sp>
        <p:nvSpPr>
          <p:cNvPr id="19" name="Облако 18"/>
          <p:cNvSpPr/>
          <p:nvPr/>
        </p:nvSpPr>
        <p:spPr>
          <a:xfrm>
            <a:off x="5868144" y="2328532"/>
            <a:ext cx="3062023" cy="1788914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800" dirty="0"/>
          </a:p>
        </p:txBody>
      </p:sp>
      <p:sp>
        <p:nvSpPr>
          <p:cNvPr id="20" name="TextBox 19"/>
          <p:cNvSpPr txBox="1"/>
          <p:nvPr/>
        </p:nvSpPr>
        <p:spPr>
          <a:xfrm>
            <a:off x="3836658" y="4513524"/>
            <a:ext cx="19978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 smtClean="0">
                <a:solidFill>
                  <a:srgbClr val="FF0000"/>
                </a:solidFill>
              </a:rPr>
              <a:t>зрозумів…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89050" y="2853657"/>
            <a:ext cx="20601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>
                <a:solidFill>
                  <a:srgbClr val="FF0000"/>
                </a:solidFill>
              </a:rPr>
              <a:t>н</a:t>
            </a:r>
            <a:r>
              <a:rPr lang="uk-UA" sz="3200" dirty="0" smtClean="0">
                <a:solidFill>
                  <a:srgbClr val="FF0000"/>
                </a:solidFill>
              </a:rPr>
              <a:t>авчився…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5" name="Рисунок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24975" y="0"/>
            <a:ext cx="2232769" cy="1979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5463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1196752"/>
            <a:ext cx="71642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 smtClean="0">
                <a:solidFill>
                  <a:srgbClr val="00B050"/>
                </a:solidFill>
              </a:rPr>
              <a:t>	Творча робота. Напиши листівку другові з привітанням на День народження, використовуючи слова: щасливий, радісний, чесний, добросовісний.</a:t>
            </a:r>
            <a:endParaRPr lang="ru-RU" sz="3600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88024" y="393692"/>
            <a:ext cx="40915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>
                <a:solidFill>
                  <a:srgbClr val="0070C0"/>
                </a:solidFill>
              </a:rPr>
              <a:t>Домашнє завдання</a:t>
            </a:r>
            <a:endParaRPr lang="ru-RU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83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757</Words>
  <Application>Microsoft Office PowerPoint</Application>
  <PresentationFormat>Экран (4:3)</PresentationFormat>
  <Paragraphs>157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Тема Office</vt:lpstr>
      <vt:lpstr>1_Тема Office</vt:lpstr>
      <vt:lpstr>СПРОЩЕННЯ В ГРУПАХ ПРИГОЛОСНИХ</vt:lpstr>
      <vt:lpstr>Юний друже!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Оля</dc:creator>
  <cp:lastModifiedBy>YAROS</cp:lastModifiedBy>
  <cp:revision>40</cp:revision>
  <dcterms:created xsi:type="dcterms:W3CDTF">2016-10-07T16:03:22Z</dcterms:created>
  <dcterms:modified xsi:type="dcterms:W3CDTF">2021-11-10T17:38:51Z</dcterms:modified>
</cp:coreProperties>
</file>