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2" autoAdjust="0"/>
    <p:restoredTop sz="94660"/>
  </p:normalViewPr>
  <p:slideViewPr>
    <p:cSldViewPr>
      <p:cViewPr varScale="1">
        <p:scale>
          <a:sx n="64" d="100"/>
          <a:sy n="64" d="100"/>
        </p:scale>
        <p:origin x="-15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2880D-301C-4EA6-8B6B-1B21A06AA5D3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87C73-2452-4975-8989-A0B0C2CC44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956711bb710e707452d815b774c0309b-800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1680" y="836712"/>
            <a:ext cx="575943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Чергування приголосних звуків</a:t>
            </a:r>
          </a:p>
          <a:p>
            <a:pPr algn="ctr"/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[</a:t>
            </a:r>
            <a:r>
              <a:rPr lang="ru-RU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г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]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,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 [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к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]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,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 [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х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] 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– </a:t>
            </a:r>
          </a:p>
          <a:p>
            <a:pPr algn="ctr"/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[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ж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]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,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 [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ч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]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,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 [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ш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] 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–</a:t>
            </a:r>
          </a:p>
          <a:p>
            <a:pPr algn="ctr"/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[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З*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]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, 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[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ц*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] [</a:t>
            </a:r>
            <a:r>
              <a:rPr lang="uk-UA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с*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]</a:t>
            </a:r>
            <a:endParaRPr lang="ru-RU" sz="4400" b="1" i="1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56711bb710e707452d815b774c0309b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2123728" y="908720"/>
            <a:ext cx="59046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ЧЕРГУВАННЯ ЗВУКІВ —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це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постійні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і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закономірні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зміни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звуків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в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одній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і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тій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же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частині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слова в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різних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його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формах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або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3600" b="1" i="1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спільнокореневих</a:t>
            </a:r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словах.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d2e95262215d9cda100c75260f137b7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56711bb710e707452d815b774c0309b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547664" y="548680"/>
            <a:ext cx="61206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Коли </a:t>
            </a:r>
            <a:r>
              <a:rPr lang="ru-RU" sz="3200" b="1" dirty="0" err="1" smtClean="0"/>
              <a:t>відбувається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чергування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приголосних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звуків</a:t>
            </a:r>
            <a:r>
              <a:rPr lang="ru-RU" sz="3200" b="1" dirty="0" smtClean="0"/>
              <a:t>?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1. </a:t>
            </a:r>
            <a:r>
              <a:rPr lang="ru-RU" sz="2800" b="1" dirty="0" err="1" smtClean="0">
                <a:solidFill>
                  <a:srgbClr val="FF0000"/>
                </a:solidFill>
              </a:rPr>
              <a:t>Словотворення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іменників</a:t>
            </a:r>
            <a:r>
              <a:rPr lang="ru-RU" sz="28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2000" dirty="0" smtClean="0"/>
              <a:t>а) </a:t>
            </a:r>
            <a:r>
              <a:rPr lang="ru-RU" sz="2000" dirty="0" err="1" smtClean="0"/>
              <a:t>іменники</a:t>
            </a:r>
            <a:r>
              <a:rPr lang="ru-RU" sz="2000" dirty="0" smtClean="0"/>
              <a:t> </a:t>
            </a:r>
            <a:r>
              <a:rPr lang="ru-RU" sz="2000" dirty="0" err="1" smtClean="0"/>
              <a:t>чоловічого</a:t>
            </a:r>
            <a:r>
              <a:rPr lang="ru-RU" sz="2000" dirty="0" smtClean="0"/>
              <a:t> та </a:t>
            </a:r>
            <a:r>
              <a:rPr lang="ru-RU" sz="2000" dirty="0" err="1" smtClean="0"/>
              <a:t>середнього</a:t>
            </a:r>
            <a:r>
              <a:rPr lang="ru-RU" sz="2000" dirty="0" smtClean="0"/>
              <a:t> роду,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містять</a:t>
            </a:r>
            <a:r>
              <a:rPr lang="ru-RU" sz="2000" dirty="0" smtClean="0"/>
              <a:t> </a:t>
            </a:r>
            <a:r>
              <a:rPr lang="ru-RU" sz="2000" dirty="0" err="1" smtClean="0"/>
              <a:t>суфікси</a:t>
            </a:r>
            <a:r>
              <a:rPr lang="ru-RU" sz="2000" dirty="0" smtClean="0"/>
              <a:t> </a:t>
            </a:r>
            <a:r>
              <a:rPr lang="ru-RU" sz="2000" b="1" dirty="0" smtClean="0"/>
              <a:t>–</a:t>
            </a:r>
            <a:r>
              <a:rPr lang="ru-RU" sz="2000" b="1" dirty="0" err="1" smtClean="0"/>
              <a:t>ечок</a:t>
            </a:r>
            <a:r>
              <a:rPr lang="ru-RU" sz="2000" dirty="0" smtClean="0"/>
              <a:t>, </a:t>
            </a:r>
            <a:r>
              <a:rPr lang="ru-RU" sz="2000" b="1" dirty="0" smtClean="0"/>
              <a:t>-</a:t>
            </a:r>
            <a:r>
              <a:rPr lang="ru-RU" sz="2000" b="1" dirty="0" err="1" smtClean="0"/>
              <a:t>ечк</a:t>
            </a:r>
            <a:r>
              <a:rPr lang="ru-RU" sz="2000" b="1" dirty="0" smtClean="0"/>
              <a:t>(о)</a:t>
            </a:r>
            <a:r>
              <a:rPr lang="ru-RU" sz="2000" dirty="0" smtClean="0"/>
              <a:t> та –</a:t>
            </a:r>
            <a:r>
              <a:rPr lang="ru-RU" sz="2000" dirty="0" err="1" smtClean="0"/>
              <a:t>ок</a:t>
            </a:r>
            <a:r>
              <a:rPr lang="ru-RU" sz="2000" dirty="0" smtClean="0"/>
              <a:t>: </a:t>
            </a:r>
            <a:endParaRPr lang="en-US" sz="2000" dirty="0" smtClean="0"/>
          </a:p>
          <a:p>
            <a:r>
              <a:rPr lang="ru-RU" sz="2000" dirty="0" smtClean="0"/>
              <a:t> </a:t>
            </a:r>
            <a:r>
              <a:rPr lang="ru-RU" sz="2400" i="1" dirty="0" err="1" smtClean="0">
                <a:solidFill>
                  <a:srgbClr val="FF0000"/>
                </a:solidFill>
              </a:rPr>
              <a:t>сон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ц</a:t>
            </a:r>
            <a:r>
              <a:rPr lang="ru-RU" sz="2400" i="1" dirty="0" err="1" smtClean="0">
                <a:solidFill>
                  <a:srgbClr val="FF0000"/>
                </a:solidFill>
              </a:rPr>
              <a:t>е</a:t>
            </a:r>
            <a:r>
              <a:rPr lang="ru-RU" sz="2400" i="1" dirty="0" smtClean="0">
                <a:solidFill>
                  <a:srgbClr val="FF0000"/>
                </a:solidFill>
              </a:rPr>
              <a:t> – </a:t>
            </a:r>
            <a:r>
              <a:rPr lang="ru-RU" sz="2400" i="1" dirty="0" err="1" smtClean="0">
                <a:solidFill>
                  <a:srgbClr val="FF0000"/>
                </a:solidFill>
              </a:rPr>
              <a:t>соне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ч</a:t>
            </a:r>
            <a:r>
              <a:rPr lang="ru-RU" sz="2400" i="1" dirty="0" err="1" smtClean="0">
                <a:solidFill>
                  <a:srgbClr val="FF0000"/>
                </a:solidFill>
              </a:rPr>
              <a:t>ко</a:t>
            </a:r>
            <a:r>
              <a:rPr lang="ru-RU" sz="2400" i="1" dirty="0" smtClean="0">
                <a:solidFill>
                  <a:srgbClr val="FF0000"/>
                </a:solidFill>
              </a:rPr>
              <a:t>, </a:t>
            </a:r>
            <a:r>
              <a:rPr lang="ru-RU" sz="2400" i="1" dirty="0" err="1" smtClean="0">
                <a:solidFill>
                  <a:srgbClr val="FF0000"/>
                </a:solidFill>
              </a:rPr>
              <a:t>криль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ц</a:t>
            </a:r>
            <a:r>
              <a:rPr lang="ru-RU" sz="2400" i="1" dirty="0" err="1" smtClean="0">
                <a:solidFill>
                  <a:srgbClr val="FF0000"/>
                </a:solidFill>
              </a:rPr>
              <a:t>е</a:t>
            </a:r>
            <a:r>
              <a:rPr lang="ru-RU" sz="2400" i="1" dirty="0" smtClean="0">
                <a:solidFill>
                  <a:srgbClr val="FF0000"/>
                </a:solidFill>
              </a:rPr>
              <a:t> – </a:t>
            </a:r>
            <a:r>
              <a:rPr lang="ru-RU" sz="2400" i="1" dirty="0" err="1" smtClean="0">
                <a:solidFill>
                  <a:srgbClr val="FF0000"/>
                </a:solidFill>
              </a:rPr>
              <a:t>криле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ч</a:t>
            </a:r>
            <a:r>
              <a:rPr lang="ru-RU" sz="2400" i="1" dirty="0" err="1" smtClean="0">
                <a:solidFill>
                  <a:srgbClr val="FF0000"/>
                </a:solidFill>
              </a:rPr>
              <a:t>ко</a:t>
            </a:r>
            <a:r>
              <a:rPr lang="ru-RU" sz="2400" i="1" dirty="0" smtClean="0">
                <a:solidFill>
                  <a:srgbClr val="FF0000"/>
                </a:solidFill>
              </a:rPr>
              <a:t>, </a:t>
            </a:r>
            <a:r>
              <a:rPr lang="ru-RU" sz="2400" i="1" dirty="0" err="1" smtClean="0">
                <a:solidFill>
                  <a:srgbClr val="FF0000"/>
                </a:solidFill>
              </a:rPr>
              <a:t>їжа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к</a:t>
            </a:r>
            <a:r>
              <a:rPr lang="ru-RU" sz="2400" i="1" dirty="0" smtClean="0">
                <a:solidFill>
                  <a:srgbClr val="FF0000"/>
                </a:solidFill>
              </a:rPr>
              <a:t> – </a:t>
            </a:r>
            <a:r>
              <a:rPr lang="ru-RU" sz="2400" i="1" dirty="0" err="1" smtClean="0">
                <a:solidFill>
                  <a:srgbClr val="FF0000"/>
                </a:solidFill>
              </a:rPr>
              <a:t>їжа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ч</a:t>
            </a:r>
            <a:r>
              <a:rPr lang="ru-RU" sz="2400" i="1" dirty="0" err="1" smtClean="0">
                <a:solidFill>
                  <a:srgbClr val="FF0000"/>
                </a:solidFill>
              </a:rPr>
              <a:t>ок</a:t>
            </a:r>
            <a:r>
              <a:rPr lang="ru-RU" sz="2400" dirty="0" smtClean="0">
                <a:solidFill>
                  <a:srgbClr val="FF0000"/>
                </a:solidFill>
              </a:rPr>
              <a:t>;</a:t>
            </a:r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ru-RU" sz="2000" dirty="0" smtClean="0"/>
              <a:t>б) </a:t>
            </a:r>
            <a:r>
              <a:rPr lang="ru-RU" sz="2000" dirty="0" err="1" smtClean="0"/>
              <a:t>іменники</a:t>
            </a:r>
            <a:r>
              <a:rPr lang="ru-RU" sz="2000" dirty="0" smtClean="0"/>
              <a:t> </a:t>
            </a:r>
            <a:r>
              <a:rPr lang="ru-RU" sz="2000" dirty="0" err="1" smtClean="0"/>
              <a:t>жіночого</a:t>
            </a:r>
            <a:r>
              <a:rPr lang="ru-RU" sz="2000" dirty="0" smtClean="0"/>
              <a:t> роду,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містять</a:t>
            </a:r>
            <a:r>
              <a:rPr lang="ru-RU" sz="2000" dirty="0" smtClean="0"/>
              <a:t> </a:t>
            </a:r>
            <a:r>
              <a:rPr lang="ru-RU" sz="2000" dirty="0" err="1" smtClean="0"/>
              <a:t>суфікси</a:t>
            </a:r>
            <a:r>
              <a:rPr lang="ru-RU" sz="2000" dirty="0" smtClean="0"/>
              <a:t> </a:t>
            </a:r>
            <a:r>
              <a:rPr lang="ru-RU" sz="2000" b="1" dirty="0" smtClean="0"/>
              <a:t>–</a:t>
            </a:r>
            <a:r>
              <a:rPr lang="ru-RU" sz="2000" b="1" dirty="0" err="1" smtClean="0"/>
              <a:t>ечк</a:t>
            </a:r>
            <a:r>
              <a:rPr lang="ru-RU" sz="2000" b="1" dirty="0" smtClean="0"/>
              <a:t>(а)</a:t>
            </a:r>
            <a:r>
              <a:rPr lang="ru-RU" sz="2000" dirty="0" smtClean="0"/>
              <a:t>,</a:t>
            </a:r>
            <a:r>
              <a:rPr lang="ru-RU" sz="2000" b="1" dirty="0" smtClean="0"/>
              <a:t> -к(а)</a:t>
            </a:r>
            <a:r>
              <a:rPr lang="ru-RU" sz="2000" dirty="0" smtClean="0"/>
              <a:t>,</a:t>
            </a:r>
            <a:r>
              <a:rPr lang="ru-RU" sz="2000" b="1" dirty="0" smtClean="0"/>
              <a:t> -</a:t>
            </a:r>
            <a:r>
              <a:rPr lang="ru-RU" sz="2000" b="1" dirty="0" err="1" smtClean="0"/>
              <a:t>еньк</a:t>
            </a:r>
            <a:r>
              <a:rPr lang="ru-RU" sz="2000" b="1" dirty="0" smtClean="0"/>
              <a:t>(а)</a:t>
            </a:r>
            <a:r>
              <a:rPr lang="ru-RU" sz="2000" dirty="0" smtClean="0"/>
              <a:t>:  </a:t>
            </a:r>
            <a:endParaRPr lang="en-US" sz="2000" dirty="0" smtClean="0"/>
          </a:p>
          <a:p>
            <a:r>
              <a:rPr lang="ru-RU" sz="2800" i="1" dirty="0" smtClean="0">
                <a:solidFill>
                  <a:srgbClr val="FF0000"/>
                </a:solidFill>
              </a:rPr>
              <a:t>доро</a:t>
            </a:r>
            <a:r>
              <a:rPr lang="ru-RU" sz="2800" b="1" i="1" dirty="0" smtClean="0">
                <a:solidFill>
                  <a:srgbClr val="FF0000"/>
                </a:solidFill>
              </a:rPr>
              <a:t>г</a:t>
            </a:r>
            <a:r>
              <a:rPr lang="ru-RU" sz="2800" i="1" dirty="0" smtClean="0">
                <a:solidFill>
                  <a:srgbClr val="FF0000"/>
                </a:solidFill>
              </a:rPr>
              <a:t>а </a:t>
            </a:r>
            <a:r>
              <a:rPr lang="ru-RU" sz="2800" i="1" dirty="0" smtClean="0">
                <a:solidFill>
                  <a:srgbClr val="FF0000"/>
                </a:solidFill>
              </a:rPr>
              <a:t>– </a:t>
            </a:r>
            <a:r>
              <a:rPr lang="ru-RU" sz="2800" i="1" dirty="0" err="1" smtClean="0">
                <a:solidFill>
                  <a:srgbClr val="FF0000"/>
                </a:solidFill>
              </a:rPr>
              <a:t>дорі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ж</a:t>
            </a:r>
            <a:r>
              <a:rPr lang="ru-RU" sz="2800" i="1" dirty="0" err="1" smtClean="0">
                <a:solidFill>
                  <a:srgbClr val="FF0000"/>
                </a:solidFill>
              </a:rPr>
              <a:t>енька</a:t>
            </a:r>
            <a:r>
              <a:rPr lang="ru-RU" sz="2800" i="1" dirty="0" smtClean="0">
                <a:solidFill>
                  <a:srgbClr val="FF0000"/>
                </a:solidFill>
              </a:rPr>
              <a:t>, </a:t>
            </a:r>
            <a:r>
              <a:rPr lang="ru-RU" sz="2800" i="1" dirty="0" err="1" smtClean="0">
                <a:solidFill>
                  <a:srgbClr val="FF0000"/>
                </a:solidFill>
              </a:rPr>
              <a:t>доня</a:t>
            </a:r>
            <a:r>
              <a:rPr lang="ru-RU" sz="2800" i="1" dirty="0" smtClean="0">
                <a:solidFill>
                  <a:srgbClr val="FF0000"/>
                </a:solidFill>
              </a:rPr>
              <a:t> – </a:t>
            </a:r>
            <a:r>
              <a:rPr lang="ru-RU" sz="2800" i="1" dirty="0" err="1" smtClean="0">
                <a:solidFill>
                  <a:srgbClr val="FF0000"/>
                </a:solidFill>
              </a:rPr>
              <a:t>донечка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sz="2000" dirty="0" err="1" smtClean="0"/>
              <a:t>Чергування</a:t>
            </a:r>
            <a:r>
              <a:rPr lang="ru-RU" sz="2000" dirty="0" smtClean="0"/>
              <a:t> в </a:t>
            </a:r>
            <a:r>
              <a:rPr lang="ru-RU" sz="2000" dirty="0" err="1" smtClean="0"/>
              <a:t>корені</a:t>
            </a:r>
            <a:r>
              <a:rPr lang="ru-RU" sz="2000" dirty="0" smtClean="0"/>
              <a:t> </a:t>
            </a:r>
            <a:r>
              <a:rPr lang="ru-RU" sz="2000" dirty="0" err="1" smtClean="0"/>
              <a:t>іменників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відбувається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в</a:t>
            </a:r>
            <a:r>
              <a:rPr lang="ru-RU" sz="2000" dirty="0" smtClean="0"/>
              <a:t> </a:t>
            </a:r>
            <a:r>
              <a:rPr lang="ru-RU" sz="2000" dirty="0" err="1" smtClean="0"/>
              <a:t>результаті</a:t>
            </a:r>
            <a:r>
              <a:rPr lang="ru-RU" sz="2000" dirty="0" smtClean="0"/>
              <a:t> </a:t>
            </a:r>
            <a:r>
              <a:rPr lang="ru-RU" sz="2000" dirty="0" err="1" smtClean="0"/>
              <a:t>додавання</a:t>
            </a:r>
            <a:r>
              <a:rPr lang="ru-RU" sz="2000" dirty="0" smtClean="0"/>
              <a:t> </a:t>
            </a:r>
            <a:r>
              <a:rPr lang="ru-RU" sz="2000" b="1" dirty="0" err="1" smtClean="0"/>
              <a:t>зменшено-лагідних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суфіксів</a:t>
            </a:r>
            <a:r>
              <a:rPr lang="ru-RU" sz="20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56711bb710e707452d815b774c0309b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87624" y="1052736"/>
            <a:ext cx="5976664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/>
              <a:t>Словозміна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іменників</a:t>
            </a:r>
            <a:r>
              <a:rPr lang="ru-RU" sz="3200" b="1" dirty="0" smtClean="0"/>
              <a:t>:</a:t>
            </a:r>
            <a:endParaRPr lang="ru-RU" sz="3200" dirty="0" smtClean="0"/>
          </a:p>
          <a:p>
            <a:r>
              <a:rPr lang="ru-RU" sz="2000" dirty="0" smtClean="0"/>
              <a:t>а) </a:t>
            </a:r>
            <a:r>
              <a:rPr lang="ru-RU" sz="2000" dirty="0" err="1" smtClean="0"/>
              <a:t>іменники</a:t>
            </a:r>
            <a:r>
              <a:rPr lang="ru-RU" sz="2000" dirty="0" smtClean="0"/>
              <a:t> </a:t>
            </a:r>
            <a:r>
              <a:rPr lang="ru-RU" sz="2000" dirty="0" err="1" smtClean="0"/>
              <a:t>чоловічого</a:t>
            </a:r>
            <a:r>
              <a:rPr lang="ru-RU" sz="2000" dirty="0" smtClean="0"/>
              <a:t> роду в </a:t>
            </a:r>
            <a:r>
              <a:rPr lang="ru-RU" sz="2000" b="1" dirty="0" err="1" smtClean="0"/>
              <a:t>кличному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відмінку</a:t>
            </a:r>
            <a:r>
              <a:rPr lang="ru-RU" sz="2000" dirty="0" smtClean="0"/>
              <a:t>: </a:t>
            </a:r>
            <a:endParaRPr lang="en-US" sz="2000" dirty="0" smtClean="0"/>
          </a:p>
          <a:p>
            <a:r>
              <a:rPr lang="ru-RU" sz="2000" dirty="0" smtClean="0"/>
              <a:t> </a:t>
            </a:r>
            <a:r>
              <a:rPr lang="ru-RU" sz="2800" i="1" dirty="0" smtClean="0">
                <a:solidFill>
                  <a:srgbClr val="FF0000"/>
                </a:solidFill>
              </a:rPr>
              <a:t>дру</a:t>
            </a:r>
            <a:r>
              <a:rPr lang="ru-RU" sz="2800" b="1" i="1" dirty="0" smtClean="0">
                <a:solidFill>
                  <a:srgbClr val="FF0000"/>
                </a:solidFill>
              </a:rPr>
              <a:t>г</a:t>
            </a:r>
            <a:r>
              <a:rPr lang="ru-RU" sz="2800" i="1" dirty="0" smtClean="0">
                <a:solidFill>
                  <a:srgbClr val="FF0000"/>
                </a:solidFill>
              </a:rPr>
              <a:t> – </a:t>
            </a:r>
            <a:r>
              <a:rPr lang="ru-RU" sz="2800" i="1" dirty="0" err="1" smtClean="0">
                <a:solidFill>
                  <a:srgbClr val="FF0000"/>
                </a:solidFill>
              </a:rPr>
              <a:t>дру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ж</a:t>
            </a:r>
            <a:r>
              <a:rPr lang="ru-RU" sz="2800" i="1" dirty="0" err="1" smtClean="0">
                <a:solidFill>
                  <a:srgbClr val="FF0000"/>
                </a:solidFill>
              </a:rPr>
              <a:t>е</a:t>
            </a:r>
            <a:r>
              <a:rPr lang="ru-RU" sz="2800" i="1" dirty="0" smtClean="0">
                <a:solidFill>
                  <a:srgbClr val="FF0000"/>
                </a:solidFill>
              </a:rPr>
              <a:t>, Оле</a:t>
            </a:r>
            <a:r>
              <a:rPr lang="ru-RU" sz="2800" b="1" i="1" dirty="0" smtClean="0">
                <a:solidFill>
                  <a:srgbClr val="FF0000"/>
                </a:solidFill>
              </a:rPr>
              <a:t>г</a:t>
            </a:r>
            <a:r>
              <a:rPr lang="ru-RU" sz="2800" i="1" dirty="0" smtClean="0">
                <a:solidFill>
                  <a:srgbClr val="FF0000"/>
                </a:solidFill>
              </a:rPr>
              <a:t> – </a:t>
            </a:r>
            <a:r>
              <a:rPr lang="ru-RU" sz="2800" i="1" dirty="0" err="1" smtClean="0">
                <a:solidFill>
                  <a:srgbClr val="FF0000"/>
                </a:solidFill>
              </a:rPr>
              <a:t>Оле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ж</a:t>
            </a:r>
            <a:r>
              <a:rPr lang="ru-RU" sz="2800" i="1" dirty="0" err="1" smtClean="0">
                <a:solidFill>
                  <a:srgbClr val="FF0000"/>
                </a:solidFill>
              </a:rPr>
              <a:t>е</a:t>
            </a:r>
            <a:r>
              <a:rPr lang="ru-RU" sz="2800" dirty="0" smtClean="0">
                <a:solidFill>
                  <a:srgbClr val="FF0000"/>
                </a:solidFill>
              </a:rPr>
              <a:t>;</a:t>
            </a:r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ru-RU" sz="2000" dirty="0" smtClean="0"/>
              <a:t>б) </a:t>
            </a:r>
            <a:r>
              <a:rPr lang="ru-RU" sz="2000" dirty="0" err="1" smtClean="0"/>
              <a:t>іменники</a:t>
            </a:r>
            <a:r>
              <a:rPr lang="ru-RU" sz="2000" dirty="0" smtClean="0"/>
              <a:t> в </a:t>
            </a:r>
            <a:r>
              <a:rPr lang="ru-RU" sz="2000" dirty="0" err="1" smtClean="0"/>
              <a:t>ході</a:t>
            </a:r>
            <a:r>
              <a:rPr lang="ru-RU" sz="2000" dirty="0" smtClean="0"/>
              <a:t> </a:t>
            </a:r>
            <a:r>
              <a:rPr lang="ru-RU" sz="2000" dirty="0" err="1" smtClean="0"/>
              <a:t>їхнього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відмінювання</a:t>
            </a:r>
            <a:r>
              <a:rPr lang="ru-RU" sz="2000" dirty="0" smtClean="0"/>
              <a:t>: </a:t>
            </a:r>
            <a:r>
              <a:rPr lang="ru-RU" sz="2000" i="1" dirty="0" smtClean="0"/>
              <a:t> </a:t>
            </a:r>
            <a:endParaRPr lang="en-US" sz="2000" i="1" dirty="0" smtClean="0"/>
          </a:p>
          <a:p>
            <a:r>
              <a:rPr lang="ru-RU" sz="2800" i="1" dirty="0" smtClean="0">
                <a:solidFill>
                  <a:srgbClr val="FF0000"/>
                </a:solidFill>
              </a:rPr>
              <a:t>покуп</a:t>
            </a:r>
            <a:r>
              <a:rPr lang="ru-RU" sz="2800" b="1" i="1" dirty="0" smtClean="0">
                <a:solidFill>
                  <a:srgbClr val="FF0000"/>
                </a:solidFill>
              </a:rPr>
              <a:t>к</a:t>
            </a:r>
            <a:r>
              <a:rPr lang="ru-RU" sz="2800" i="1" dirty="0" smtClean="0">
                <a:solidFill>
                  <a:srgbClr val="FF0000"/>
                </a:solidFill>
              </a:rPr>
              <a:t>а </a:t>
            </a:r>
            <a:r>
              <a:rPr lang="ru-RU" sz="2800" i="1" dirty="0" smtClean="0">
                <a:solidFill>
                  <a:srgbClr val="FF0000"/>
                </a:solidFill>
              </a:rPr>
              <a:t>– </a:t>
            </a:r>
            <a:r>
              <a:rPr lang="ru-RU" sz="2800" i="1" dirty="0" err="1" smtClean="0">
                <a:solidFill>
                  <a:srgbClr val="FF0000"/>
                </a:solidFill>
              </a:rPr>
              <a:t>покуп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ц</a:t>
            </a:r>
            <a:r>
              <a:rPr lang="ru-RU" sz="2800" i="1" dirty="0" err="1" smtClean="0">
                <a:solidFill>
                  <a:srgbClr val="FF0000"/>
                </a:solidFill>
              </a:rPr>
              <a:t>і</a:t>
            </a:r>
            <a:r>
              <a:rPr lang="ru-RU" sz="2800" i="1" dirty="0" smtClean="0">
                <a:solidFill>
                  <a:srgbClr val="FF0000"/>
                </a:solidFill>
              </a:rPr>
              <a:t>, </a:t>
            </a:r>
            <a:r>
              <a:rPr lang="ru-RU" sz="2800" i="1" dirty="0" err="1" smtClean="0">
                <a:solidFill>
                  <a:srgbClr val="FF0000"/>
                </a:solidFill>
              </a:rPr>
              <a:t>знахід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</a:t>
            </a:r>
            <a:r>
              <a:rPr lang="ru-RU" sz="2800" i="1" dirty="0" err="1" smtClean="0">
                <a:solidFill>
                  <a:srgbClr val="FF0000"/>
                </a:solidFill>
              </a:rPr>
              <a:t>а</a:t>
            </a:r>
            <a:r>
              <a:rPr lang="ru-RU" sz="2800" i="1" dirty="0" smtClean="0">
                <a:solidFill>
                  <a:srgbClr val="FF0000"/>
                </a:solidFill>
              </a:rPr>
              <a:t> – </a:t>
            </a:r>
            <a:r>
              <a:rPr lang="ru-RU" sz="2800" i="1" dirty="0" err="1" smtClean="0">
                <a:solidFill>
                  <a:srgbClr val="FF0000"/>
                </a:solidFill>
              </a:rPr>
              <a:t>знахід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ц</a:t>
            </a:r>
            <a:r>
              <a:rPr lang="ru-RU" sz="2800" i="1" dirty="0" err="1" smtClean="0">
                <a:solidFill>
                  <a:srgbClr val="FF0000"/>
                </a:solidFill>
              </a:rPr>
              <a:t>і</a:t>
            </a:r>
            <a:r>
              <a:rPr lang="ru-RU" sz="2800" dirty="0" smtClean="0">
                <a:solidFill>
                  <a:srgbClr val="FF0000"/>
                </a:solidFill>
              </a:rPr>
              <a:t>;</a:t>
            </a:r>
          </a:p>
          <a:p>
            <a:r>
              <a:rPr lang="ru-RU" sz="2000" dirty="0" smtClean="0"/>
              <a:t>в) </a:t>
            </a:r>
            <a:r>
              <a:rPr lang="ru-RU" sz="2000" dirty="0" err="1" smtClean="0"/>
              <a:t>іменники</a:t>
            </a:r>
            <a:r>
              <a:rPr lang="ru-RU" sz="2000" dirty="0" smtClean="0"/>
              <a:t> </a:t>
            </a:r>
            <a:r>
              <a:rPr lang="ru-RU" sz="2000" dirty="0" err="1" smtClean="0"/>
              <a:t>жіночого</a:t>
            </a:r>
            <a:r>
              <a:rPr lang="ru-RU" sz="2000" dirty="0" smtClean="0"/>
              <a:t> роду в </a:t>
            </a:r>
            <a:r>
              <a:rPr lang="ru-RU" sz="2000" b="1" dirty="0" err="1" smtClean="0"/>
              <a:t>давальному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відмінку</a:t>
            </a:r>
            <a:r>
              <a:rPr lang="ru-RU" sz="2000" dirty="0" smtClean="0"/>
              <a:t>: </a:t>
            </a:r>
            <a:endParaRPr lang="en-US" sz="2000" dirty="0" smtClean="0"/>
          </a:p>
          <a:p>
            <a:r>
              <a:rPr lang="ru-RU" sz="2000" dirty="0" smtClean="0"/>
              <a:t> </a:t>
            </a:r>
            <a:r>
              <a:rPr lang="ru-RU" sz="2800" i="1" dirty="0" err="1" smtClean="0">
                <a:solidFill>
                  <a:srgbClr val="FF0000"/>
                </a:solidFill>
              </a:rPr>
              <a:t>тіт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</a:t>
            </a:r>
            <a:r>
              <a:rPr lang="ru-RU" sz="2800" i="1" dirty="0" err="1" smtClean="0">
                <a:solidFill>
                  <a:srgbClr val="FF0000"/>
                </a:solidFill>
              </a:rPr>
              <a:t>а</a:t>
            </a:r>
            <a:r>
              <a:rPr lang="ru-RU" sz="2800" i="1" dirty="0" smtClean="0">
                <a:solidFill>
                  <a:srgbClr val="FF0000"/>
                </a:solidFill>
              </a:rPr>
              <a:t> – </a:t>
            </a:r>
            <a:r>
              <a:rPr lang="ru-RU" sz="2800" i="1" dirty="0" err="1" smtClean="0">
                <a:solidFill>
                  <a:srgbClr val="FF0000"/>
                </a:solidFill>
              </a:rPr>
              <a:t>тіт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ц</a:t>
            </a:r>
            <a:r>
              <a:rPr lang="ru-RU" sz="2800" i="1" dirty="0" err="1" smtClean="0">
                <a:solidFill>
                  <a:srgbClr val="FF0000"/>
                </a:solidFill>
              </a:rPr>
              <a:t>і</a:t>
            </a:r>
            <a:r>
              <a:rPr lang="ru-RU" sz="2800" i="1" dirty="0" smtClean="0">
                <a:solidFill>
                  <a:srgbClr val="FF0000"/>
                </a:solidFill>
              </a:rPr>
              <a:t>;</a:t>
            </a:r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ru-RU" sz="2000" dirty="0" smtClean="0"/>
              <a:t>г) </a:t>
            </a:r>
            <a:r>
              <a:rPr lang="ru-RU" sz="2000" dirty="0" err="1" smtClean="0"/>
              <a:t>іменники</a:t>
            </a:r>
            <a:r>
              <a:rPr lang="ru-RU" sz="2000" dirty="0" smtClean="0"/>
              <a:t> </a:t>
            </a:r>
            <a:r>
              <a:rPr lang="ru-RU" sz="2000" dirty="0" err="1" smtClean="0"/>
              <a:t>жіночого</a:t>
            </a:r>
            <a:r>
              <a:rPr lang="ru-RU" sz="2000" dirty="0" smtClean="0"/>
              <a:t>, </a:t>
            </a:r>
            <a:r>
              <a:rPr lang="ru-RU" sz="2000" dirty="0" err="1" smtClean="0"/>
              <a:t>чоловічого</a:t>
            </a:r>
            <a:r>
              <a:rPr lang="ru-RU" sz="2000" dirty="0" smtClean="0"/>
              <a:t> та </a:t>
            </a:r>
            <a:r>
              <a:rPr lang="ru-RU" sz="2000" dirty="0" err="1" smtClean="0"/>
              <a:t>середнього</a:t>
            </a:r>
            <a:r>
              <a:rPr lang="ru-RU" sz="2000" dirty="0" smtClean="0"/>
              <a:t> роду в</a:t>
            </a:r>
            <a:r>
              <a:rPr lang="ru-RU" sz="2000" b="1" dirty="0" smtClean="0"/>
              <a:t> </a:t>
            </a:r>
            <a:r>
              <a:rPr lang="ru-RU" sz="2000" b="1" dirty="0" err="1" smtClean="0"/>
              <a:t>місцевому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відмінку</a:t>
            </a:r>
            <a:r>
              <a:rPr lang="ru-RU" sz="2000" dirty="0" smtClean="0"/>
              <a:t>: </a:t>
            </a:r>
            <a:endParaRPr lang="en-US" sz="2000" dirty="0" smtClean="0"/>
          </a:p>
          <a:p>
            <a:r>
              <a:rPr lang="ru-RU" sz="2800" dirty="0" smtClean="0">
                <a:solidFill>
                  <a:srgbClr val="FF0000"/>
                </a:solidFill>
              </a:rPr>
              <a:t> </a:t>
            </a:r>
            <a:r>
              <a:rPr lang="ru-RU" sz="2800" i="1" dirty="0" err="1" smtClean="0">
                <a:solidFill>
                  <a:srgbClr val="FF0000"/>
                </a:solidFill>
              </a:rPr>
              <a:t>порі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г</a:t>
            </a:r>
            <a:r>
              <a:rPr lang="ru-RU" sz="2800" i="1" dirty="0" smtClean="0">
                <a:solidFill>
                  <a:srgbClr val="FF0000"/>
                </a:solidFill>
              </a:rPr>
              <a:t> – на </a:t>
            </a:r>
            <a:r>
              <a:rPr lang="ru-RU" sz="2800" i="1" dirty="0" err="1" smtClean="0">
                <a:solidFill>
                  <a:srgbClr val="FF0000"/>
                </a:solidFill>
              </a:rPr>
              <a:t>поро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з</a:t>
            </a:r>
            <a:r>
              <a:rPr lang="ru-RU" sz="2800" i="1" dirty="0" err="1" smtClean="0">
                <a:solidFill>
                  <a:srgbClr val="FF0000"/>
                </a:solidFill>
              </a:rPr>
              <a:t>і</a:t>
            </a:r>
            <a:r>
              <a:rPr lang="ru-RU" sz="2800" i="1" dirty="0" smtClean="0">
                <a:solidFill>
                  <a:srgbClr val="FF0000"/>
                </a:solidFill>
              </a:rPr>
              <a:t>, </a:t>
            </a:r>
            <a:r>
              <a:rPr lang="ru-RU" sz="2800" i="1" dirty="0" err="1" smtClean="0">
                <a:solidFill>
                  <a:srgbClr val="FF0000"/>
                </a:solidFill>
              </a:rPr>
              <a:t>обері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г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i="1" dirty="0" smtClean="0">
                <a:solidFill>
                  <a:srgbClr val="FF0000"/>
                </a:solidFill>
              </a:rPr>
              <a:t>– в </a:t>
            </a:r>
            <a:r>
              <a:rPr lang="ru-RU" sz="2800" i="1" dirty="0" err="1" smtClean="0">
                <a:solidFill>
                  <a:srgbClr val="FF0000"/>
                </a:solidFill>
              </a:rPr>
              <a:t>обере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з</a:t>
            </a:r>
            <a:r>
              <a:rPr lang="ru-RU" sz="2800" i="1" dirty="0" err="1" smtClean="0">
                <a:solidFill>
                  <a:srgbClr val="FF0000"/>
                </a:solidFill>
              </a:rPr>
              <a:t>і</a:t>
            </a:r>
            <a:r>
              <a:rPr lang="ru-RU" sz="2800" i="1" dirty="0" smtClean="0">
                <a:solidFill>
                  <a:srgbClr val="FF0000"/>
                </a:solidFill>
              </a:rPr>
              <a:t>.</a:t>
            </a:r>
            <a:endParaRPr lang="ru-RU" sz="28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56711bb710e707452d815b774c0309b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87345" cy="6858000"/>
          </a:xfrm>
        </p:spPr>
      </p:pic>
      <p:sp>
        <p:nvSpPr>
          <p:cNvPr id="5" name="TextBox 4"/>
          <p:cNvSpPr txBox="1"/>
          <p:nvPr/>
        </p:nvSpPr>
        <p:spPr>
          <a:xfrm>
            <a:off x="827584" y="692696"/>
            <a:ext cx="7992888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/>
              <a:t>Творення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прикметників</a:t>
            </a:r>
            <a:r>
              <a:rPr lang="ru-RU" sz="3200" b="1" dirty="0" smtClean="0"/>
              <a:t>:</a:t>
            </a:r>
            <a:endParaRPr lang="ru-RU" sz="3200" dirty="0" smtClean="0"/>
          </a:p>
          <a:p>
            <a:r>
              <a:rPr lang="ru-RU" sz="2000" dirty="0" smtClean="0"/>
              <a:t>а) </a:t>
            </a:r>
            <a:r>
              <a:rPr lang="ru-RU" sz="2000" dirty="0" err="1" smtClean="0"/>
              <a:t>прикметники</a:t>
            </a:r>
            <a:r>
              <a:rPr lang="ru-RU" sz="2000" dirty="0" smtClean="0"/>
              <a:t> </a:t>
            </a:r>
            <a:r>
              <a:rPr lang="ru-RU" sz="2000" dirty="0" err="1" smtClean="0"/>
              <a:t>вищого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ступеня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порівняння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утворені</a:t>
            </a:r>
            <a:r>
              <a:rPr lang="ru-RU" sz="2000" dirty="0" smtClean="0"/>
              <a:t> за </a:t>
            </a:r>
            <a:r>
              <a:rPr lang="ru-RU" sz="2000" dirty="0" err="1" smtClean="0"/>
              <a:t>допомогою</a:t>
            </a:r>
            <a:r>
              <a:rPr lang="ru-RU" sz="2000" dirty="0" smtClean="0"/>
              <a:t> </a:t>
            </a:r>
            <a:r>
              <a:rPr lang="ru-RU" sz="2000" dirty="0" err="1" smtClean="0"/>
              <a:t>суфіксів</a:t>
            </a:r>
            <a:r>
              <a:rPr lang="ru-RU" sz="2000" b="1" dirty="0" smtClean="0"/>
              <a:t> –</a:t>
            </a:r>
            <a:r>
              <a:rPr lang="ru-RU" sz="2000" b="1" dirty="0" err="1" smtClean="0"/>
              <a:t>іш</a:t>
            </a:r>
            <a:r>
              <a:rPr lang="ru-RU" sz="2000" dirty="0" smtClean="0"/>
              <a:t> та </a:t>
            </a:r>
            <a:r>
              <a:rPr lang="ru-RU" sz="2000" b="1" dirty="0" smtClean="0"/>
              <a:t>–</a:t>
            </a:r>
            <a:r>
              <a:rPr lang="ru-RU" sz="2000" b="1" dirty="0" err="1" smtClean="0"/>
              <a:t>ш</a:t>
            </a:r>
            <a:r>
              <a:rPr lang="ru-RU" sz="2000" dirty="0" smtClean="0"/>
              <a:t>:</a:t>
            </a:r>
            <a:endParaRPr lang="en-US" sz="2000" dirty="0" smtClean="0"/>
          </a:p>
          <a:p>
            <a:r>
              <a:rPr lang="ru-RU" sz="2400" b="1" dirty="0" smtClean="0">
                <a:solidFill>
                  <a:srgbClr val="FF0000"/>
                </a:solidFill>
              </a:rPr>
              <a:t> 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головний</a:t>
            </a:r>
            <a:r>
              <a:rPr lang="ru-RU" sz="2400" b="1" i="1" dirty="0" smtClean="0">
                <a:solidFill>
                  <a:srgbClr val="FF0000"/>
                </a:solidFill>
              </a:rPr>
              <a:t> –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головніший</a:t>
            </a:r>
            <a:r>
              <a:rPr lang="ru-RU" sz="2400" b="1" i="1" dirty="0" smtClean="0">
                <a:solidFill>
                  <a:srgbClr val="FF0000"/>
                </a:solidFill>
              </a:rPr>
              <a:t>, легкий – легший;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sz="2000" dirty="0" smtClean="0"/>
              <a:t>б) </a:t>
            </a:r>
            <a:r>
              <a:rPr lang="ru-RU" sz="2000" dirty="0" err="1" smtClean="0"/>
              <a:t>присвійні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прикметники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мають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суфікс</a:t>
            </a:r>
            <a:r>
              <a:rPr lang="ru-RU" sz="2000" dirty="0" smtClean="0"/>
              <a:t> </a:t>
            </a:r>
            <a:r>
              <a:rPr lang="ru-RU" sz="2000" b="1" dirty="0" smtClean="0"/>
              <a:t>–ин</a:t>
            </a:r>
            <a:r>
              <a:rPr lang="ru-RU" sz="2000" dirty="0" smtClean="0"/>
              <a:t>:  </a:t>
            </a:r>
            <a:r>
              <a:rPr lang="ru-RU" sz="2400" b="1" i="1" dirty="0" smtClean="0">
                <a:solidFill>
                  <a:srgbClr val="FF0000"/>
                </a:solidFill>
              </a:rPr>
              <a:t>свекруха –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свекрушин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в) </a:t>
            </a:r>
            <a:r>
              <a:rPr lang="ru-RU" sz="2000" dirty="0" err="1" smtClean="0"/>
              <a:t>прикметники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іменників</a:t>
            </a:r>
            <a:r>
              <a:rPr lang="ru-RU" sz="2000" dirty="0" smtClean="0"/>
              <a:t> за </a:t>
            </a:r>
            <a:r>
              <a:rPr lang="ru-RU" sz="2000" dirty="0" err="1" smtClean="0"/>
              <a:t>допомогою</a:t>
            </a:r>
            <a:r>
              <a:rPr lang="ru-RU" sz="2000" dirty="0" smtClean="0"/>
              <a:t> </a:t>
            </a:r>
            <a:r>
              <a:rPr lang="ru-RU" sz="2000" dirty="0" err="1" smtClean="0"/>
              <a:t>суфікса</a:t>
            </a:r>
            <a:r>
              <a:rPr lang="ru-RU" sz="2000" b="1" dirty="0" smtClean="0"/>
              <a:t> –</a:t>
            </a:r>
            <a:r>
              <a:rPr lang="ru-RU" sz="2000" b="1" dirty="0" err="1" smtClean="0"/>
              <a:t>ськ</a:t>
            </a:r>
            <a:r>
              <a:rPr lang="ru-RU" sz="2000" dirty="0" smtClean="0"/>
              <a:t>: </a:t>
            </a:r>
            <a:r>
              <a:rPr lang="ru-RU" sz="2400" b="1" i="1" dirty="0" smtClean="0">
                <a:solidFill>
                  <a:srgbClr val="FF0000"/>
                </a:solidFill>
              </a:rPr>
              <a:t> 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рибак</a:t>
            </a:r>
            <a:r>
              <a:rPr lang="ru-RU" sz="2400" b="1" i="1" dirty="0" smtClean="0">
                <a:solidFill>
                  <a:srgbClr val="FF0000"/>
                </a:solidFill>
              </a:rPr>
              <a:t> –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рибацький</a:t>
            </a:r>
            <a:r>
              <a:rPr lang="ru-RU" sz="2400" b="1" i="1" dirty="0" smtClean="0">
                <a:solidFill>
                  <a:srgbClr val="FF0000"/>
                </a:solidFill>
              </a:rPr>
              <a:t>,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козак</a:t>
            </a:r>
            <a:r>
              <a:rPr lang="ru-RU" sz="2400" b="1" i="1" dirty="0" smtClean="0">
                <a:solidFill>
                  <a:srgbClr val="FF0000"/>
                </a:solidFill>
              </a:rPr>
              <a:t> –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козацький</a:t>
            </a:r>
            <a:r>
              <a:rPr lang="ru-RU" sz="2400" b="1" dirty="0" smtClean="0">
                <a:solidFill>
                  <a:srgbClr val="FF0000"/>
                </a:solidFill>
              </a:rPr>
              <a:t>;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ru-RU" sz="2000" dirty="0" smtClean="0"/>
              <a:t>г) </a:t>
            </a:r>
            <a:r>
              <a:rPr lang="ru-RU" sz="2000" dirty="0" err="1" smtClean="0"/>
              <a:t>відносні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прикметники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мать </a:t>
            </a:r>
            <a:r>
              <a:rPr lang="ru-RU" sz="2000" dirty="0" err="1" smtClean="0"/>
              <a:t>суфікси</a:t>
            </a:r>
            <a:r>
              <a:rPr lang="ru-RU" sz="2000" dirty="0" smtClean="0"/>
              <a:t> </a:t>
            </a:r>
            <a:r>
              <a:rPr lang="ru-RU" sz="2000" b="1" dirty="0" smtClean="0"/>
              <a:t>–</a:t>
            </a:r>
            <a:r>
              <a:rPr lang="ru-RU" sz="2000" b="1" dirty="0" err="1" smtClean="0"/>
              <a:t>н</a:t>
            </a:r>
            <a:r>
              <a:rPr lang="ru-RU" sz="2000" b="1" dirty="0" smtClean="0"/>
              <a:t>, -</a:t>
            </a:r>
            <a:r>
              <a:rPr lang="ru-RU" sz="2000" b="1" dirty="0" err="1" smtClean="0"/>
              <a:t>оч</a:t>
            </a:r>
            <a:r>
              <a:rPr lang="ru-RU" sz="2000" dirty="0" smtClean="0"/>
              <a:t>:  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дівчина</a:t>
            </a:r>
            <a:r>
              <a:rPr lang="ru-RU" sz="2400" b="1" i="1" dirty="0" smtClean="0">
                <a:solidFill>
                  <a:srgbClr val="FF0000"/>
                </a:solidFill>
              </a:rPr>
              <a:t> –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дівочий</a:t>
            </a:r>
            <a:r>
              <a:rPr lang="ru-RU" sz="2400" b="1" i="1" dirty="0" smtClean="0">
                <a:solidFill>
                  <a:srgbClr val="FF0000"/>
                </a:solidFill>
              </a:rPr>
              <a:t>,  дорога –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дорожній</a:t>
            </a:r>
            <a:r>
              <a:rPr lang="ru-RU" sz="2400" b="1" dirty="0" smtClean="0">
                <a:solidFill>
                  <a:srgbClr val="FF0000"/>
                </a:solidFill>
              </a:rPr>
              <a:t>;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ru-RU" sz="2000" dirty="0" err="1" smtClean="0"/>
              <a:t>д</a:t>
            </a:r>
            <a:r>
              <a:rPr lang="ru-RU" sz="2000" dirty="0" smtClean="0"/>
              <a:t>) </a:t>
            </a:r>
            <a:r>
              <a:rPr lang="ru-RU" sz="2000" dirty="0" err="1" smtClean="0"/>
              <a:t>прикметники</a:t>
            </a:r>
            <a:r>
              <a:rPr lang="ru-RU" sz="2000" dirty="0" smtClean="0"/>
              <a:t> </a:t>
            </a:r>
            <a:r>
              <a:rPr lang="ru-RU" sz="2000" dirty="0" err="1" smtClean="0"/>
              <a:t>вищого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ступеня</a:t>
            </a:r>
            <a:r>
              <a:rPr lang="ru-RU" sz="2000" dirty="0" smtClean="0"/>
              <a:t>, в </a:t>
            </a:r>
            <a:r>
              <a:rPr lang="ru-RU" sz="2000" dirty="0" err="1" smtClean="0"/>
              <a:t>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приголосні</a:t>
            </a:r>
            <a:r>
              <a:rPr lang="ru-RU" sz="2000" dirty="0" smtClean="0"/>
              <a:t> 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, г </a:t>
            </a:r>
            <a:r>
              <a:rPr lang="ru-RU" sz="2000" dirty="0" smtClean="0"/>
              <a:t>та</a:t>
            </a:r>
            <a:r>
              <a:rPr lang="ru-RU" sz="2000" b="1" dirty="0" smtClean="0"/>
              <a:t> ж</a:t>
            </a:r>
            <a:r>
              <a:rPr lang="ru-RU" sz="2000" dirty="0" smtClean="0"/>
              <a:t> </a:t>
            </a:r>
            <a:r>
              <a:rPr lang="ru-RU" sz="2000" dirty="0" err="1" smtClean="0"/>
              <a:t>наприкінці</a:t>
            </a:r>
            <a:r>
              <a:rPr lang="ru-RU" sz="2000" dirty="0" smtClean="0"/>
              <a:t> </a:t>
            </a:r>
            <a:r>
              <a:rPr lang="ru-RU" sz="2000" dirty="0" err="1" smtClean="0"/>
              <a:t>основи</a:t>
            </a:r>
            <a:r>
              <a:rPr lang="ru-RU" sz="2000" dirty="0" smtClean="0"/>
              <a:t> слова </a:t>
            </a:r>
            <a:r>
              <a:rPr lang="ru-RU" sz="2000" dirty="0" err="1" smtClean="0"/>
              <a:t>замінюються</a:t>
            </a:r>
            <a:r>
              <a:rPr lang="ru-RU" sz="2000" dirty="0" smtClean="0"/>
              <a:t> на </a:t>
            </a:r>
            <a:r>
              <a:rPr lang="ru-RU" sz="2000" b="1" dirty="0" smtClean="0"/>
              <a:t>–</a:t>
            </a:r>
            <a:r>
              <a:rPr lang="ru-RU" sz="2000" b="1" dirty="0" err="1" smtClean="0"/>
              <a:t>жч</a:t>
            </a:r>
            <a:r>
              <a:rPr lang="ru-RU" sz="2000" b="1" dirty="0" smtClean="0"/>
              <a:t>-</a:t>
            </a:r>
            <a:r>
              <a:rPr lang="ru-RU" sz="2000" dirty="0" smtClean="0"/>
              <a:t>:  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важкий</a:t>
            </a:r>
            <a:r>
              <a:rPr lang="ru-RU" sz="2400" b="1" i="1" dirty="0" smtClean="0">
                <a:solidFill>
                  <a:srgbClr val="FF0000"/>
                </a:solidFill>
              </a:rPr>
              <a:t> –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важчий</a:t>
            </a:r>
            <a:r>
              <a:rPr lang="ru-RU" sz="2400" b="1" dirty="0" smtClean="0">
                <a:solidFill>
                  <a:srgbClr val="FF0000"/>
                </a:solidFill>
              </a:rPr>
              <a:t>;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ru-RU" sz="2000" dirty="0" err="1" smtClean="0"/>
              <a:t>є</a:t>
            </a:r>
            <a:r>
              <a:rPr lang="ru-RU" sz="2000" dirty="0" smtClean="0"/>
              <a:t>) </a:t>
            </a:r>
            <a:r>
              <a:rPr lang="ru-RU" sz="2000" dirty="0" err="1" smtClean="0"/>
              <a:t>прикметники</a:t>
            </a:r>
            <a:r>
              <a:rPr lang="ru-RU" sz="2000" dirty="0" smtClean="0"/>
              <a:t> </a:t>
            </a:r>
            <a:r>
              <a:rPr lang="ru-RU" sz="2000" dirty="0" err="1" smtClean="0"/>
              <a:t>вищого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ступеня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порівняння</a:t>
            </a:r>
            <a:r>
              <a:rPr lang="ru-RU" sz="2000" dirty="0" smtClean="0"/>
              <a:t>, в </a:t>
            </a:r>
            <a:r>
              <a:rPr lang="ru-RU" sz="2000" dirty="0" err="1" smtClean="0"/>
              <a:t>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приголосний</a:t>
            </a:r>
            <a:r>
              <a:rPr lang="ru-RU" sz="2000" dirty="0" smtClean="0"/>
              <a:t> </a:t>
            </a:r>
            <a:r>
              <a:rPr lang="ru-RU" sz="2000" b="1" dirty="0" smtClean="0"/>
              <a:t>с</a:t>
            </a:r>
            <a:r>
              <a:rPr lang="ru-RU" sz="2000" dirty="0" smtClean="0"/>
              <a:t> та </a:t>
            </a:r>
            <a:r>
              <a:rPr lang="ru-RU" sz="2000" dirty="0" err="1" smtClean="0"/>
              <a:t>суфікс</a:t>
            </a:r>
            <a:r>
              <a:rPr lang="ru-RU" sz="2000" b="1" dirty="0" smtClean="0"/>
              <a:t> –</a:t>
            </a:r>
            <a:r>
              <a:rPr lang="ru-RU" sz="2000" b="1" dirty="0" err="1" smtClean="0"/>
              <a:t>ш</a:t>
            </a:r>
            <a:r>
              <a:rPr lang="ru-RU" sz="2000" dirty="0" smtClean="0"/>
              <a:t> </a:t>
            </a:r>
            <a:r>
              <a:rPr lang="ru-RU" sz="2000" dirty="0" err="1" smtClean="0"/>
              <a:t>замінюються</a:t>
            </a:r>
            <a:r>
              <a:rPr lang="ru-RU" sz="2000" dirty="0" smtClean="0"/>
              <a:t> на </a:t>
            </a:r>
            <a:r>
              <a:rPr lang="ru-RU" sz="2000" b="1" dirty="0" smtClean="0"/>
              <a:t>–</a:t>
            </a:r>
            <a:r>
              <a:rPr lang="ru-RU" sz="2000" b="1" dirty="0" err="1" smtClean="0"/>
              <a:t>щ</a:t>
            </a:r>
            <a:r>
              <a:rPr lang="ru-RU" sz="2000" dirty="0" smtClean="0"/>
              <a:t>: </a:t>
            </a:r>
            <a:r>
              <a:rPr lang="ru-RU" sz="2000" dirty="0" err="1" smtClean="0"/>
              <a:t>наприклад</a:t>
            </a:r>
            <a:r>
              <a:rPr lang="ru-RU" sz="2000" dirty="0" smtClean="0"/>
              <a:t>,</a:t>
            </a:r>
            <a:r>
              <a:rPr lang="ru-RU" sz="2000" i="1" dirty="0" smtClean="0"/>
              <a:t> </a:t>
            </a:r>
            <a:r>
              <a:rPr lang="ru-RU" sz="2000" b="1" i="1" dirty="0" err="1" smtClean="0">
                <a:solidFill>
                  <a:srgbClr val="FF0000"/>
                </a:solidFill>
              </a:rPr>
              <a:t>красивий</a:t>
            </a:r>
            <a:r>
              <a:rPr lang="ru-RU" sz="2000" b="1" i="1" dirty="0" smtClean="0">
                <a:solidFill>
                  <a:srgbClr val="FF0000"/>
                </a:solidFill>
              </a:rPr>
              <a:t> – </a:t>
            </a:r>
            <a:r>
              <a:rPr lang="ru-RU" sz="2000" b="1" i="1" dirty="0" err="1" smtClean="0">
                <a:solidFill>
                  <a:srgbClr val="FF0000"/>
                </a:solidFill>
              </a:rPr>
              <a:t>кращ</a:t>
            </a:r>
            <a:r>
              <a:rPr lang="uk-UA" sz="2000" b="1" i="1" dirty="0" smtClean="0">
                <a:solidFill>
                  <a:srgbClr val="FF0000"/>
                </a:solidFill>
              </a:rPr>
              <a:t>и</a:t>
            </a:r>
            <a:r>
              <a:rPr lang="ru-RU" sz="2000" b="1" i="1" dirty="0" err="1" smtClean="0">
                <a:solidFill>
                  <a:srgbClr val="FF0000"/>
                </a:solidFill>
              </a:rPr>
              <a:t>й</a:t>
            </a:r>
            <a:r>
              <a:rPr lang="ru-RU" sz="2000" b="1" dirty="0" smtClean="0">
                <a:solidFill>
                  <a:srgbClr val="FF0000"/>
                </a:solidFill>
              </a:rPr>
              <a:t>;</a:t>
            </a:r>
          </a:p>
          <a:p>
            <a:r>
              <a:rPr lang="ru-RU" sz="2000" dirty="0" smtClean="0"/>
              <a:t>ж) </a:t>
            </a:r>
            <a:r>
              <a:rPr lang="ru-RU" sz="2000" dirty="0" err="1" smtClean="0"/>
              <a:t>прикметники</a:t>
            </a:r>
            <a:r>
              <a:rPr lang="ru-RU" sz="2000" dirty="0" smtClean="0"/>
              <a:t>, при </a:t>
            </a:r>
            <a:r>
              <a:rPr lang="ru-RU" sz="2000" dirty="0" err="1" smtClean="0"/>
              <a:t>утворенні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кінцеві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приголосні</a:t>
            </a:r>
            <a:r>
              <a:rPr lang="ru-RU" sz="2000" dirty="0" smtClean="0"/>
              <a:t> </a:t>
            </a:r>
            <a:r>
              <a:rPr lang="ru-RU" sz="2000" b="1" dirty="0" err="1" smtClean="0"/>
              <a:t>ц</a:t>
            </a:r>
            <a:r>
              <a:rPr lang="ru-RU" sz="2000" dirty="0" smtClean="0"/>
              <a:t> та </a:t>
            </a:r>
            <a:r>
              <a:rPr lang="ru-RU" sz="2000" b="1" dirty="0" smtClean="0"/>
              <a:t>к</a:t>
            </a:r>
            <a:r>
              <a:rPr lang="ru-RU" sz="2000" dirty="0" smtClean="0"/>
              <a:t> та </a:t>
            </a:r>
            <a:r>
              <a:rPr lang="ru-RU" sz="2000" dirty="0" err="1" smtClean="0"/>
              <a:t>суфікс</a:t>
            </a:r>
            <a:r>
              <a:rPr lang="ru-RU" sz="2000" dirty="0" smtClean="0"/>
              <a:t> </a:t>
            </a:r>
            <a:r>
              <a:rPr lang="ru-RU" sz="2000" b="1" dirty="0" smtClean="0"/>
              <a:t>–</a:t>
            </a:r>
            <a:r>
              <a:rPr lang="ru-RU" sz="2000" b="1" dirty="0" err="1" smtClean="0"/>
              <a:t>н</a:t>
            </a:r>
            <a:r>
              <a:rPr lang="ru-RU" sz="2000" dirty="0" smtClean="0"/>
              <a:t> </a:t>
            </a:r>
            <a:r>
              <a:rPr lang="ru-RU" sz="2000" dirty="0" err="1" smtClean="0"/>
              <a:t>замінюються</a:t>
            </a:r>
            <a:r>
              <a:rPr lang="ru-RU" sz="2000" dirty="0" smtClean="0"/>
              <a:t> на</a:t>
            </a:r>
            <a:r>
              <a:rPr lang="ru-RU" sz="2000" b="1" dirty="0" smtClean="0"/>
              <a:t> –</a:t>
            </a:r>
            <a:r>
              <a:rPr lang="ru-RU" sz="2000" b="1" dirty="0" err="1" smtClean="0"/>
              <a:t>чн</a:t>
            </a:r>
            <a:r>
              <a:rPr lang="ru-RU" sz="2000" dirty="0" smtClean="0"/>
              <a:t>: </a:t>
            </a:r>
            <a:r>
              <a:rPr lang="ru-RU" sz="2800" b="1" i="1" dirty="0" smtClean="0">
                <a:solidFill>
                  <a:srgbClr val="FF0000"/>
                </a:solidFill>
              </a:rPr>
              <a:t>яйце –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яєчний</a:t>
            </a:r>
            <a:r>
              <a:rPr lang="ru-RU" sz="20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56711bb710e707452d815b774c0309b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827584" y="692696"/>
            <a:ext cx="76328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 </a:t>
            </a:r>
            <a:r>
              <a:rPr lang="ru-RU" sz="3200" b="1" dirty="0" err="1" smtClean="0"/>
              <a:t>Чергування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дієслів</a:t>
            </a:r>
            <a:endParaRPr lang="ru-RU" dirty="0" smtClean="0"/>
          </a:p>
          <a:p>
            <a:r>
              <a:rPr lang="ru-RU" dirty="0" err="1" smtClean="0"/>
              <a:t>Чергування</a:t>
            </a:r>
            <a:r>
              <a:rPr lang="ru-RU" dirty="0" smtClean="0"/>
              <a:t> в </a:t>
            </a:r>
            <a:r>
              <a:rPr lang="ru-RU" dirty="0" err="1" smtClean="0"/>
              <a:t>дієсловах</a:t>
            </a:r>
            <a:r>
              <a:rPr lang="ru-RU" dirty="0" smtClean="0"/>
              <a:t>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багатьох</a:t>
            </a:r>
            <a:r>
              <a:rPr lang="ru-RU" dirty="0" smtClean="0"/>
              <a:t> </a:t>
            </a:r>
            <a:r>
              <a:rPr lang="ru-RU" dirty="0" err="1" smtClean="0"/>
              <a:t>випадках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чергування</a:t>
            </a:r>
            <a:r>
              <a:rPr lang="ru-RU" dirty="0" smtClean="0"/>
              <a:t> </a:t>
            </a:r>
            <a:r>
              <a:rPr lang="ru-RU" dirty="0" err="1" smtClean="0"/>
              <a:t>наступних</a:t>
            </a:r>
            <a:r>
              <a:rPr lang="ru-RU" dirty="0" smtClean="0"/>
              <a:t> </a:t>
            </a:r>
            <a:r>
              <a:rPr lang="ru-RU" dirty="0" err="1" smtClean="0"/>
              <a:t>приголосних</a:t>
            </a:r>
            <a:r>
              <a:rPr lang="ru-RU" dirty="0" smtClean="0"/>
              <a:t>:</a:t>
            </a:r>
            <a:r>
              <a:rPr lang="ru-RU" sz="2800" dirty="0" smtClean="0"/>
              <a:t> </a:t>
            </a:r>
            <a:r>
              <a:rPr lang="ru-RU" sz="2800" b="1" dirty="0" smtClean="0"/>
              <a:t>с – </a:t>
            </a:r>
            <a:r>
              <a:rPr lang="ru-RU" sz="2800" b="1" dirty="0" err="1" smtClean="0"/>
              <a:t>ш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х</a:t>
            </a:r>
            <a:r>
              <a:rPr lang="ru-RU" sz="2800" b="1" dirty="0" smtClean="0"/>
              <a:t> – </a:t>
            </a:r>
            <a:r>
              <a:rPr lang="ru-RU" sz="2800" b="1" dirty="0" err="1" smtClean="0"/>
              <a:t>ш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– ж, т – ч, к – ч, </a:t>
            </a:r>
            <a:r>
              <a:rPr lang="ru-RU" sz="2800" b="1" dirty="0" err="1" smtClean="0"/>
              <a:t>ск</a:t>
            </a:r>
            <a:r>
              <a:rPr lang="ru-RU" sz="2800" b="1" dirty="0" smtClean="0"/>
              <a:t> – </a:t>
            </a:r>
            <a:r>
              <a:rPr lang="ru-RU" sz="2800" b="1" dirty="0" err="1" smtClean="0"/>
              <a:t>шч</a:t>
            </a:r>
            <a:r>
              <a:rPr lang="ru-RU" sz="2800" b="1" dirty="0" smtClean="0"/>
              <a:t>, г – ж, </a:t>
            </a:r>
            <a:r>
              <a:rPr lang="ru-RU" sz="2800" b="1" dirty="0" err="1" smtClean="0"/>
              <a:t>ст</a:t>
            </a:r>
            <a:r>
              <a:rPr lang="ru-RU" sz="2800" b="1" dirty="0" smtClean="0"/>
              <a:t> – </a:t>
            </a:r>
            <a:r>
              <a:rPr lang="ru-RU" sz="2800" b="1" dirty="0" err="1" smtClean="0"/>
              <a:t>шч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ск</a:t>
            </a:r>
            <a:r>
              <a:rPr lang="ru-RU" sz="2800" b="1" dirty="0" smtClean="0"/>
              <a:t> – </a:t>
            </a:r>
            <a:r>
              <a:rPr lang="ru-RU" sz="2800" b="1" dirty="0" err="1" smtClean="0"/>
              <a:t>шч</a:t>
            </a:r>
            <a:r>
              <a:rPr lang="ru-RU" sz="2800" b="1" dirty="0" smtClean="0"/>
              <a:t>. </a:t>
            </a:r>
            <a:r>
              <a:rPr lang="ru-RU" sz="2800" b="1" dirty="0" err="1" smtClean="0"/>
              <a:t>д</a:t>
            </a:r>
            <a:r>
              <a:rPr lang="ru-RU" sz="2800" b="1" dirty="0" smtClean="0"/>
              <a:t> – </a:t>
            </a:r>
            <a:r>
              <a:rPr lang="ru-RU" sz="2800" b="1" dirty="0" err="1" smtClean="0"/>
              <a:t>дж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зд</a:t>
            </a:r>
            <a:r>
              <a:rPr lang="ru-RU" sz="2800" b="1" dirty="0" smtClean="0"/>
              <a:t> – </a:t>
            </a:r>
            <a:r>
              <a:rPr lang="ru-RU" sz="2800" b="1" dirty="0" err="1" smtClean="0"/>
              <a:t>ждж</a:t>
            </a:r>
            <a:r>
              <a:rPr lang="ru-RU" sz="2800" b="1" dirty="0" smtClean="0"/>
              <a:t>.</a:t>
            </a:r>
            <a:endParaRPr lang="ru-RU" dirty="0" smtClean="0"/>
          </a:p>
          <a:p>
            <a:r>
              <a:rPr lang="ru-RU" sz="2000" b="1" dirty="0" err="1" smtClean="0">
                <a:solidFill>
                  <a:srgbClr val="FF0000"/>
                </a:solidFill>
              </a:rPr>
              <a:t>Наприклад</a:t>
            </a:r>
            <a:r>
              <a:rPr lang="ru-RU" sz="2000" b="1" dirty="0" smtClean="0">
                <a:solidFill>
                  <a:srgbClr val="FF0000"/>
                </a:solidFill>
              </a:rPr>
              <a:t>, </a:t>
            </a:r>
            <a:r>
              <a:rPr lang="ru-RU" sz="2000" b="1" i="1" dirty="0" err="1" smtClean="0">
                <a:solidFill>
                  <a:srgbClr val="FF0000"/>
                </a:solidFill>
              </a:rPr>
              <a:t>ходити</a:t>
            </a:r>
            <a:r>
              <a:rPr lang="ru-RU" sz="2000" b="1" i="1" dirty="0" smtClean="0">
                <a:solidFill>
                  <a:srgbClr val="FF0000"/>
                </a:solidFill>
              </a:rPr>
              <a:t> – ходжу, </a:t>
            </a:r>
            <a:r>
              <a:rPr lang="ru-RU" sz="2000" b="1" i="1" dirty="0" err="1" smtClean="0">
                <a:solidFill>
                  <a:srgbClr val="FF0000"/>
                </a:solidFill>
              </a:rPr>
              <a:t>крутити</a:t>
            </a:r>
            <a:r>
              <a:rPr lang="ru-RU" sz="2000" b="1" i="1" dirty="0" smtClean="0">
                <a:solidFill>
                  <a:srgbClr val="FF0000"/>
                </a:solidFill>
              </a:rPr>
              <a:t> – кручу, </a:t>
            </a:r>
            <a:r>
              <a:rPr lang="ru-RU" sz="2000" b="1" i="1" dirty="0" err="1" smtClean="0">
                <a:solidFill>
                  <a:srgbClr val="FF0000"/>
                </a:solidFill>
              </a:rPr>
              <a:t>бігти</a:t>
            </a:r>
            <a:r>
              <a:rPr lang="ru-RU" sz="2000" b="1" i="1" dirty="0" smtClean="0">
                <a:solidFill>
                  <a:srgbClr val="FF0000"/>
                </a:solidFill>
              </a:rPr>
              <a:t> – </a:t>
            </a:r>
            <a:r>
              <a:rPr lang="ru-RU" sz="2000" b="1" i="1" dirty="0" err="1" smtClean="0">
                <a:solidFill>
                  <a:srgbClr val="FF0000"/>
                </a:solidFill>
              </a:rPr>
              <a:t>біжу</a:t>
            </a:r>
            <a:r>
              <a:rPr lang="ru-RU" sz="2000" b="1" i="1" dirty="0" smtClean="0">
                <a:solidFill>
                  <a:srgbClr val="FF0000"/>
                </a:solidFill>
              </a:rPr>
              <a:t>, </a:t>
            </a:r>
            <a:r>
              <a:rPr lang="ru-RU" sz="2000" b="1" i="1" dirty="0" err="1" smtClean="0">
                <a:solidFill>
                  <a:srgbClr val="FF0000"/>
                </a:solidFill>
              </a:rPr>
              <a:t>висіти</a:t>
            </a:r>
            <a:r>
              <a:rPr lang="ru-RU" sz="2000" b="1" i="1" dirty="0" smtClean="0">
                <a:solidFill>
                  <a:srgbClr val="FF0000"/>
                </a:solidFill>
              </a:rPr>
              <a:t> – вишу.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i="1" u="sng" dirty="0" err="1" smtClean="0">
                <a:solidFill>
                  <a:schemeClr val="accent5">
                    <a:lumMod val="50000"/>
                  </a:schemeClr>
                </a:solidFill>
              </a:rPr>
              <a:t>Увага</a:t>
            </a: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</a:rPr>
              <a:t>! Не в </a:t>
            </a:r>
            <a:r>
              <a:rPr lang="ru-RU" sz="3200" b="1" i="1" u="sng" dirty="0" err="1" smtClean="0">
                <a:solidFill>
                  <a:schemeClr val="accent5">
                    <a:lumMod val="50000"/>
                  </a:schemeClr>
                </a:solidFill>
              </a:rPr>
              <a:t>усіх</a:t>
            </a: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i="1" u="sng" dirty="0" err="1" smtClean="0">
                <a:solidFill>
                  <a:schemeClr val="accent5">
                    <a:lumMod val="50000"/>
                  </a:schemeClr>
                </a:solidFill>
              </a:rPr>
              <a:t>подібних</a:t>
            </a: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i="1" u="sng" dirty="0" err="1" smtClean="0">
                <a:solidFill>
                  <a:schemeClr val="accent5">
                    <a:lumMod val="50000"/>
                  </a:schemeClr>
                </a:solidFill>
              </a:rPr>
              <a:t>випадках</a:t>
            </a: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i="1" u="sng" dirty="0" err="1" smtClean="0">
                <a:solidFill>
                  <a:schemeClr val="accent5">
                    <a:lumMod val="50000"/>
                  </a:schemeClr>
                </a:solidFill>
              </a:rPr>
              <a:t>здійснюється</a:t>
            </a: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i="1" u="sng" dirty="0" err="1" smtClean="0">
                <a:solidFill>
                  <a:schemeClr val="accent5">
                    <a:lumMod val="50000"/>
                  </a:schemeClr>
                </a:solidFill>
              </a:rPr>
              <a:t>чергування</a:t>
            </a: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</a:rPr>
              <a:t>:  </a:t>
            </a:r>
            <a:r>
              <a:rPr lang="ru-RU" sz="3200" b="1" i="1" u="sng" dirty="0" err="1" smtClean="0">
                <a:solidFill>
                  <a:schemeClr val="accent5">
                    <a:lumMod val="50000"/>
                  </a:schemeClr>
                </a:solidFill>
              </a:rPr>
              <a:t>водити</a:t>
            </a: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</a:rPr>
              <a:t> – </a:t>
            </a:r>
            <a:r>
              <a:rPr lang="ru-RU" sz="3200" b="1" i="1" u="sng" dirty="0" err="1" smtClean="0">
                <a:solidFill>
                  <a:schemeClr val="accent5">
                    <a:lumMod val="50000"/>
                  </a:schemeClr>
                </a:solidFill>
              </a:rPr>
              <a:t>воджу</a:t>
            </a: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200" b="1" i="1" u="sng" dirty="0" err="1" smtClean="0">
                <a:solidFill>
                  <a:schemeClr val="accent5">
                    <a:lumMod val="50000"/>
                  </a:schemeClr>
                </a:solidFill>
              </a:rPr>
              <a:t>але</a:t>
            </a: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i="1" u="sng" dirty="0" err="1" smtClean="0">
                <a:solidFill>
                  <a:schemeClr val="accent5">
                    <a:lumMod val="50000"/>
                  </a:schemeClr>
                </a:solidFill>
              </a:rPr>
              <a:t>возити</a:t>
            </a: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</a:rPr>
              <a:t> – вожу.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81377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56711bb710e707452d815b774c0309b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1"/>
          </a:xfrm>
        </p:spPr>
      </p:pic>
      <p:sp>
        <p:nvSpPr>
          <p:cNvPr id="5" name="TextBox 4"/>
          <p:cNvSpPr txBox="1"/>
          <p:nvPr/>
        </p:nvSpPr>
        <p:spPr>
          <a:xfrm>
            <a:off x="755576" y="476672"/>
            <a:ext cx="72008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Book Antiqua" pitchFamily="18" charset="0"/>
              </a:rPr>
              <a:t>До </a:t>
            </a:r>
            <a:r>
              <a:rPr lang="ru-RU" sz="2400" b="1" dirty="0" err="1" smtClean="0">
                <a:latin typeface="Book Antiqua" pitchFamily="18" charset="0"/>
              </a:rPr>
              <a:t>поданих</a:t>
            </a:r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err="1" smtClean="0">
                <a:latin typeface="Book Antiqua" pitchFamily="18" charset="0"/>
              </a:rPr>
              <a:t>слів</a:t>
            </a:r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err="1" smtClean="0">
                <a:latin typeface="Book Antiqua" pitchFamily="18" charset="0"/>
              </a:rPr>
              <a:t>доберіть</a:t>
            </a:r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err="1" smtClean="0">
                <a:latin typeface="Book Antiqua" pitchFamily="18" charset="0"/>
              </a:rPr>
              <a:t>споріднені</a:t>
            </a:r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err="1" smtClean="0">
                <a:latin typeface="Book Antiqua" pitchFamily="18" charset="0"/>
              </a:rPr>
              <a:t>з</a:t>
            </a:r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err="1" smtClean="0">
                <a:latin typeface="Book Antiqua" pitchFamily="18" charset="0"/>
              </a:rPr>
              <a:t>усіма</a:t>
            </a:r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err="1" smtClean="0">
                <a:latin typeface="Book Antiqua" pitchFamily="18" charset="0"/>
              </a:rPr>
              <a:t>можливими</a:t>
            </a:r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err="1" smtClean="0">
                <a:latin typeface="Book Antiqua" pitchFamily="18" charset="0"/>
              </a:rPr>
              <a:t>чергуваннями</a:t>
            </a:r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err="1" smtClean="0">
                <a:latin typeface="Book Antiqua" pitchFamily="18" charset="0"/>
              </a:rPr>
              <a:t>приголосних</a:t>
            </a:r>
            <a:r>
              <a:rPr lang="ru-RU" sz="2400" b="1" dirty="0" smtClean="0">
                <a:latin typeface="Book Antiqua" pitchFamily="18" charset="0"/>
              </a:rPr>
              <a:t> фонем.</a:t>
            </a:r>
            <a:r>
              <a:rPr lang="ru-RU" sz="2400" dirty="0" smtClean="0">
                <a:latin typeface="Book Antiqua" pitchFamily="18" charset="0"/>
              </a:rPr>
              <a:t> 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Сухий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пестити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берег,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гасити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розбійник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посвята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турок, убогий,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вухо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бродити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яблуко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радити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птах,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спати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лазити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токар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капелюх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плести,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різати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качка,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любити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болото,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пасіка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трусити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багатий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мураха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мести,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товариш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квітка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світло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гриміти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письмо,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славити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світ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дихати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лице,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сідати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лихо,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плакати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, аптека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56711bb710e707452d815b774c0309b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971600" y="764704"/>
            <a:ext cx="68407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Від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поданих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іменників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утворіть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прикметники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за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допомогою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суфіксів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-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ськ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-, -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ств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-,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поясніть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наявність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змін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у них. </a:t>
            </a:r>
            <a:endParaRPr lang="ru-RU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200" i="1" dirty="0" smtClean="0"/>
              <a:t>Буг</a:t>
            </a:r>
            <a:r>
              <a:rPr lang="ru-RU" sz="3200" i="1" dirty="0" smtClean="0"/>
              <a:t>, Прилуки, Волга, </a:t>
            </a:r>
            <a:r>
              <a:rPr lang="ru-RU" sz="3200" i="1" dirty="0" err="1" smtClean="0"/>
              <a:t>козак</a:t>
            </a:r>
            <a:r>
              <a:rPr lang="ru-RU" sz="3200" i="1" dirty="0" smtClean="0"/>
              <a:t>, </a:t>
            </a:r>
            <a:r>
              <a:rPr lang="ru-RU" sz="3200" i="1" dirty="0" err="1" smtClean="0"/>
              <a:t>Дрогобич</a:t>
            </a:r>
            <a:r>
              <a:rPr lang="ru-RU" sz="3200" i="1" dirty="0" smtClean="0"/>
              <a:t>, Прага, </a:t>
            </a:r>
            <a:r>
              <a:rPr lang="ru-RU" sz="3200" i="1" dirty="0" err="1" smtClean="0"/>
              <a:t>Запоріжжя</a:t>
            </a:r>
            <a:r>
              <a:rPr lang="ru-RU" sz="3200" i="1" dirty="0" smtClean="0"/>
              <a:t>, чех, чуваш, Калуга, </a:t>
            </a:r>
            <a:r>
              <a:rPr lang="ru-RU" sz="3200" i="1" dirty="0" err="1" smtClean="0"/>
              <a:t>Кагарлик</a:t>
            </a:r>
            <a:r>
              <a:rPr lang="ru-RU" sz="3200" i="1" dirty="0" smtClean="0"/>
              <a:t>, </a:t>
            </a:r>
            <a:r>
              <a:rPr lang="ru-RU" sz="3200" i="1" dirty="0" err="1" smtClean="0"/>
              <a:t>Іртиш</a:t>
            </a:r>
            <a:r>
              <a:rPr lang="ru-RU" sz="3200" i="1" dirty="0" smtClean="0"/>
              <a:t>, </a:t>
            </a:r>
            <a:r>
              <a:rPr lang="ru-RU" sz="3200" i="1" dirty="0" err="1" smtClean="0"/>
              <a:t>Дрогобич</a:t>
            </a:r>
            <a:r>
              <a:rPr lang="ru-RU" sz="3200" i="1" dirty="0" smtClean="0"/>
              <a:t>, казах, </a:t>
            </a:r>
            <a:r>
              <a:rPr lang="ru-RU" sz="3200" i="1" dirty="0" err="1" smtClean="0"/>
              <a:t>читач</a:t>
            </a:r>
            <a:r>
              <a:rPr lang="ru-RU" sz="3200" i="1" dirty="0" smtClean="0"/>
              <a:t>, гайдамака, чуваш, чех, грек, ткач, </a:t>
            </a:r>
            <a:r>
              <a:rPr lang="ru-RU" sz="3200" i="1" dirty="0" err="1" smtClean="0"/>
              <a:t>бідняк</a:t>
            </a:r>
            <a:r>
              <a:rPr lang="ru-RU" sz="3200" i="1" dirty="0" smtClean="0"/>
              <a:t>, </a:t>
            </a:r>
            <a:r>
              <a:rPr lang="ru-RU" sz="3200" i="1" dirty="0" err="1" smtClean="0"/>
              <a:t>латиш</a:t>
            </a:r>
            <a:r>
              <a:rPr lang="ru-RU" sz="3200" i="1" dirty="0" smtClean="0"/>
              <a:t>, словак, птах, </a:t>
            </a:r>
            <a:r>
              <a:rPr lang="ru-RU" sz="3200" i="1" dirty="0" err="1" smtClean="0"/>
              <a:t>товариш</a:t>
            </a:r>
            <a:r>
              <a:rPr lang="ru-RU" sz="3200" i="1" dirty="0" smtClean="0"/>
              <a:t>.</a:t>
            </a:r>
            <a:endParaRPr lang="ru-RU" sz="3200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56711bb710e707452d815b774c0309b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87624" y="620688"/>
            <a:ext cx="727280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 smtClean="0">
                <a:solidFill>
                  <a:srgbClr val="00B0F0"/>
                </a:solidFill>
                <a:cs typeface="Browallia New" pitchFamily="34" charset="-34"/>
              </a:rPr>
              <a:t>Подані</a:t>
            </a:r>
            <a:r>
              <a:rPr lang="ru-RU" sz="3600" b="1" dirty="0" smtClean="0">
                <a:solidFill>
                  <a:srgbClr val="00B0F0"/>
                </a:solidFill>
                <a:cs typeface="Browallia New" pitchFamily="34" charset="-34"/>
              </a:rPr>
              <a:t> </a:t>
            </a:r>
            <a:r>
              <a:rPr lang="ru-RU" sz="3600" b="1" dirty="0" err="1" smtClean="0">
                <a:solidFill>
                  <a:srgbClr val="00B0F0"/>
                </a:solidFill>
                <a:cs typeface="Browallia New" pitchFamily="34" charset="-34"/>
              </a:rPr>
              <a:t>іменники</a:t>
            </a:r>
            <a:r>
              <a:rPr lang="ru-RU" sz="3600" b="1" dirty="0" smtClean="0">
                <a:solidFill>
                  <a:srgbClr val="00B0F0"/>
                </a:solidFill>
                <a:cs typeface="Browallia New" pitchFamily="34" charset="-34"/>
              </a:rPr>
              <a:t> </a:t>
            </a:r>
            <a:r>
              <a:rPr lang="ru-RU" sz="3600" b="1" dirty="0" err="1" smtClean="0">
                <a:solidFill>
                  <a:srgbClr val="00B0F0"/>
                </a:solidFill>
                <a:cs typeface="Browallia New" pitchFamily="34" charset="-34"/>
              </a:rPr>
              <a:t>чоловічого</a:t>
            </a:r>
            <a:r>
              <a:rPr lang="ru-RU" sz="3600" b="1" dirty="0" smtClean="0">
                <a:solidFill>
                  <a:srgbClr val="00B0F0"/>
                </a:solidFill>
                <a:cs typeface="Browallia New" pitchFamily="34" charset="-34"/>
              </a:rPr>
              <a:t> роду </a:t>
            </a:r>
            <a:r>
              <a:rPr lang="ru-RU" sz="3600" b="1" dirty="0" err="1" smtClean="0">
                <a:solidFill>
                  <a:srgbClr val="00B0F0"/>
                </a:solidFill>
                <a:cs typeface="Browallia New" pitchFamily="34" charset="-34"/>
              </a:rPr>
              <a:t>запишіть</a:t>
            </a:r>
            <a:r>
              <a:rPr lang="ru-RU" sz="3600" b="1" dirty="0" smtClean="0">
                <a:solidFill>
                  <a:srgbClr val="00B0F0"/>
                </a:solidFill>
                <a:cs typeface="Browallia New" pitchFamily="34" charset="-34"/>
              </a:rPr>
              <a:t> у </a:t>
            </a:r>
            <a:r>
              <a:rPr lang="ru-RU" sz="3600" b="1" dirty="0" err="1" smtClean="0">
                <a:solidFill>
                  <a:srgbClr val="00B0F0"/>
                </a:solidFill>
                <a:cs typeface="Browallia New" pitchFamily="34" charset="-34"/>
              </a:rPr>
              <a:t>кличному</a:t>
            </a:r>
            <a:r>
              <a:rPr lang="ru-RU" sz="3600" b="1" dirty="0" smtClean="0">
                <a:solidFill>
                  <a:srgbClr val="00B0F0"/>
                </a:solidFill>
                <a:cs typeface="Browallia New" pitchFamily="34" charset="-34"/>
              </a:rPr>
              <a:t> </a:t>
            </a:r>
            <a:r>
              <a:rPr lang="ru-RU" sz="3600" b="1" dirty="0" err="1" smtClean="0">
                <a:solidFill>
                  <a:srgbClr val="00B0F0"/>
                </a:solidFill>
                <a:cs typeface="Browallia New" pitchFamily="34" charset="-34"/>
              </a:rPr>
              <a:t>відмінку</a:t>
            </a:r>
            <a:r>
              <a:rPr lang="ru-RU" sz="3600" b="1" dirty="0" smtClean="0">
                <a:solidFill>
                  <a:srgbClr val="00B0F0"/>
                </a:solidFill>
                <a:cs typeface="Browallia New" pitchFamily="34" charset="-34"/>
              </a:rPr>
              <a:t>.. 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Пророк, парубок, моряк, юнак, </a:t>
            </a:r>
            <a:r>
              <a:rPr lang="ru-RU" sz="4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козак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чумак, </a:t>
            </a:r>
            <a:r>
              <a:rPr lang="ru-RU" sz="4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чоловік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гусак, </a:t>
            </a:r>
            <a:r>
              <a:rPr lang="ru-RU" sz="4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вовк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дивак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друг, Олег, плуг, </a:t>
            </a:r>
            <a:r>
              <a:rPr lang="ru-RU" sz="4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батіг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пастух, </a:t>
            </a:r>
            <a:r>
              <a:rPr lang="ru-RU" sz="4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Явтух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ховрах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56711bb710e707452d815b774c0309b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971600" y="620688"/>
            <a:ext cx="68407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/>
              <a:t>Запишіть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подані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іменники</a:t>
            </a:r>
            <a:r>
              <a:rPr lang="ru-RU" sz="3200" b="1" dirty="0" smtClean="0"/>
              <a:t> у формах </a:t>
            </a:r>
            <a:r>
              <a:rPr lang="ru-RU" sz="3200" b="1" dirty="0" err="1" smtClean="0"/>
              <a:t>давального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і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місцевого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відмінків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однини</a:t>
            </a:r>
            <a:r>
              <a:rPr lang="ru-RU" sz="3200" b="1" dirty="0" smtClean="0"/>
              <a:t>. </a:t>
            </a:r>
            <a:r>
              <a:rPr lang="ru-RU" sz="3200" b="1" dirty="0" err="1" smtClean="0"/>
              <a:t>Поясніть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чергування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приголосних</a:t>
            </a:r>
            <a:r>
              <a:rPr lang="ru-RU" sz="3200" b="1" dirty="0" smtClean="0"/>
              <a:t> при </a:t>
            </a:r>
            <a:r>
              <a:rPr lang="ru-RU" sz="3200" b="1" dirty="0" err="1" smtClean="0"/>
              <a:t>словозміні</a:t>
            </a:r>
            <a:r>
              <a:rPr lang="ru-RU" sz="3200" b="1" dirty="0" smtClean="0"/>
              <a:t>. </a:t>
            </a:r>
            <a:endParaRPr lang="ru-RU" sz="3200" b="1" dirty="0" smtClean="0"/>
          </a:p>
          <a:p>
            <a:pPr algn="ctr"/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Крига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бік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яблунька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луг, 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напруга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око, 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стріха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дорога, круг, 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тік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кулак, нога, 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рух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берег, 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зупинка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мачуха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поріг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вухо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тарілка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000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1768</TotalTime>
  <Words>368</Words>
  <Application>Microsoft Office PowerPoint</Application>
  <PresentationFormat>Экран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XTreme.ws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XTreme.ws</dc:creator>
  <cp:lastModifiedBy>XTreme.ws</cp:lastModifiedBy>
  <cp:revision>29</cp:revision>
  <dcterms:created xsi:type="dcterms:W3CDTF">2022-01-21T08:20:01Z</dcterms:created>
  <dcterms:modified xsi:type="dcterms:W3CDTF">2022-01-26T11:32:53Z</dcterms:modified>
</cp:coreProperties>
</file>