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B46B5-2E8A-46A7-96BA-8A06C9158491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E1893-E8F2-4FED-890A-A00FA2BE5A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E1893-E8F2-4FED-890A-A00FA2BE5A8E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11F47-83A8-4E9D-ADCA-77D357C75FC4}" type="datetimeFigureOut">
              <a:rPr lang="ru-RU" smtClean="0"/>
              <a:t>ср 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BE19E-A463-46C2-95CE-DE71ECD17F7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blinds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332656"/>
            <a:ext cx="4824536" cy="18002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Утвердження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любові</a:t>
            </a:r>
            <a:r>
              <a:rPr lang="ru-RU" b="1" dirty="0">
                <a:solidFill>
                  <a:srgbClr val="002060"/>
                </a:solidFill>
              </a:rPr>
              <a:t> до </a:t>
            </a:r>
            <a:r>
              <a:rPr lang="ru-RU" b="1" dirty="0" err="1">
                <a:solidFill>
                  <a:srgbClr val="002060"/>
                </a:solidFill>
              </a:rPr>
              <a:t>всього</a:t>
            </a:r>
            <a:r>
              <a:rPr lang="ru-RU" b="1" dirty="0">
                <a:solidFill>
                  <a:srgbClr val="002060"/>
                </a:solidFill>
              </a:rPr>
              <a:t> живого в </a:t>
            </a:r>
            <a:r>
              <a:rPr lang="ru-RU" b="1" dirty="0" err="1">
                <a:solidFill>
                  <a:srgbClr val="002060"/>
                </a:solidFill>
              </a:rPr>
              <a:t>оповіданні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Ернеста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err="1">
                <a:solidFill>
                  <a:srgbClr val="002060"/>
                </a:solidFill>
              </a:rPr>
              <a:t>Сетона</a:t>
            </a:r>
            <a:r>
              <a:rPr lang="ru-RU" b="1" dirty="0">
                <a:solidFill>
                  <a:srgbClr val="002060"/>
                </a:solidFill>
              </a:rPr>
              <a:t> –Томпсона «</a:t>
            </a:r>
            <a:r>
              <a:rPr lang="ru-RU" b="1" dirty="0" err="1">
                <a:solidFill>
                  <a:srgbClr val="002060"/>
                </a:solidFill>
              </a:rPr>
              <a:t>Лобо</a:t>
            </a:r>
            <a:r>
              <a:rPr lang="ru-RU" b="1" dirty="0">
                <a:solidFill>
                  <a:srgbClr val="002060"/>
                </a:solidFill>
              </a:rPr>
              <a:t> – </a:t>
            </a:r>
            <a:r>
              <a:rPr lang="ru-RU" b="1" dirty="0" err="1">
                <a:solidFill>
                  <a:srgbClr val="002060"/>
                </a:solidFill>
              </a:rPr>
              <a:t>володар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Курумпо</a:t>
            </a:r>
            <a:r>
              <a:rPr lang="ru-RU" b="1" dirty="0">
                <a:solidFill>
                  <a:srgbClr val="002060"/>
                </a:solidFill>
              </a:rPr>
              <a:t>»</a:t>
            </a: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38143">
            <a:off x="794011" y="439144"/>
            <a:ext cx="2913544" cy="3013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ÐÐ°ÑÑÐ¸Ð½ÐºÐ¸ Ð¿Ð¾ Ð·Ð°Ð¿ÑÐ¾ÑÑ Ð²Ð¾Ð»ÐºÐ¸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564904"/>
            <a:ext cx="3879797" cy="3312368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764704"/>
            <a:ext cx="5915000" cy="1900808"/>
          </a:xfrm>
        </p:spPr>
        <p:txBody>
          <a:bodyPr/>
          <a:lstStyle/>
          <a:p>
            <a:pPr algn="r">
              <a:buNone/>
            </a:pPr>
            <a:r>
              <a:rPr lang="ru-RU" dirty="0">
                <a:solidFill>
                  <a:srgbClr val="002060"/>
                </a:solidFill>
              </a:rPr>
              <a:t>Люди </a:t>
            </a:r>
            <a:r>
              <a:rPr lang="ru-RU" dirty="0" err="1">
                <a:solidFill>
                  <a:srgbClr val="002060"/>
                </a:solidFill>
              </a:rPr>
              <a:t>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звірі,ви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– </a:t>
            </a:r>
            <a:r>
              <a:rPr lang="ru-RU" dirty="0" err="1" smtClean="0">
                <a:solidFill>
                  <a:srgbClr val="002060"/>
                </a:solidFill>
              </a:rPr>
              <a:t>діти</a:t>
            </a:r>
            <a:endParaRPr lang="ru-RU" dirty="0" smtClean="0">
              <a:solidFill>
                <a:srgbClr val="002060"/>
              </a:solidFill>
            </a:endParaRPr>
          </a:p>
          <a:p>
            <a:pPr algn="r">
              <a:buNone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однієї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матері-природи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r">
              <a:buNone/>
            </a:pPr>
            <a:r>
              <a:rPr lang="uk-UA" dirty="0" smtClean="0">
                <a:solidFill>
                  <a:srgbClr val="002060"/>
                </a:solidFill>
              </a:rPr>
              <a:t>Е. </a:t>
            </a:r>
            <a:r>
              <a:rPr lang="uk-UA" dirty="0" err="1" smtClean="0">
                <a:solidFill>
                  <a:srgbClr val="002060"/>
                </a:solidFill>
              </a:rPr>
              <a:t>Сетон-Томпсон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152" name="Picture 8" descr="ÐÐ°ÑÑÐ¸Ð½ÐºÐ¸ Ð¿Ð¾ Ð·Ð°Ð¿ÑÐ¾ÑÑ Ð¿Ð½Ð³ ÑÐµÐ»Ð¾Ð²ÐµÐ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8326" y="2852936"/>
            <a:ext cx="1765673" cy="4005064"/>
          </a:xfrm>
          <a:prstGeom prst="rect">
            <a:avLst/>
          </a:prstGeom>
          <a:noFill/>
        </p:spPr>
      </p:pic>
      <p:pic>
        <p:nvPicPr>
          <p:cNvPr id="6154" name="Picture 10" descr="ÐÐ°ÑÑÐ¸Ð½ÐºÐ¸ Ð¿Ð¾ Ð·Ð°Ð¿ÑÐ¾ÑÑ Ð¿Ð½Ð³ Ð¶Ð¸Ð²Ð¾ÑÐ½Ñ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08520" y="1916832"/>
            <a:ext cx="6667500" cy="4714876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3672408" cy="994122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rgbClr val="002060"/>
                </a:solidFill>
              </a:rPr>
              <a:t>Експрес-вікторина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1. </a:t>
            </a:r>
            <a:r>
              <a:rPr lang="ru-RU" sz="2000" dirty="0" err="1">
                <a:solidFill>
                  <a:schemeClr val="tx1"/>
                </a:solidFill>
              </a:rPr>
              <a:t>Країна</a:t>
            </a:r>
            <a:r>
              <a:rPr lang="ru-RU" sz="2000" dirty="0">
                <a:solidFill>
                  <a:schemeClr val="tx1"/>
                </a:solidFill>
              </a:rPr>
              <a:t>, де </a:t>
            </a:r>
            <a:r>
              <a:rPr lang="ru-RU" sz="2000" dirty="0" err="1">
                <a:solidFill>
                  <a:schemeClr val="tx1"/>
                </a:solidFill>
              </a:rPr>
              <a:t>народився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письменник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2. Вид </a:t>
            </a:r>
            <a:r>
              <a:rPr lang="ru-RU" sz="2000" dirty="0" err="1">
                <a:solidFill>
                  <a:schemeClr val="tx1"/>
                </a:solidFill>
              </a:rPr>
              <a:t>діяльності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подобався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Ернестові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3. Слово,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іспанської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перекладається</a:t>
            </a:r>
            <a:r>
              <a:rPr lang="ru-RU" sz="2000" dirty="0">
                <a:solidFill>
                  <a:schemeClr val="tx1"/>
                </a:solidFill>
              </a:rPr>
              <a:t> як </a:t>
            </a:r>
            <a:r>
              <a:rPr lang="ru-RU" sz="2000" dirty="0" err="1">
                <a:solidFill>
                  <a:schemeClr val="tx1"/>
                </a:solidFill>
              </a:rPr>
              <a:t>вовк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4. Широка </a:t>
            </a:r>
            <a:r>
              <a:rPr lang="ru-RU" sz="2000" dirty="0" err="1">
                <a:solidFill>
                  <a:schemeClr val="tx1"/>
                </a:solidFill>
              </a:rPr>
              <a:t>рівнина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степовою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рослинністю</a:t>
            </a:r>
            <a:r>
              <a:rPr lang="ru-RU" sz="2000" dirty="0">
                <a:solidFill>
                  <a:schemeClr val="tx1"/>
                </a:solidFill>
              </a:rPr>
              <a:t> в </a:t>
            </a:r>
            <a:r>
              <a:rPr lang="ru-RU" sz="2000" dirty="0" err="1">
                <a:solidFill>
                  <a:schemeClr val="tx1"/>
                </a:solidFill>
              </a:rPr>
              <a:t>Північній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Америці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smtClean="0">
                <a:solidFill>
                  <a:schemeClr val="tx1"/>
                </a:solidFill>
              </a:rPr>
              <a:t>де </a:t>
            </a:r>
            <a:r>
              <a:rPr lang="ru-RU" sz="2000" dirty="0" err="1" smtClean="0">
                <a:solidFill>
                  <a:schemeClr val="tx1"/>
                </a:solidFill>
              </a:rPr>
              <a:t>мандрував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Сетон-Томпсон.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5. </a:t>
            </a:r>
            <a:r>
              <a:rPr lang="ru-RU" sz="2000" dirty="0" err="1">
                <a:solidFill>
                  <a:schemeClr val="tx1"/>
                </a:solidFill>
              </a:rPr>
              <a:t>Назва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золотої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медалі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якою</a:t>
            </a:r>
            <a:r>
              <a:rPr lang="ru-RU" sz="2000" dirty="0">
                <a:solidFill>
                  <a:schemeClr val="tx1"/>
                </a:solidFill>
              </a:rPr>
              <a:t> за </a:t>
            </a:r>
            <a:r>
              <a:rPr lang="ru-RU" sz="2000" dirty="0" err="1">
                <a:solidFill>
                  <a:schemeClr val="tx1"/>
                </a:solidFill>
              </a:rPr>
              <a:t>наукові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досягнення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був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відзначен</a:t>
            </a:r>
            <a:endParaRPr lang="ru-RU" sz="2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Сетон-Томпсон.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6. </a:t>
            </a:r>
            <a:r>
              <a:rPr lang="ru-RU" sz="2000" dirty="0" err="1">
                <a:solidFill>
                  <a:schemeClr val="tx1"/>
                </a:solidFill>
              </a:rPr>
              <a:t>Заняття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яким</a:t>
            </a:r>
            <a:r>
              <a:rPr lang="ru-RU" sz="2000" dirty="0">
                <a:solidFill>
                  <a:schemeClr val="tx1"/>
                </a:solidFill>
              </a:rPr>
              <a:t> Томпсон </a:t>
            </a:r>
            <a:r>
              <a:rPr lang="ru-RU" sz="2000" dirty="0" err="1">
                <a:solidFill>
                  <a:schemeClr val="tx1"/>
                </a:solidFill>
              </a:rPr>
              <a:t>займався</a:t>
            </a:r>
            <a:r>
              <a:rPr lang="ru-RU" sz="2000" dirty="0">
                <a:solidFill>
                  <a:schemeClr val="tx1"/>
                </a:solidFill>
              </a:rPr>
              <a:t> у </a:t>
            </a:r>
            <a:r>
              <a:rPr lang="ru-RU" sz="2000" dirty="0" err="1">
                <a:solidFill>
                  <a:schemeClr val="tx1"/>
                </a:solidFill>
              </a:rPr>
              <a:t>майстерні,роблячи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іграши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7. </a:t>
            </a:r>
            <a:r>
              <a:rPr lang="ru-RU" sz="2000" dirty="0" err="1">
                <a:solidFill>
                  <a:schemeClr val="tx1"/>
                </a:solidFill>
              </a:rPr>
              <a:t>Ернест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довго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працював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щоб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купити</a:t>
            </a:r>
            <a:r>
              <a:rPr lang="ru-RU" sz="2000" dirty="0">
                <a:solidFill>
                  <a:schemeClr val="tx1"/>
                </a:solidFill>
              </a:rPr>
              <a:t> книжку «… </a:t>
            </a:r>
            <a:r>
              <a:rPr lang="ru-RU" sz="2000" dirty="0" err="1">
                <a:solidFill>
                  <a:schemeClr val="tx1"/>
                </a:solidFill>
              </a:rPr>
              <a:t>Канади</a:t>
            </a:r>
            <a:r>
              <a:rPr lang="ru-RU" sz="2000" dirty="0">
                <a:solidFill>
                  <a:schemeClr val="tx1"/>
                </a:solidFill>
              </a:rPr>
              <a:t>».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8. </a:t>
            </a:r>
            <a:r>
              <a:rPr lang="ru-RU" sz="2000" dirty="0" err="1">
                <a:solidFill>
                  <a:schemeClr val="tx1"/>
                </a:solidFill>
              </a:rPr>
              <a:t>Сонце</a:t>
            </a:r>
            <a:r>
              <a:rPr lang="ru-RU" sz="2000" dirty="0">
                <a:solidFill>
                  <a:schemeClr val="tx1"/>
                </a:solidFill>
              </a:rPr>
              <a:t>, земля, вода, </a:t>
            </a:r>
            <a:r>
              <a:rPr lang="ru-RU" sz="2000" dirty="0" err="1">
                <a:solidFill>
                  <a:schemeClr val="tx1"/>
                </a:solidFill>
              </a:rPr>
              <a:t>повітря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рослини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тварини</a:t>
            </a:r>
            <a:r>
              <a:rPr lang="ru-RU" sz="2000" dirty="0">
                <a:solidFill>
                  <a:schemeClr val="tx1"/>
                </a:solidFill>
              </a:rPr>
              <a:t> – усе </a:t>
            </a:r>
            <a:r>
              <a:rPr lang="ru-RU" sz="2000" dirty="0" err="1">
                <a:solidFill>
                  <a:schemeClr val="tx1"/>
                </a:solidFill>
              </a:rPr>
              <a:t>живе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неживе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нерозривно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взаємопов’язане</a:t>
            </a:r>
            <a:r>
              <a:rPr lang="ru-RU" sz="2000" dirty="0">
                <a:solidFill>
                  <a:schemeClr val="tx1"/>
                </a:solidFill>
              </a:rPr>
              <a:t> - все </a:t>
            </a:r>
            <a:r>
              <a:rPr lang="ru-RU" sz="2000" dirty="0" err="1">
                <a:solidFill>
                  <a:schemeClr val="tx1"/>
                </a:solidFill>
              </a:rPr>
              <a:t>це</a:t>
            </a:r>
            <a:r>
              <a:rPr lang="ru-RU" sz="2000" dirty="0">
                <a:solidFill>
                  <a:schemeClr val="tx1"/>
                </a:solidFill>
              </a:rPr>
              <a:t> одним словом…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9. Герой </a:t>
            </a:r>
            <a:r>
              <a:rPr lang="ru-RU" sz="2000" dirty="0" err="1">
                <a:solidFill>
                  <a:schemeClr val="tx1"/>
                </a:solidFill>
              </a:rPr>
              <a:t>твору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полював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Лобо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10.Назва </a:t>
            </a:r>
            <a:r>
              <a:rPr lang="ru-RU" sz="2000" dirty="0" err="1">
                <a:solidFill>
                  <a:schemeClr val="tx1"/>
                </a:solidFill>
              </a:rPr>
              <a:t>великої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скотарської</a:t>
            </a:r>
            <a:r>
              <a:rPr lang="ru-RU" sz="2000" dirty="0">
                <a:solidFill>
                  <a:schemeClr val="tx1"/>
                </a:solidFill>
              </a:rPr>
              <a:t> округи.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11.Записник, де Томпсон </a:t>
            </a:r>
            <a:r>
              <a:rPr lang="ru-RU" sz="2000" dirty="0" err="1">
                <a:solidFill>
                  <a:schemeClr val="tx1"/>
                </a:solidFill>
              </a:rPr>
              <a:t>занотовував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спостереження</a:t>
            </a:r>
            <a:r>
              <a:rPr lang="ru-RU" sz="2000" dirty="0">
                <a:solidFill>
                  <a:schemeClr val="tx1"/>
                </a:solidFill>
              </a:rPr>
              <a:t> над природою.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12.Країна,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стала </a:t>
            </a:r>
            <a:r>
              <a:rPr lang="ru-RU" sz="2000" dirty="0" err="1">
                <a:solidFill>
                  <a:schemeClr val="tx1"/>
                </a:solidFill>
              </a:rPr>
              <a:t>Батьківщиною</a:t>
            </a:r>
            <a:r>
              <a:rPr lang="ru-RU" sz="2000" dirty="0">
                <a:solidFill>
                  <a:schemeClr val="tx1"/>
                </a:solidFill>
              </a:rPr>
              <a:t> Сетон-Томпсона.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13.Вчений-природознавець, </a:t>
            </a:r>
            <a:r>
              <a:rPr lang="ru-RU" sz="2000" dirty="0" err="1">
                <a:solidFill>
                  <a:schemeClr val="tx1"/>
                </a:solidFill>
              </a:rPr>
              <a:t>яким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був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письменник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Рисунок 5" descr="2_56bb77b8c44e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5373216"/>
            <a:ext cx="1378681" cy="1340768"/>
          </a:xfrm>
          <a:prstGeom prst="rect">
            <a:avLst/>
          </a:prstGeom>
        </p:spPr>
      </p:pic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 b="1335"/>
          <a:stretch>
            <a:fillRect/>
          </a:stretch>
        </p:blipFill>
        <p:spPr bwMode="auto">
          <a:xfrm rot="21363332">
            <a:off x="1377583" y="63558"/>
            <a:ext cx="1896145" cy="1401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332656"/>
            <a:ext cx="4834880" cy="85010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«</a:t>
            </a:r>
            <a:r>
              <a:rPr lang="ru-RU" sz="3200" b="1" dirty="0" err="1">
                <a:solidFill>
                  <a:srgbClr val="002060"/>
                </a:solidFill>
              </a:rPr>
              <a:t>Допоможи</a:t>
            </a:r>
            <a:r>
              <a:rPr lang="ru-RU" sz="3200" b="1" dirty="0">
                <a:solidFill>
                  <a:srgbClr val="002060"/>
                </a:solidFill>
              </a:rPr>
              <a:t> художнику»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1124744"/>
            <a:ext cx="5904656" cy="792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err="1"/>
              <a:t>Завдання</a:t>
            </a:r>
            <a:r>
              <a:rPr lang="ru-RU" sz="2000" dirty="0"/>
              <a:t>: </a:t>
            </a:r>
            <a:r>
              <a:rPr lang="ru-RU" sz="2000" dirty="0" err="1"/>
              <a:t>дібрати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тексту </a:t>
            </a:r>
            <a:r>
              <a:rPr lang="ru-RU" sz="2000" dirty="0" err="1"/>
              <a:t>цитати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бути </a:t>
            </a:r>
            <a:r>
              <a:rPr lang="ru-RU" sz="2000" dirty="0" err="1"/>
              <a:t>підписами</a:t>
            </a:r>
            <a:r>
              <a:rPr lang="ru-RU" sz="2000" dirty="0"/>
              <a:t> </a:t>
            </a:r>
            <a:r>
              <a:rPr lang="ru-RU" sz="2000" dirty="0" err="1" smtClean="0"/>
              <a:t>доілюстрацій</a:t>
            </a:r>
            <a:r>
              <a:rPr lang="ru-RU" sz="2000" dirty="0"/>
              <a:t>.</a:t>
            </a:r>
          </a:p>
        </p:txBody>
      </p:sp>
      <p:pic>
        <p:nvPicPr>
          <p:cNvPr id="4098" name="Picture 2" descr="ÐÐ°ÑÑÐ¸Ð½ÐºÐ¸ Ð¿Ð¾ Ð·Ð°Ð¿ÑÐ¾ÑÑ Ð¸Ð»Ð»ÑÑÑÑÐ°ÑÐ¸Ð¸ Ðº ÐÐ¾Ð±Ð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060848"/>
            <a:ext cx="3168352" cy="2003982"/>
          </a:xfrm>
          <a:prstGeom prst="rect">
            <a:avLst/>
          </a:prstGeom>
          <a:noFill/>
        </p:spPr>
      </p:pic>
      <p:pic>
        <p:nvPicPr>
          <p:cNvPr id="410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57743">
            <a:off x="5436096" y="4653136"/>
            <a:ext cx="3073859" cy="1944216"/>
          </a:xfrm>
          <a:prstGeom prst="rect">
            <a:avLst/>
          </a:prstGeom>
          <a:noFill/>
        </p:spPr>
      </p:pic>
      <p:pic>
        <p:nvPicPr>
          <p:cNvPr id="410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 t="8451" b="4453"/>
          <a:stretch>
            <a:fillRect/>
          </a:stretch>
        </p:blipFill>
        <p:spPr bwMode="auto">
          <a:xfrm rot="21154006">
            <a:off x="6778569" y="2311006"/>
            <a:ext cx="1767196" cy="1944216"/>
          </a:xfrm>
          <a:prstGeom prst="rect">
            <a:avLst/>
          </a:prstGeom>
          <a:noFill/>
        </p:spPr>
      </p:pic>
      <p:pic>
        <p:nvPicPr>
          <p:cNvPr id="4104" name="Picture 8" descr="ÐÐ°ÑÑÐ¸Ð½ÐºÐ¸ Ð¿Ð¾ Ð·Ð°Ð¿ÑÐ¾ÑÑ Ð¸Ð»Ð»ÑÑÑÑÐ°ÑÐ¸Ð¸ Ðº ÐÐ¾Ð±Ð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16340">
            <a:off x="251520" y="4365104"/>
            <a:ext cx="3227512" cy="2041401"/>
          </a:xfrm>
          <a:prstGeom prst="rect">
            <a:avLst/>
          </a:prstGeom>
          <a:noFill/>
        </p:spPr>
      </p:pic>
      <p:pic>
        <p:nvPicPr>
          <p:cNvPr id="4106" name="Picture 10" descr="ÐÐ°ÑÑÐ¸Ð½ÐºÐ¸ Ð¿Ð¾ Ð·Ð°Ð¿ÑÐ¾ÑÑ Ð¿Ð½Ð³ ÐºÑÐ°ÑÐºÐ¸ ÐºÐ¸ÑÑÑ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4653136"/>
            <a:ext cx="2007495" cy="1656184"/>
          </a:xfrm>
          <a:prstGeom prst="rect">
            <a:avLst/>
          </a:prstGeom>
          <a:noFill/>
        </p:spPr>
      </p:pic>
      <p:pic>
        <p:nvPicPr>
          <p:cNvPr id="4110" name="Picture 1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5616" y="1340768"/>
            <a:ext cx="1709858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74638"/>
            <a:ext cx="5050904" cy="1066130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002060"/>
                </a:solidFill>
              </a:rPr>
              <a:t>Словесне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малювання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268760"/>
            <a:ext cx="6347048" cy="298092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 err="1"/>
              <a:t>Хто</a:t>
            </a:r>
            <a:r>
              <a:rPr lang="ru-RU" sz="2800" dirty="0"/>
              <a:t> </a:t>
            </a:r>
            <a:r>
              <a:rPr lang="ru-RU" sz="2800" dirty="0" err="1"/>
              <a:t>уособлює</a:t>
            </a:r>
            <a:r>
              <a:rPr lang="ru-RU" sz="2800" dirty="0"/>
              <a:t> природу в </a:t>
            </a:r>
            <a:r>
              <a:rPr lang="ru-RU" sz="2800" dirty="0" err="1"/>
              <a:t>оповіданні</a:t>
            </a:r>
            <a:r>
              <a:rPr lang="ru-RU" sz="2800" dirty="0"/>
              <a:t>?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Намалюйте словами, </a:t>
            </a:r>
            <a:r>
              <a:rPr lang="ru-RU" sz="2800" dirty="0" err="1"/>
              <a:t>яким</a:t>
            </a:r>
            <a:r>
              <a:rPr lang="ru-RU" sz="2800" dirty="0"/>
              <a:t> </a:t>
            </a:r>
            <a:r>
              <a:rPr lang="ru-RU" sz="2800" dirty="0" err="1"/>
              <a:t>ви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бачите</a:t>
            </a:r>
            <a:r>
              <a:rPr lang="ru-RU" sz="2800" dirty="0"/>
              <a:t>.</a:t>
            </a:r>
          </a:p>
          <a:p>
            <a:r>
              <a:rPr lang="ru-RU" sz="2800" dirty="0" err="1" smtClean="0"/>
              <a:t>Знайдіть</a:t>
            </a:r>
            <a:r>
              <a:rPr lang="ru-RU" sz="2800" dirty="0" smtClean="0"/>
              <a:t> </a:t>
            </a:r>
            <a:r>
              <a:rPr lang="ru-RU" sz="2800" dirty="0" err="1"/>
              <a:t>і</a:t>
            </a:r>
            <a:r>
              <a:rPr lang="ru-RU" sz="2800" dirty="0"/>
              <a:t> прочитайте </a:t>
            </a:r>
            <a:r>
              <a:rPr lang="ru-RU" sz="2800" dirty="0" err="1"/>
              <a:t>опис</a:t>
            </a:r>
            <a:r>
              <a:rPr lang="ru-RU" sz="2800" dirty="0"/>
              <a:t> </a:t>
            </a:r>
            <a:r>
              <a:rPr lang="ru-RU" sz="2800" dirty="0" err="1"/>
              <a:t>тварини</a:t>
            </a:r>
            <a:r>
              <a:rPr lang="ru-RU" sz="2800" dirty="0"/>
              <a:t>.</a:t>
            </a:r>
          </a:p>
          <a:p>
            <a:r>
              <a:rPr lang="ru-RU" sz="2800" dirty="0" smtClean="0"/>
              <a:t>Як </a:t>
            </a:r>
            <a:r>
              <a:rPr lang="ru-RU" sz="2800" dirty="0" err="1"/>
              <a:t>характеризує</a:t>
            </a:r>
            <a:r>
              <a:rPr lang="ru-RU" sz="2800" dirty="0"/>
              <a:t> автор </a:t>
            </a:r>
            <a:r>
              <a:rPr lang="ru-RU" sz="2800" dirty="0" err="1"/>
              <a:t>свого</a:t>
            </a:r>
            <a:r>
              <a:rPr lang="ru-RU" sz="2800" dirty="0"/>
              <a:t> героя</a:t>
            </a:r>
            <a:r>
              <a:rPr lang="ru-RU" sz="2800" dirty="0" smtClean="0"/>
              <a:t>?</a:t>
            </a:r>
            <a:endParaRPr lang="ru-RU" sz="2800" dirty="0"/>
          </a:p>
        </p:txBody>
      </p:sp>
    </p:spTree>
  </p:cSld>
  <p:clrMapOvr>
    <a:masterClrMapping/>
  </p:clrMapOvr>
  <p:transition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79912" y="274638"/>
            <a:ext cx="3960440" cy="994122"/>
          </a:xfrm>
        </p:spPr>
        <p:txBody>
          <a:bodyPr>
            <a:normAutofit fontScale="90000"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Повідомлення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учнів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err="1"/>
              <a:t>Упродовж</a:t>
            </a:r>
            <a:r>
              <a:rPr lang="ru-RU" sz="2000" dirty="0"/>
              <a:t> </a:t>
            </a:r>
            <a:r>
              <a:rPr lang="ru-RU" sz="2000" dirty="0" err="1"/>
              <a:t>століть</a:t>
            </a:r>
            <a:r>
              <a:rPr lang="ru-RU" sz="2000" dirty="0"/>
              <a:t> образ </a:t>
            </a:r>
            <a:r>
              <a:rPr lang="ru-RU" sz="2000" dirty="0" err="1"/>
              <a:t>вовка</a:t>
            </a:r>
            <a:r>
              <a:rPr lang="ru-RU" sz="2000" dirty="0"/>
              <a:t> в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часи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у </a:t>
            </a:r>
            <a:r>
              <a:rPr lang="ru-RU" sz="2000" dirty="0" err="1" smtClean="0"/>
              <a:t>різних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народів</a:t>
            </a:r>
            <a:r>
              <a:rPr lang="ru-RU" sz="2000" dirty="0" smtClean="0"/>
              <a:t> </a:t>
            </a:r>
            <a:r>
              <a:rPr lang="ru-RU" sz="2000" dirty="0" err="1"/>
              <a:t>неодноразово</a:t>
            </a:r>
            <a:r>
              <a:rPr lang="ru-RU" sz="2000" dirty="0"/>
              <a:t> </a:t>
            </a:r>
            <a:r>
              <a:rPr lang="ru-RU" sz="2000" dirty="0" err="1"/>
              <a:t>змінювався</a:t>
            </a:r>
            <a:r>
              <a:rPr lang="ru-RU" sz="2000" dirty="0"/>
              <a:t>. Вовка </a:t>
            </a:r>
            <a:r>
              <a:rPr lang="ru-RU" sz="2000" dirty="0" err="1"/>
              <a:t>вважали</a:t>
            </a:r>
            <a:r>
              <a:rPr lang="ru-RU" sz="2000" dirty="0"/>
              <a:t> злим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підступним</a:t>
            </a:r>
            <a:r>
              <a:rPr lang="ru-RU" sz="2000" dirty="0"/>
              <a:t>, як,</a:t>
            </a:r>
          </a:p>
          <a:p>
            <a:pPr>
              <a:buNone/>
            </a:pPr>
            <a:r>
              <a:rPr lang="ru-RU" sz="2000" dirty="0" err="1"/>
              <a:t>наприклад</a:t>
            </a:r>
            <a:r>
              <a:rPr lang="ru-RU" sz="2000" dirty="0"/>
              <a:t>, у </a:t>
            </a:r>
            <a:r>
              <a:rPr lang="ru-RU" sz="2000" dirty="0" err="1"/>
              <a:t>казці</a:t>
            </a:r>
            <a:r>
              <a:rPr lang="ru-RU" sz="2000" dirty="0"/>
              <a:t> «</a:t>
            </a:r>
            <a:r>
              <a:rPr lang="ru-RU" sz="2000" dirty="0" err="1" smtClean="0"/>
              <a:t>Червона</a:t>
            </a:r>
            <a:r>
              <a:rPr lang="ru-RU" sz="2000" dirty="0" smtClean="0"/>
              <a:t> Шапочка</a:t>
            </a:r>
            <a:r>
              <a:rPr lang="ru-RU" sz="2000" dirty="0"/>
              <a:t>»; </a:t>
            </a:r>
            <a:r>
              <a:rPr lang="ru-RU" sz="2000" dirty="0" err="1"/>
              <a:t>жадібним</a:t>
            </a:r>
            <a:r>
              <a:rPr lang="ru-RU" sz="2000" dirty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жорстоким</a:t>
            </a:r>
            <a:r>
              <a:rPr lang="ru-RU" sz="2000" dirty="0"/>
              <a:t>, як у </a:t>
            </a:r>
            <a:r>
              <a:rPr lang="ru-RU" sz="2000" dirty="0" err="1" smtClean="0"/>
              <a:t>байці</a:t>
            </a:r>
            <a:r>
              <a:rPr lang="ru-RU" sz="2000" dirty="0" smtClean="0"/>
              <a:t>  «</a:t>
            </a:r>
            <a:r>
              <a:rPr lang="ru-RU" sz="2000" dirty="0"/>
              <a:t>Вовк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ягня</a:t>
            </a:r>
            <a:r>
              <a:rPr lang="ru-RU" sz="2000" dirty="0"/>
              <a:t>». </a:t>
            </a:r>
            <a:r>
              <a:rPr lang="ru-RU" sz="2000" dirty="0" err="1"/>
              <a:t>Або</a:t>
            </a:r>
            <a:r>
              <a:rPr lang="ru-RU" sz="2000" dirty="0"/>
              <a:t> ж , </a:t>
            </a:r>
            <a:r>
              <a:rPr lang="ru-RU" sz="2000" dirty="0" err="1"/>
              <a:t>навпаки</a:t>
            </a:r>
            <a:r>
              <a:rPr lang="ru-RU" sz="2000" dirty="0"/>
              <a:t>,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рятував</a:t>
            </a:r>
            <a:r>
              <a:rPr lang="ru-RU" sz="2000" dirty="0"/>
              <a:t> маленьких </a:t>
            </a:r>
            <a:r>
              <a:rPr lang="ru-RU" sz="2000" dirty="0" err="1"/>
              <a:t>дітей</a:t>
            </a:r>
            <a:r>
              <a:rPr lang="ru-RU" sz="2000" dirty="0"/>
              <a:t> – як у</a:t>
            </a:r>
          </a:p>
          <a:p>
            <a:pPr>
              <a:buNone/>
            </a:pPr>
            <a:r>
              <a:rPr lang="ru-RU" sz="2000" dirty="0" smtClean="0"/>
              <a:t>     </a:t>
            </a:r>
            <a:r>
              <a:rPr lang="ru-RU" sz="2000" dirty="0" err="1" smtClean="0"/>
              <a:t>давньоруській</a:t>
            </a:r>
            <a:r>
              <a:rPr lang="ru-RU" sz="2000" dirty="0" smtClean="0"/>
              <a:t> </a:t>
            </a:r>
            <a:r>
              <a:rPr lang="ru-RU" sz="2000" dirty="0" err="1"/>
              <a:t>легенді</a:t>
            </a:r>
            <a:r>
              <a:rPr lang="ru-RU" sz="2000" dirty="0"/>
              <a:t> про Ромула </a:t>
            </a:r>
            <a:r>
              <a:rPr lang="ru-RU" sz="2000" dirty="0" err="1"/>
              <a:t>і</a:t>
            </a:r>
            <a:r>
              <a:rPr lang="ru-RU" sz="2000" dirty="0"/>
              <a:t> Рема, </a:t>
            </a:r>
            <a:r>
              <a:rPr lang="ru-RU" sz="2000" dirty="0" err="1"/>
              <a:t>засновників</a:t>
            </a:r>
            <a:r>
              <a:rPr lang="ru-RU" sz="2000" dirty="0"/>
              <a:t> Риму,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 smtClean="0"/>
              <a:t>вигодувала</a:t>
            </a:r>
            <a:r>
              <a:rPr lang="ru-RU" sz="2000" dirty="0" smtClean="0"/>
              <a:t> </a:t>
            </a:r>
            <a:r>
              <a:rPr lang="ru-RU" sz="2000" dirty="0" err="1" smtClean="0"/>
              <a:t>вовчиця</a:t>
            </a:r>
            <a:r>
              <a:rPr lang="ru-RU" sz="2000" dirty="0"/>
              <a:t>. Широко </a:t>
            </a:r>
            <a:r>
              <a:rPr lang="ru-RU" sz="2000" dirty="0" err="1"/>
              <a:t>відомі</a:t>
            </a:r>
            <a:r>
              <a:rPr lang="ru-RU" sz="2000" dirty="0"/>
              <a:t>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історії</a:t>
            </a:r>
            <a:r>
              <a:rPr lang="ru-RU" sz="2000" dirty="0"/>
              <a:t> про </a:t>
            </a:r>
            <a:r>
              <a:rPr lang="ru-RU" sz="2000" dirty="0" err="1"/>
              <a:t>дітей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загубилися</a:t>
            </a:r>
            <a:r>
              <a:rPr lang="ru-RU" sz="2000" dirty="0"/>
              <a:t> в </a:t>
            </a:r>
            <a:r>
              <a:rPr lang="ru-RU" sz="2000" dirty="0" err="1"/>
              <a:t>лісі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 smtClean="0"/>
              <a:t>були</a:t>
            </a:r>
            <a:r>
              <a:rPr lang="ru-RU" sz="2000" dirty="0" smtClean="0"/>
              <a:t> </a:t>
            </a:r>
            <a:r>
              <a:rPr lang="ru-RU" sz="2000" dirty="0" err="1" smtClean="0"/>
              <a:t>турботливо</a:t>
            </a:r>
            <a:r>
              <a:rPr lang="ru-RU" sz="2000" dirty="0" smtClean="0"/>
              <a:t> </a:t>
            </a:r>
            <a:r>
              <a:rPr lang="ru-RU" sz="2000" dirty="0" err="1"/>
              <a:t>виховані</a:t>
            </a:r>
            <a:r>
              <a:rPr lang="ru-RU" sz="2000" dirty="0"/>
              <a:t> </a:t>
            </a:r>
            <a:r>
              <a:rPr lang="ru-RU" sz="2000" dirty="0" err="1"/>
              <a:t>вовками</a:t>
            </a:r>
            <a:r>
              <a:rPr lang="ru-RU" sz="2000" dirty="0"/>
              <a:t>, як </a:t>
            </a:r>
            <a:r>
              <a:rPr lang="ru-RU" sz="2000" dirty="0" err="1"/>
              <a:t>це</a:t>
            </a:r>
            <a:r>
              <a:rPr lang="ru-RU" sz="2000" dirty="0"/>
              <a:t> описано у </a:t>
            </a:r>
            <a:r>
              <a:rPr lang="ru-RU" sz="2000" dirty="0" err="1"/>
              <a:t>казці</a:t>
            </a:r>
            <a:r>
              <a:rPr lang="ru-RU" sz="2000" dirty="0"/>
              <a:t> «</a:t>
            </a:r>
            <a:r>
              <a:rPr lang="ru-RU" sz="2000" dirty="0" err="1"/>
              <a:t>Мауглі</a:t>
            </a:r>
            <a:r>
              <a:rPr lang="ru-RU" sz="2000" dirty="0"/>
              <a:t>».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/>
              <a:t>Вовк – </a:t>
            </a:r>
            <a:r>
              <a:rPr lang="ru-RU" sz="2000" dirty="0" err="1"/>
              <a:t>хижак</a:t>
            </a:r>
            <a:r>
              <a:rPr lang="ru-RU" sz="2000" dirty="0"/>
              <a:t>. </a:t>
            </a:r>
            <a:r>
              <a:rPr lang="ru-RU" sz="2000" dirty="0" err="1"/>
              <a:t>Довжина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 – до 160 </a:t>
            </a:r>
            <a:r>
              <a:rPr lang="ru-RU" sz="2000" dirty="0" err="1"/>
              <a:t>сантиметрів</a:t>
            </a:r>
            <a:r>
              <a:rPr lang="ru-RU" sz="2000" dirty="0"/>
              <a:t>, </a:t>
            </a:r>
            <a:r>
              <a:rPr lang="ru-RU" sz="2000" dirty="0" smtClean="0"/>
              <a:t>вага – </a:t>
            </a:r>
            <a:r>
              <a:rPr lang="ru-RU" sz="2000" dirty="0"/>
              <a:t>в </a:t>
            </a:r>
            <a:r>
              <a:rPr lang="ru-RU" sz="2000" dirty="0" err="1"/>
              <a:t>середньому</a:t>
            </a:r>
            <a:r>
              <a:rPr lang="ru-RU" sz="2000" dirty="0"/>
              <a:t> 50 </a:t>
            </a:r>
            <a:r>
              <a:rPr lang="ru-RU" sz="2000" dirty="0" err="1"/>
              <a:t>кілограмів</a:t>
            </a:r>
            <a:r>
              <a:rPr lang="ru-RU" sz="2000" dirty="0"/>
              <a:t>, </a:t>
            </a:r>
            <a:r>
              <a:rPr lang="ru-RU" sz="2000" dirty="0" err="1"/>
              <a:t>хоча</a:t>
            </a:r>
            <a:r>
              <a:rPr lang="ru-RU" sz="2000" dirty="0"/>
              <a:t> </a:t>
            </a:r>
            <a:r>
              <a:rPr lang="ru-RU" sz="2000" dirty="0" err="1"/>
              <a:t>бувають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більші</a:t>
            </a:r>
            <a:r>
              <a:rPr lang="ru-RU" sz="2000" dirty="0"/>
              <a:t>.. </a:t>
            </a:r>
            <a:r>
              <a:rPr lang="ru-RU" sz="2000" dirty="0" err="1"/>
              <a:t>Кажуть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вовка</a:t>
            </a:r>
            <a:r>
              <a:rPr lang="ru-RU" sz="2000" dirty="0"/>
              <a:t> </a:t>
            </a:r>
            <a:r>
              <a:rPr lang="ru-RU" sz="2000" dirty="0" smtClean="0"/>
              <a:t>ноги </a:t>
            </a:r>
            <a:r>
              <a:rPr lang="ru-RU" sz="2000" dirty="0" err="1" smtClean="0"/>
              <a:t>годують</a:t>
            </a:r>
            <a:r>
              <a:rPr lang="ru-RU" sz="2000" dirty="0"/>
              <a:t>. </a:t>
            </a:r>
            <a:r>
              <a:rPr lang="ru-RU" sz="2000" dirty="0" err="1"/>
              <a:t>Саме</a:t>
            </a:r>
            <a:r>
              <a:rPr lang="ru-RU" sz="2000" dirty="0"/>
              <a:t> так, тому </a:t>
            </a:r>
            <a:r>
              <a:rPr lang="ru-RU" sz="2000" dirty="0" err="1"/>
              <a:t>що</a:t>
            </a:r>
            <a:r>
              <a:rPr lang="ru-RU" sz="2000" dirty="0"/>
              <a:t> на одному </a:t>
            </a:r>
            <a:r>
              <a:rPr lang="ru-RU" sz="2000" dirty="0" err="1"/>
              <a:t>місці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2-3 </a:t>
            </a:r>
            <a:r>
              <a:rPr lang="ru-RU" sz="2000" dirty="0" err="1"/>
              <a:t>днів</a:t>
            </a:r>
            <a:r>
              <a:rPr lang="ru-RU" sz="2000" dirty="0"/>
              <a:t>. За </a:t>
            </a:r>
            <a:r>
              <a:rPr lang="ru-RU" sz="2000" dirty="0" err="1" smtClean="0"/>
              <a:t>добу</a:t>
            </a:r>
            <a:r>
              <a:rPr lang="ru-RU" sz="2000" dirty="0" smtClean="0"/>
              <a:t> </a:t>
            </a:r>
            <a:r>
              <a:rPr lang="ru-RU" sz="2000" dirty="0" err="1" smtClean="0"/>
              <a:t>вовки</a:t>
            </a:r>
            <a:r>
              <a:rPr lang="ru-RU" sz="2000" dirty="0" smtClean="0"/>
              <a:t> </a:t>
            </a:r>
            <a:r>
              <a:rPr lang="ru-RU" sz="2000" dirty="0" err="1"/>
              <a:t>пробігають</a:t>
            </a:r>
            <a:r>
              <a:rPr lang="ru-RU" sz="2000" dirty="0"/>
              <a:t> до 200 </a:t>
            </a:r>
            <a:r>
              <a:rPr lang="ru-RU" sz="2000" dirty="0" err="1"/>
              <a:t>кілометрів</a:t>
            </a:r>
            <a:r>
              <a:rPr lang="ru-RU" sz="2000" dirty="0"/>
              <a:t>. </a:t>
            </a:r>
            <a:r>
              <a:rPr lang="ru-RU" sz="2000" dirty="0" err="1"/>
              <a:t>Самець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самка </a:t>
            </a:r>
            <a:r>
              <a:rPr lang="ru-RU" sz="2000" dirty="0" err="1"/>
              <a:t>створюють</a:t>
            </a:r>
            <a:r>
              <a:rPr lang="ru-RU" sz="2000" dirty="0"/>
              <a:t> </a:t>
            </a:r>
            <a:r>
              <a:rPr lang="ru-RU" sz="2000" dirty="0" err="1"/>
              <a:t>сім’ю</a:t>
            </a:r>
            <a:r>
              <a:rPr lang="ru-RU" sz="2000" dirty="0"/>
              <a:t> раз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назавжди</a:t>
            </a:r>
            <a:r>
              <a:rPr lang="ru-RU" sz="2000" dirty="0"/>
              <a:t>. </a:t>
            </a: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ru-RU" sz="2000" dirty="0" err="1"/>
              <a:t>загибель</a:t>
            </a:r>
            <a:r>
              <a:rPr lang="ru-RU" sz="2000" dirty="0"/>
              <a:t> одного </a:t>
            </a:r>
            <a:r>
              <a:rPr lang="ru-RU" sz="2000" dirty="0" err="1"/>
              <a:t>з</a:t>
            </a:r>
            <a:r>
              <a:rPr lang="ru-RU" sz="2000" dirty="0"/>
              <a:t> них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примусити</a:t>
            </a:r>
            <a:r>
              <a:rPr lang="ru-RU" sz="2000" dirty="0"/>
              <a:t> другого </a:t>
            </a:r>
            <a:r>
              <a:rPr lang="ru-RU" sz="2000" dirty="0" err="1"/>
              <a:t>знайти</a:t>
            </a:r>
            <a:r>
              <a:rPr lang="ru-RU" sz="2000" dirty="0"/>
              <a:t> </a:t>
            </a:r>
            <a:r>
              <a:rPr lang="ru-RU" sz="2000" dirty="0" err="1" smtClean="0"/>
              <a:t>собі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іншу</a:t>
            </a:r>
            <a:r>
              <a:rPr lang="ru-RU" sz="2000" dirty="0" smtClean="0"/>
              <a:t> </a:t>
            </a:r>
            <a:r>
              <a:rPr lang="ru-RU" sz="2000" dirty="0"/>
              <a:t>пару. </a:t>
            </a:r>
            <a:r>
              <a:rPr lang="ru-RU" sz="2000" dirty="0" err="1"/>
              <a:t>Вчені</a:t>
            </a:r>
            <a:r>
              <a:rPr lang="ru-RU" sz="2000" dirty="0"/>
              <a:t> </a:t>
            </a:r>
            <a:r>
              <a:rPr lang="ru-RU" sz="2000" dirty="0" err="1"/>
              <a:t>вважають</a:t>
            </a:r>
            <a:r>
              <a:rPr lang="ru-RU" sz="2000" dirty="0"/>
              <a:t> </a:t>
            </a:r>
            <a:r>
              <a:rPr lang="ru-RU" sz="2000" dirty="0" err="1"/>
              <a:t>вовків</a:t>
            </a:r>
            <a:r>
              <a:rPr lang="ru-RU" sz="2000" dirty="0"/>
              <a:t> </a:t>
            </a:r>
            <a:r>
              <a:rPr lang="ru-RU" sz="2000" dirty="0" err="1"/>
              <a:t>розумними</a:t>
            </a:r>
            <a:r>
              <a:rPr lang="ru-RU" sz="2000" dirty="0"/>
              <a:t> </a:t>
            </a:r>
            <a:r>
              <a:rPr lang="ru-RU" sz="2000" dirty="0" err="1"/>
              <a:t>хижаками</a:t>
            </a:r>
            <a:r>
              <a:rPr lang="ru-RU" sz="2000" dirty="0"/>
              <a:t>.</a:t>
            </a:r>
          </a:p>
        </p:txBody>
      </p:sp>
      <p:pic>
        <p:nvPicPr>
          <p:cNvPr id="22530" name="Picture 2" descr="ÐÐ°ÑÑÐ¸Ð½ÐºÐ¸ Ð¿Ð¾ Ð·Ð°Ð¿ÑÐ¾ÑÑ Ð¿Ð½Ð³ Ð²Ð¾Ð»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797152"/>
            <a:ext cx="1750046" cy="1872208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4572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dirty="0"/>
              <a:t>У </a:t>
            </a:r>
            <a:r>
              <a:rPr lang="ru-RU" sz="2000" dirty="0" err="1"/>
              <a:t>хитрощах</a:t>
            </a:r>
            <a:r>
              <a:rPr lang="ru-RU" sz="2000" dirty="0"/>
              <a:t>, </a:t>
            </a:r>
            <a:r>
              <a:rPr lang="ru-RU" sz="2000" dirty="0" err="1"/>
              <a:t>обережності</a:t>
            </a:r>
            <a:r>
              <a:rPr lang="ru-RU" sz="2000" dirty="0"/>
              <a:t> </a:t>
            </a:r>
            <a:r>
              <a:rPr lang="ru-RU" sz="2000" dirty="0" err="1"/>
              <a:t>вовк</a:t>
            </a:r>
            <a:r>
              <a:rPr lang="ru-RU" sz="2000" dirty="0"/>
              <a:t> </a:t>
            </a:r>
            <a:r>
              <a:rPr lang="ru-RU" sz="2000" dirty="0" err="1"/>
              <a:t>ніскільки</a:t>
            </a:r>
            <a:r>
              <a:rPr lang="ru-RU" sz="2000" dirty="0"/>
              <a:t> </a:t>
            </a:r>
            <a:r>
              <a:rPr lang="ru-RU" sz="2000" dirty="0" smtClean="0"/>
              <a:t>не </a:t>
            </a:r>
            <a:r>
              <a:rPr lang="ru-RU" sz="2000" dirty="0" err="1" smtClean="0"/>
              <a:t>поступається</a:t>
            </a:r>
            <a:r>
              <a:rPr lang="ru-RU" sz="2000" dirty="0" smtClean="0"/>
              <a:t> </a:t>
            </a:r>
            <a:r>
              <a:rPr lang="ru-RU" sz="2000" dirty="0" err="1"/>
              <a:t>лисиці</a:t>
            </a:r>
            <a:r>
              <a:rPr lang="ru-RU" sz="2000" dirty="0"/>
              <a:t>. У </a:t>
            </a:r>
            <a:r>
              <a:rPr lang="ru-RU" sz="2000" dirty="0" err="1"/>
              <a:t>більшості</a:t>
            </a:r>
            <a:r>
              <a:rPr lang="ru-RU" sz="2000" dirty="0"/>
              <a:t> </a:t>
            </a:r>
            <a:r>
              <a:rPr lang="ru-RU" sz="2000" dirty="0" err="1"/>
              <a:t>випадків</a:t>
            </a:r>
            <a:r>
              <a:rPr lang="ru-RU" sz="2000" dirty="0"/>
              <a:t>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уміє</a:t>
            </a:r>
            <a:r>
              <a:rPr lang="ru-RU" sz="2000" dirty="0"/>
              <a:t> </a:t>
            </a:r>
            <a:r>
              <a:rPr lang="ru-RU" sz="2000" dirty="0" err="1"/>
              <a:t>пристосуватися</a:t>
            </a:r>
            <a:r>
              <a:rPr lang="ru-RU" sz="2000" dirty="0"/>
              <a:t> до</a:t>
            </a:r>
          </a:p>
          <a:p>
            <a:pPr algn="ctr"/>
            <a:r>
              <a:rPr lang="ru-RU" sz="2000" dirty="0" err="1"/>
              <a:t>відповідних</a:t>
            </a:r>
            <a:r>
              <a:rPr lang="ru-RU" sz="2000" dirty="0"/>
              <a:t> </a:t>
            </a:r>
            <a:r>
              <a:rPr lang="ru-RU" sz="2000" dirty="0" err="1"/>
              <a:t>обставин</a:t>
            </a:r>
            <a:r>
              <a:rPr lang="ru-RU" sz="2000" dirty="0"/>
              <a:t> , </a:t>
            </a:r>
            <a:r>
              <a:rPr lang="ru-RU" sz="2000" dirty="0" err="1"/>
              <a:t>свої</a:t>
            </a:r>
            <a:r>
              <a:rPr lang="ru-RU" sz="2000" dirty="0"/>
              <a:t> </a:t>
            </a:r>
            <a:r>
              <a:rPr lang="ru-RU" sz="2000" dirty="0" err="1"/>
              <a:t>вчинки</a:t>
            </a:r>
            <a:r>
              <a:rPr lang="ru-RU" sz="2000" dirty="0"/>
              <a:t> </a:t>
            </a:r>
            <a:r>
              <a:rPr lang="ru-RU" sz="2000" dirty="0" err="1"/>
              <a:t>обдумує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вміє</a:t>
            </a:r>
            <a:r>
              <a:rPr lang="ru-RU" sz="2000" dirty="0"/>
              <a:t> </a:t>
            </a:r>
            <a:r>
              <a:rPr lang="ru-RU" sz="2000" dirty="0" err="1"/>
              <a:t>знайти</a:t>
            </a:r>
            <a:r>
              <a:rPr lang="ru-RU" sz="2000" dirty="0"/>
              <a:t> </a:t>
            </a:r>
            <a:r>
              <a:rPr lang="ru-RU" sz="2000" dirty="0" err="1"/>
              <a:t>вихід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скрутного</a:t>
            </a:r>
            <a:endParaRPr lang="ru-RU" sz="2000" dirty="0"/>
          </a:p>
          <a:p>
            <a:pPr algn="ctr"/>
            <a:r>
              <a:rPr lang="ru-RU" sz="2000" dirty="0"/>
              <a:t>становища.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2060848"/>
            <a:ext cx="45720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err="1"/>
              <a:t>Німецький</a:t>
            </a:r>
            <a:r>
              <a:rPr lang="ru-RU" dirty="0"/>
              <a:t> </a:t>
            </a:r>
            <a:r>
              <a:rPr lang="ru-RU" dirty="0" err="1"/>
              <a:t>натураліст</a:t>
            </a:r>
            <a:r>
              <a:rPr lang="ru-RU" dirty="0"/>
              <a:t> Альфред Брем писав: «</a:t>
            </a:r>
            <a:r>
              <a:rPr lang="ru-RU" dirty="0" smtClean="0"/>
              <a:t>Вовк </a:t>
            </a:r>
            <a:r>
              <a:rPr lang="ru-RU" dirty="0" err="1" smtClean="0"/>
              <a:t>намагається</a:t>
            </a:r>
            <a:r>
              <a:rPr lang="ru-RU" dirty="0" smtClean="0"/>
              <a:t> </a:t>
            </a:r>
            <a:r>
              <a:rPr lang="ru-RU" dirty="0" err="1"/>
              <a:t>обдурити</a:t>
            </a:r>
            <a:r>
              <a:rPr lang="ru-RU" dirty="0"/>
              <a:t> </a:t>
            </a:r>
            <a:r>
              <a:rPr lang="ru-RU" dirty="0" err="1"/>
              <a:t>зграю</a:t>
            </a:r>
            <a:r>
              <a:rPr lang="ru-RU" dirty="0"/>
              <a:t> собак </a:t>
            </a:r>
            <a:r>
              <a:rPr lang="ru-RU" dirty="0" err="1"/>
              <a:t>і</a:t>
            </a:r>
            <a:r>
              <a:rPr lang="ru-RU" dirty="0"/>
              <a:t> не губить </a:t>
            </a:r>
            <a:r>
              <a:rPr lang="ru-RU" dirty="0" err="1"/>
              <a:t>присутності</a:t>
            </a:r>
            <a:r>
              <a:rPr lang="ru-RU" dirty="0"/>
              <a:t> духу, </a:t>
            </a:r>
            <a:r>
              <a:rPr lang="ru-RU" dirty="0" err="1"/>
              <a:t>навіть</a:t>
            </a:r>
            <a:r>
              <a:rPr lang="ru-RU" dirty="0"/>
              <a:t>, коли</a:t>
            </a:r>
          </a:p>
          <a:p>
            <a:pPr algn="ctr"/>
            <a:r>
              <a:rPr lang="ru-RU" dirty="0"/>
              <a:t>за ним </a:t>
            </a:r>
            <a:r>
              <a:rPr lang="ru-RU" dirty="0" err="1"/>
              <a:t>женуться</a:t>
            </a:r>
            <a:r>
              <a:rPr lang="ru-RU" dirty="0"/>
              <a:t>».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зір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слух </a:t>
            </a:r>
            <a:r>
              <a:rPr lang="ru-RU" dirty="0" err="1"/>
              <a:t>однаково</a:t>
            </a:r>
            <a:r>
              <a:rPr lang="ru-RU" dirty="0"/>
              <a:t> добре </a:t>
            </a:r>
            <a:r>
              <a:rPr lang="ru-RU" dirty="0" err="1"/>
              <a:t>чує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, а </a:t>
            </a:r>
            <a:r>
              <a:rPr lang="ru-RU" dirty="0" err="1"/>
              <a:t>й</a:t>
            </a:r>
            <a:r>
              <a:rPr lang="ru-RU" dirty="0"/>
              <a:t> запах</a:t>
            </a:r>
          </a:p>
          <a:p>
            <a:pPr algn="ctr"/>
            <a:r>
              <a:rPr lang="ru-RU" dirty="0"/>
              <a:t>на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відстані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4005064"/>
            <a:ext cx="7254552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Люди </a:t>
            </a:r>
            <a:r>
              <a:rPr lang="ru-RU" dirty="0" err="1"/>
              <a:t>приписують</a:t>
            </a:r>
            <a:r>
              <a:rPr lang="ru-RU" dirty="0"/>
              <a:t> </a:t>
            </a:r>
            <a:r>
              <a:rPr lang="ru-RU" dirty="0" err="1"/>
              <a:t>вовкам</a:t>
            </a:r>
            <a:r>
              <a:rPr lang="ru-RU" dirty="0"/>
              <a:t> </a:t>
            </a:r>
            <a:r>
              <a:rPr lang="ru-RU" dirty="0" err="1"/>
              <a:t>неймовірну</a:t>
            </a:r>
            <a:r>
              <a:rPr lang="ru-RU" dirty="0"/>
              <a:t> </a:t>
            </a:r>
            <a:r>
              <a:rPr lang="ru-RU" dirty="0" err="1"/>
              <a:t>кровожерливість</a:t>
            </a:r>
            <a:r>
              <a:rPr lang="ru-RU" dirty="0"/>
              <a:t>,</a:t>
            </a:r>
          </a:p>
          <a:p>
            <a:r>
              <a:rPr lang="ru-RU" dirty="0" err="1"/>
              <a:t>вважають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украй</a:t>
            </a:r>
            <a:r>
              <a:rPr lang="ru-RU" dirty="0"/>
              <a:t> </a:t>
            </a:r>
            <a:r>
              <a:rPr lang="ru-RU" dirty="0" err="1"/>
              <a:t>небезпечними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насправді</a:t>
            </a:r>
            <a:r>
              <a:rPr lang="ru-RU" dirty="0"/>
              <a:t> </a:t>
            </a:r>
            <a:r>
              <a:rPr lang="ru-RU" dirty="0" err="1"/>
              <a:t>вовки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 </a:t>
            </a:r>
            <a:r>
              <a:rPr lang="ru-RU" dirty="0" err="1" smtClean="0"/>
              <a:t>нападають</a:t>
            </a:r>
            <a:r>
              <a:rPr lang="ru-RU" dirty="0" smtClean="0"/>
              <a:t> на </a:t>
            </a:r>
            <a:r>
              <a:rPr lang="ru-RU" dirty="0" err="1"/>
              <a:t>людину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примусити</a:t>
            </a:r>
            <a:r>
              <a:rPr lang="ru-RU" dirty="0"/>
              <a:t> до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голод. Характерна </a:t>
            </a:r>
            <a:r>
              <a:rPr lang="ru-RU" dirty="0" err="1" smtClean="0"/>
              <a:t>особливість</a:t>
            </a:r>
            <a:r>
              <a:rPr lang="ru-RU" dirty="0" smtClean="0"/>
              <a:t> </a:t>
            </a:r>
            <a:r>
              <a:rPr lang="ru-RU" dirty="0" err="1" smtClean="0"/>
              <a:t>вовків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звичка</a:t>
            </a:r>
            <a:r>
              <a:rPr lang="ru-RU" dirty="0"/>
              <a:t> </a:t>
            </a:r>
            <a:r>
              <a:rPr lang="ru-RU" dirty="0" err="1"/>
              <a:t>облизувати</a:t>
            </a:r>
            <a:r>
              <a:rPr lang="ru-RU" dirty="0"/>
              <a:t> </a:t>
            </a:r>
            <a:r>
              <a:rPr lang="ru-RU" dirty="0" err="1"/>
              <a:t>морди</a:t>
            </a:r>
            <a:r>
              <a:rPr lang="ru-RU" dirty="0"/>
              <a:t> один одному </a:t>
            </a:r>
            <a:r>
              <a:rPr lang="ru-RU" dirty="0" err="1"/>
              <a:t>вранці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розлуки</a:t>
            </a:r>
            <a:r>
              <a:rPr lang="ru-RU" dirty="0"/>
              <a:t>. </a:t>
            </a:r>
            <a:r>
              <a:rPr lang="ru-RU" dirty="0" smtClean="0"/>
              <a:t>Те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/>
              <a:t>вони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задоволенням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вдалого</a:t>
            </a:r>
            <a:r>
              <a:rPr lang="ru-RU" dirty="0"/>
              <a:t> </a:t>
            </a:r>
            <a:r>
              <a:rPr lang="ru-RU" dirty="0" err="1"/>
              <a:t>полювання</a:t>
            </a:r>
            <a:r>
              <a:rPr lang="ru-RU" dirty="0"/>
              <a:t>. </a:t>
            </a:r>
            <a:r>
              <a:rPr lang="ru-RU" dirty="0" err="1"/>
              <a:t>Єдність</a:t>
            </a:r>
            <a:r>
              <a:rPr lang="ru-RU" dirty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згуртованість</a:t>
            </a:r>
            <a:r>
              <a:rPr lang="ru-RU" dirty="0" smtClean="0"/>
              <a:t> </a:t>
            </a:r>
            <a:r>
              <a:rPr lang="ru-RU" dirty="0" err="1"/>
              <a:t>зграї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у момент </a:t>
            </a:r>
            <a:r>
              <a:rPr lang="ru-RU" dirty="0" err="1"/>
              <a:t>небезпеки</a:t>
            </a:r>
            <a:r>
              <a:rPr lang="ru-RU" dirty="0"/>
              <a:t>: </a:t>
            </a:r>
            <a:r>
              <a:rPr lang="ru-RU" dirty="0" err="1"/>
              <a:t>дорослі</a:t>
            </a:r>
            <a:r>
              <a:rPr lang="ru-RU" dirty="0"/>
              <a:t> </a:t>
            </a:r>
            <a:r>
              <a:rPr lang="ru-RU" dirty="0" err="1"/>
              <a:t>вовки</a:t>
            </a:r>
            <a:r>
              <a:rPr lang="ru-RU" dirty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/>
              <a:t>хитрощів</a:t>
            </a:r>
            <a:r>
              <a:rPr lang="ru-RU" dirty="0"/>
              <a:t> </a:t>
            </a:r>
            <a:r>
              <a:rPr lang="ru-RU" dirty="0" err="1"/>
              <a:t>намагаються</a:t>
            </a:r>
            <a:r>
              <a:rPr lang="ru-RU" dirty="0"/>
              <a:t> </a:t>
            </a:r>
            <a:r>
              <a:rPr lang="ru-RU" dirty="0" err="1"/>
              <a:t>відволікти</a:t>
            </a:r>
            <a:r>
              <a:rPr lang="ru-RU" dirty="0"/>
              <a:t> ворога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 smtClean="0"/>
              <a:t>дитинчат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150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60848"/>
            <a:ext cx="4095454" cy="1872208"/>
          </a:xfrm>
          <a:prstGeom prst="rect">
            <a:avLst/>
          </a:prstGeom>
          <a:noFill/>
        </p:spPr>
      </p:pic>
      <p:pic>
        <p:nvPicPr>
          <p:cNvPr id="2151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-99392"/>
            <a:ext cx="2742168" cy="2020064"/>
          </a:xfrm>
          <a:prstGeom prst="rect">
            <a:avLst/>
          </a:prstGeom>
          <a:noFill/>
        </p:spPr>
      </p:pic>
      <p:pic>
        <p:nvPicPr>
          <p:cNvPr id="2151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653136"/>
            <a:ext cx="2001767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994122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002060"/>
                </a:solidFill>
              </a:rPr>
              <a:t>Літературний</a:t>
            </a:r>
            <a:r>
              <a:rPr lang="ru-RU" sz="3200" b="1" dirty="0">
                <a:solidFill>
                  <a:srgbClr val="002060"/>
                </a:solidFill>
              </a:rPr>
              <a:t> диктант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dirty="0"/>
              <a:t>1. Яку </a:t>
            </a:r>
            <a:r>
              <a:rPr lang="ru-RU" sz="2400" dirty="0" err="1"/>
              <a:t>назву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велика </a:t>
            </a:r>
            <a:r>
              <a:rPr lang="ru-RU" sz="2400" dirty="0" err="1"/>
              <a:t>скотарська</a:t>
            </a:r>
            <a:r>
              <a:rPr lang="ru-RU" sz="2400" dirty="0"/>
              <a:t> округа на </a:t>
            </a:r>
            <a:r>
              <a:rPr lang="ru-RU" sz="2400" dirty="0" err="1"/>
              <a:t>півночі</a:t>
            </a:r>
            <a:r>
              <a:rPr lang="ru-RU" sz="2400" dirty="0"/>
              <a:t> </a:t>
            </a:r>
            <a:r>
              <a:rPr lang="ru-RU" sz="2400" dirty="0" err="1"/>
              <a:t>Нью</a:t>
            </a:r>
            <a:r>
              <a:rPr lang="ru-RU" sz="2400" dirty="0"/>
              <a:t> – </a:t>
            </a:r>
            <a:r>
              <a:rPr lang="ru-RU" sz="2400" dirty="0" err="1"/>
              <a:t>Мексико</a:t>
            </a:r>
            <a:r>
              <a:rPr lang="ru-RU" sz="2400" dirty="0"/>
              <a:t>?</a:t>
            </a:r>
          </a:p>
          <a:p>
            <a:pPr>
              <a:buNone/>
            </a:pPr>
            <a:r>
              <a:rPr lang="ru-RU" sz="2400" dirty="0" smtClean="0"/>
              <a:t>2</a:t>
            </a:r>
            <a:r>
              <a:rPr lang="ru-RU" sz="2400" dirty="0"/>
              <a:t>. Як звали головного героя </a:t>
            </a:r>
            <a:r>
              <a:rPr lang="ru-RU" sz="2400" dirty="0" err="1"/>
              <a:t>оповідання</a:t>
            </a:r>
            <a:r>
              <a:rPr lang="ru-RU" sz="2400" dirty="0" smtClean="0"/>
              <a:t>?</a:t>
            </a:r>
            <a:endParaRPr lang="ru-RU" sz="2400" dirty="0"/>
          </a:p>
          <a:p>
            <a:r>
              <a:rPr lang="ru-RU" sz="2400" dirty="0"/>
              <a:t>3. </a:t>
            </a:r>
            <a:r>
              <a:rPr lang="ru-RU" sz="2400" dirty="0" err="1"/>
              <a:t>Ім’я</a:t>
            </a:r>
            <a:r>
              <a:rPr lang="ru-RU" sz="2400" dirty="0"/>
              <a:t> подруги ватажка </a:t>
            </a:r>
            <a:r>
              <a:rPr lang="ru-RU" sz="2400" dirty="0" err="1"/>
              <a:t>зграї</a:t>
            </a:r>
            <a:r>
              <a:rPr lang="ru-RU" sz="2400" dirty="0"/>
              <a:t>. </a:t>
            </a:r>
          </a:p>
          <a:p>
            <a:r>
              <a:rPr lang="ru-RU" sz="2400" dirty="0"/>
              <a:t>4. На кого </a:t>
            </a:r>
            <a:r>
              <a:rPr lang="ru-RU" sz="2400" dirty="0" err="1"/>
              <a:t>ніколи</a:t>
            </a:r>
            <a:r>
              <a:rPr lang="ru-RU" sz="2400" dirty="0"/>
              <a:t> не нападали </a:t>
            </a:r>
            <a:r>
              <a:rPr lang="ru-RU" sz="2400" dirty="0" err="1"/>
              <a:t>вовки</a:t>
            </a:r>
            <a:r>
              <a:rPr lang="ru-RU" sz="2400" dirty="0" smtClean="0"/>
              <a:t>?</a:t>
            </a:r>
            <a:endParaRPr lang="ru-RU" sz="2400" dirty="0"/>
          </a:p>
          <a:p>
            <a:r>
              <a:rPr lang="ru-RU" sz="2400" dirty="0"/>
              <a:t>5. </a:t>
            </a:r>
            <a:r>
              <a:rPr lang="ru-RU" sz="2400" dirty="0" err="1"/>
              <a:t>Назвіть</a:t>
            </a:r>
            <a:r>
              <a:rPr lang="ru-RU" sz="2400" dirty="0"/>
              <a:t> </a:t>
            </a:r>
            <a:r>
              <a:rPr lang="ru-RU" sz="2400" dirty="0" err="1"/>
              <a:t>єдину</a:t>
            </a:r>
            <a:r>
              <a:rPr lang="ru-RU" sz="2400" dirty="0"/>
              <a:t> </a:t>
            </a:r>
            <a:r>
              <a:rPr lang="ru-RU" sz="2400" dirty="0" err="1"/>
              <a:t>річ</a:t>
            </a:r>
            <a:r>
              <a:rPr lang="ru-RU" sz="2400" dirty="0"/>
              <a:t>, яку </a:t>
            </a:r>
            <a:r>
              <a:rPr lang="ru-RU" sz="2400" dirty="0" err="1"/>
              <a:t>боявся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 smtClean="0"/>
              <a:t>?</a:t>
            </a:r>
            <a:endParaRPr lang="ru-RU" sz="2400" dirty="0"/>
          </a:p>
          <a:p>
            <a:r>
              <a:rPr lang="ru-RU" sz="2400" dirty="0"/>
              <a:t>6.Винагорода за голову </a:t>
            </a:r>
            <a:r>
              <a:rPr lang="ru-RU" sz="2400" dirty="0" err="1"/>
              <a:t>Лобо</a:t>
            </a:r>
            <a:r>
              <a:rPr lang="ru-RU" sz="2400" dirty="0"/>
              <a:t> становила</a:t>
            </a:r>
            <a:r>
              <a:rPr lang="ru-RU" sz="2400" dirty="0" smtClean="0"/>
              <a:t>…</a:t>
            </a:r>
            <a:endParaRPr lang="ru-RU" sz="2400" dirty="0"/>
          </a:p>
          <a:p>
            <a:r>
              <a:rPr lang="ru-RU" sz="2400" dirty="0"/>
              <a:t>7.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тварин</a:t>
            </a:r>
            <a:r>
              <a:rPr lang="ru-RU" sz="2400" dirty="0"/>
              <a:t> </a:t>
            </a:r>
            <a:r>
              <a:rPr lang="ru-RU" sz="2400" dirty="0" err="1"/>
              <a:t>вовки</a:t>
            </a:r>
            <a:r>
              <a:rPr lang="ru-RU" sz="2400" dirty="0"/>
              <a:t> </a:t>
            </a:r>
            <a:r>
              <a:rPr lang="ru-RU" sz="2400" dirty="0" err="1"/>
              <a:t>загризли</a:t>
            </a:r>
            <a:r>
              <a:rPr lang="ru-RU" sz="2400" dirty="0"/>
              <a:t>, </a:t>
            </a:r>
            <a:r>
              <a:rPr lang="ru-RU" sz="2400" dirty="0" err="1"/>
              <a:t>але</a:t>
            </a:r>
            <a:r>
              <a:rPr lang="ru-RU" sz="2400" dirty="0"/>
              <a:t> не </a:t>
            </a:r>
            <a:r>
              <a:rPr lang="ru-RU" sz="2400" dirty="0" err="1"/>
              <a:t>їли</a:t>
            </a:r>
            <a:r>
              <a:rPr lang="ru-RU" sz="2400" dirty="0"/>
              <a:t> ? </a:t>
            </a:r>
          </a:p>
          <a:p>
            <a:r>
              <a:rPr lang="ru-RU" sz="2400" dirty="0"/>
              <a:t>8. Яку </a:t>
            </a:r>
            <a:r>
              <a:rPr lang="ru-RU" sz="2400" dirty="0" err="1"/>
              <a:t>назву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мотузка</a:t>
            </a:r>
            <a:r>
              <a:rPr lang="ru-RU" sz="2400" dirty="0"/>
              <a:t> для лову </a:t>
            </a:r>
            <a:r>
              <a:rPr lang="ru-RU" sz="2400" dirty="0" err="1"/>
              <a:t>тварин</a:t>
            </a:r>
            <a:r>
              <a:rPr lang="ru-RU" sz="2400" dirty="0"/>
              <a:t> </a:t>
            </a:r>
            <a:r>
              <a:rPr lang="ru-RU" sz="2400" dirty="0" smtClean="0"/>
              <a:t>?</a:t>
            </a:r>
            <a:endParaRPr lang="ru-RU" sz="2400" dirty="0"/>
          </a:p>
          <a:p>
            <a:r>
              <a:rPr lang="ru-RU" sz="2400" dirty="0"/>
              <a:t>9.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мисливських</a:t>
            </a:r>
            <a:r>
              <a:rPr lang="ru-RU" sz="2400" dirty="0"/>
              <a:t> </a:t>
            </a:r>
            <a:r>
              <a:rPr lang="ru-RU" sz="2400" dirty="0" err="1"/>
              <a:t>пристроїв</a:t>
            </a:r>
            <a:r>
              <a:rPr lang="ru-RU" sz="2400" dirty="0"/>
              <a:t> </a:t>
            </a:r>
            <a:r>
              <a:rPr lang="ru-RU" sz="2400" dirty="0" err="1"/>
              <a:t>упіймали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? </a:t>
            </a:r>
          </a:p>
          <a:p>
            <a:r>
              <a:rPr lang="ru-RU" sz="2400" dirty="0"/>
              <a:t>10.Скотарська ферма у США? </a:t>
            </a:r>
          </a:p>
        </p:txBody>
      </p:sp>
      <p:pic>
        <p:nvPicPr>
          <p:cNvPr id="20482" name="Picture 2" descr="ÐÐ°ÑÑÐ¸Ð½ÐºÐ¸ Ð¿Ð¾ Ð·Ð°Ð¿ÑÐ¾ÑÑ ÑÐµÑÐ¾Ð½-ÑÐ¾Ð¼Ð¿ÑÐ¾Ð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060848"/>
            <a:ext cx="1905000" cy="3019425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266928" cy="92211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«Репортаж </a:t>
            </a:r>
            <a:r>
              <a:rPr lang="ru-RU" sz="3200" b="1" dirty="0" err="1">
                <a:solidFill>
                  <a:srgbClr val="002060"/>
                </a:solidFill>
              </a:rPr>
              <a:t>кореспондента</a:t>
            </a:r>
            <a:r>
              <a:rPr lang="ru-RU" sz="3200" b="1" dirty="0">
                <a:solidFill>
                  <a:srgbClr val="002060"/>
                </a:solidFill>
              </a:rPr>
              <a:t>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196752"/>
            <a:ext cx="576064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800" dirty="0"/>
              <a:t> </a:t>
            </a:r>
            <a:r>
              <a:rPr lang="ru-RU" sz="2800" dirty="0" smtClean="0"/>
              <a:t>    </a:t>
            </a:r>
            <a:r>
              <a:rPr lang="ru-RU" sz="2200" dirty="0" err="1" smtClean="0"/>
              <a:t>Уявіть</a:t>
            </a:r>
            <a:r>
              <a:rPr lang="ru-RU" sz="2200" dirty="0" smtClean="0"/>
              <a:t> </a:t>
            </a:r>
            <a:r>
              <a:rPr lang="ru-RU" sz="2200" dirty="0"/>
              <a:t>себе у </a:t>
            </a:r>
            <a:r>
              <a:rPr lang="ru-RU" sz="2200" dirty="0" err="1"/>
              <a:t>ролі</a:t>
            </a:r>
            <a:r>
              <a:rPr lang="ru-RU" sz="2200" dirty="0"/>
              <a:t> </a:t>
            </a:r>
            <a:r>
              <a:rPr lang="ru-RU" sz="2200" dirty="0" err="1"/>
              <a:t>кореспондента</a:t>
            </a:r>
            <a:r>
              <a:rPr lang="ru-RU" sz="2200" dirty="0"/>
              <a:t>, </a:t>
            </a:r>
            <a:r>
              <a:rPr lang="ru-RU" sz="2200" dirty="0" err="1"/>
              <a:t>який</a:t>
            </a:r>
            <a:r>
              <a:rPr lang="ru-RU" sz="2200" dirty="0"/>
              <a:t> </a:t>
            </a:r>
            <a:r>
              <a:rPr lang="ru-RU" sz="2200" dirty="0" err="1"/>
              <a:t>отримав</a:t>
            </a:r>
            <a:r>
              <a:rPr lang="ru-RU" sz="2200" dirty="0"/>
              <a:t> </a:t>
            </a:r>
            <a:r>
              <a:rPr lang="ru-RU" sz="2200" dirty="0" err="1"/>
              <a:t>завдання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 smtClean="0"/>
              <a:t>редакції</a:t>
            </a:r>
            <a:r>
              <a:rPr lang="ru-RU" sz="2200" dirty="0" smtClean="0"/>
              <a:t> </a:t>
            </a:r>
            <a:r>
              <a:rPr lang="ru-RU" sz="2200" dirty="0" err="1" smtClean="0"/>
              <a:t>побувати</a:t>
            </a:r>
            <a:r>
              <a:rPr lang="ru-RU" sz="2200" dirty="0" smtClean="0"/>
              <a:t> </a:t>
            </a:r>
            <a:r>
              <a:rPr lang="ru-RU" sz="2200" dirty="0"/>
              <a:t>в </a:t>
            </a:r>
            <a:r>
              <a:rPr lang="ru-RU" sz="2200" dirty="0" err="1"/>
              <a:t>Нью</a:t>
            </a:r>
            <a:r>
              <a:rPr lang="ru-RU" sz="2200" dirty="0"/>
              <a:t> </a:t>
            </a:r>
            <a:r>
              <a:rPr lang="ru-RU" sz="2200" dirty="0" err="1"/>
              <a:t>Мексіко</a:t>
            </a:r>
            <a:r>
              <a:rPr lang="ru-RU" sz="2200" dirty="0"/>
              <a:t> </a:t>
            </a:r>
            <a:r>
              <a:rPr lang="ru-RU" sz="2200" dirty="0" err="1"/>
              <a:t>і</a:t>
            </a:r>
            <a:r>
              <a:rPr lang="ru-RU" sz="2200" dirty="0"/>
              <a:t> </a:t>
            </a:r>
            <a:r>
              <a:rPr lang="ru-RU" sz="2200" dirty="0" err="1"/>
              <a:t>прокоментувати</a:t>
            </a:r>
            <a:r>
              <a:rPr lang="ru-RU" sz="2200" dirty="0"/>
              <a:t> </a:t>
            </a:r>
            <a:r>
              <a:rPr lang="ru-RU" sz="2200" dirty="0" err="1"/>
              <a:t>побачене</a:t>
            </a:r>
            <a:r>
              <a:rPr lang="ru-RU" sz="2200" dirty="0"/>
              <a:t> у </a:t>
            </a:r>
            <a:r>
              <a:rPr lang="ru-RU" sz="2200" dirty="0" err="1"/>
              <a:t>випуску</a:t>
            </a:r>
            <a:r>
              <a:rPr lang="ru-RU" sz="2200" dirty="0"/>
              <a:t> новин.</a:t>
            </a:r>
            <a:endParaRPr lang="ru-RU" sz="2600" dirty="0"/>
          </a:p>
          <a:p>
            <a:pPr algn="ctr"/>
            <a:r>
              <a:rPr lang="ru-RU" sz="2400" b="1" dirty="0" err="1">
                <a:solidFill>
                  <a:srgbClr val="C00000"/>
                </a:solidFill>
              </a:rPr>
              <a:t>Завдання</a:t>
            </a:r>
            <a:r>
              <a:rPr lang="ru-RU" sz="2400" b="1" dirty="0">
                <a:solidFill>
                  <a:srgbClr val="C00000"/>
                </a:solidFill>
              </a:rPr>
              <a:t>: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імені</a:t>
            </a:r>
            <a:r>
              <a:rPr lang="ru-RU" sz="2400" dirty="0"/>
              <a:t> </a:t>
            </a:r>
            <a:r>
              <a:rPr lang="ru-RU" sz="2400" dirty="0" err="1"/>
              <a:t>кореспондента</a:t>
            </a:r>
            <a:r>
              <a:rPr lang="ru-RU" sz="2400" dirty="0"/>
              <a:t> </a:t>
            </a:r>
            <a:r>
              <a:rPr lang="ru-RU" sz="2400" dirty="0" err="1"/>
              <a:t>розказати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розповіді</a:t>
            </a:r>
            <a:r>
              <a:rPr lang="ru-RU" sz="2400" dirty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місцевих</a:t>
            </a:r>
            <a:r>
              <a:rPr lang="ru-RU" sz="2400" dirty="0" smtClean="0"/>
              <a:t> </a:t>
            </a:r>
            <a:r>
              <a:rPr lang="ru-RU" sz="2400" dirty="0" err="1"/>
              <a:t>жителів</a:t>
            </a:r>
            <a:r>
              <a:rPr lang="ru-RU" sz="2400" dirty="0"/>
              <a:t> про ватажка </a:t>
            </a:r>
            <a:r>
              <a:rPr lang="ru-RU" sz="2400" dirty="0" err="1"/>
              <a:t>зграї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 </a:t>
            </a:r>
            <a:r>
              <a:rPr lang="ru-RU" sz="2400" dirty="0" err="1"/>
              <a:t>сподобалися</a:t>
            </a:r>
            <a:r>
              <a:rPr lang="ru-RU" sz="2400" dirty="0"/>
              <a:t> </a:t>
            </a:r>
            <a:r>
              <a:rPr lang="ru-RU" sz="2400" dirty="0" err="1"/>
              <a:t>найбільше</a:t>
            </a:r>
            <a:r>
              <a:rPr lang="ru-RU" sz="2400" dirty="0"/>
              <a:t>, у </a:t>
            </a:r>
            <a:r>
              <a:rPr lang="ru-RU" sz="2400" dirty="0" err="1" smtClean="0"/>
              <a:t>якихвипадках</a:t>
            </a:r>
            <a:r>
              <a:rPr lang="ru-RU" sz="2400" dirty="0" smtClean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 </a:t>
            </a:r>
            <a:r>
              <a:rPr lang="ru-RU" sz="2400" dirty="0" err="1"/>
              <a:t>виявляв</a:t>
            </a:r>
            <a:r>
              <a:rPr lang="ru-RU" sz="2400" dirty="0"/>
              <a:t> </a:t>
            </a:r>
            <a:r>
              <a:rPr lang="ru-RU" sz="2400" dirty="0" err="1"/>
              <a:t>неабиякий</a:t>
            </a:r>
            <a:r>
              <a:rPr lang="ru-RU" sz="2400" dirty="0"/>
              <a:t> </a:t>
            </a:r>
            <a:r>
              <a:rPr lang="ru-RU" sz="2400" dirty="0" err="1"/>
              <a:t>розум</a:t>
            </a:r>
            <a:r>
              <a:rPr lang="ru-RU" sz="2400" dirty="0"/>
              <a:t>, тонкий нюх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 smtClean="0"/>
              <a:t>дивовижну</a:t>
            </a:r>
            <a:r>
              <a:rPr lang="ru-RU" sz="2400" dirty="0" smtClean="0"/>
              <a:t> </a:t>
            </a:r>
            <a:r>
              <a:rPr lang="ru-RU" sz="2400" dirty="0" err="1" smtClean="0"/>
              <a:t>обережність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355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6672"/>
            <a:ext cx="2590800" cy="6057901"/>
          </a:xfrm>
          <a:prstGeom prst="rect">
            <a:avLst/>
          </a:prstGeom>
          <a:noFill/>
        </p:spPr>
      </p:pic>
      <p:pic>
        <p:nvPicPr>
          <p:cNvPr id="23556" name="Picture 4" descr="ÐÐ°ÑÑÐ¸Ð½ÐºÐ¸ Ð¿Ð¾ Ð·Ð°Ð¿ÑÐ¾ÑÑ Ð¿Ð½Ð³ Ð²Ð¾Ð»Ð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5076824"/>
            <a:ext cx="2971800" cy="1781176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1143000"/>
          </a:xfrm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2060"/>
                </a:solidFill>
              </a:rPr>
              <a:t>Бесіда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проблемного </a:t>
            </a:r>
            <a:r>
              <a:rPr lang="ru-RU" sz="2800" b="1" dirty="0">
                <a:solidFill>
                  <a:srgbClr val="002060"/>
                </a:solidFill>
              </a:rPr>
              <a:t>характеру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9971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2400" dirty="0" smtClean="0"/>
              <a:t> </a:t>
            </a:r>
            <a:r>
              <a:rPr lang="ru-RU" sz="2400" dirty="0" err="1"/>
              <a:t>Чому</a:t>
            </a:r>
            <a:r>
              <a:rPr lang="ru-RU" sz="2400" dirty="0"/>
              <a:t> </a:t>
            </a:r>
            <a:r>
              <a:rPr lang="ru-RU" sz="2400" dirty="0" err="1"/>
              <a:t>скотарі</a:t>
            </a:r>
            <a:r>
              <a:rPr lang="ru-RU" sz="2400" dirty="0"/>
              <a:t> </a:t>
            </a:r>
            <a:r>
              <a:rPr lang="ru-RU" sz="2400" dirty="0" err="1"/>
              <a:t>прагнули</a:t>
            </a:r>
            <a:r>
              <a:rPr lang="ru-RU" sz="2400" dirty="0"/>
              <a:t> </a:t>
            </a:r>
            <a:r>
              <a:rPr lang="ru-RU" sz="2400" dirty="0" err="1"/>
              <a:t>знищити</a:t>
            </a:r>
            <a:r>
              <a:rPr lang="ru-RU" sz="2400" dirty="0"/>
              <a:t> </a:t>
            </a:r>
            <a:r>
              <a:rPr lang="ru-RU" sz="2400" dirty="0" err="1"/>
              <a:t>зграю</a:t>
            </a:r>
            <a:r>
              <a:rPr lang="ru-RU" sz="2400" dirty="0"/>
              <a:t>?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Якої</a:t>
            </a:r>
            <a:r>
              <a:rPr lang="ru-RU" sz="2400" dirty="0"/>
              <a:t> </a:t>
            </a:r>
            <a:r>
              <a:rPr lang="ru-RU" sz="2400" dirty="0" err="1"/>
              <a:t>шкоди</a:t>
            </a:r>
            <a:r>
              <a:rPr lang="ru-RU" sz="2400" dirty="0"/>
              <a:t> </a:t>
            </a:r>
            <a:r>
              <a:rPr lang="ru-RU" sz="2400" dirty="0" err="1"/>
              <a:t>завдавала</a:t>
            </a:r>
            <a:r>
              <a:rPr lang="ru-RU" sz="2400" dirty="0"/>
              <a:t> </a:t>
            </a:r>
            <a:r>
              <a:rPr lang="ru-RU" sz="2400" dirty="0" err="1"/>
              <a:t>зграя</a:t>
            </a:r>
            <a:r>
              <a:rPr lang="ru-RU" sz="2400" dirty="0"/>
              <a:t> людям? (</a:t>
            </a:r>
            <a:r>
              <a:rPr lang="ru-RU" sz="2400" dirty="0" err="1"/>
              <a:t>підтвердіть</a:t>
            </a:r>
            <a:r>
              <a:rPr lang="ru-RU" sz="2400" dirty="0"/>
              <a:t> цитатою).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Здавна</a:t>
            </a:r>
            <a:r>
              <a:rPr lang="ru-RU" sz="2400" dirty="0"/>
              <a:t> </a:t>
            </a:r>
            <a:r>
              <a:rPr lang="ru-RU" sz="2400" dirty="0" err="1"/>
              <a:t>вовка</a:t>
            </a:r>
            <a:r>
              <a:rPr lang="ru-RU" sz="2400" dirty="0"/>
              <a:t> </a:t>
            </a:r>
            <a:r>
              <a:rPr lang="ru-RU" sz="2400" dirty="0" err="1"/>
              <a:t>вважають</a:t>
            </a:r>
            <a:r>
              <a:rPr lang="ru-RU" sz="2400" dirty="0"/>
              <a:t> </a:t>
            </a:r>
            <a:r>
              <a:rPr lang="ru-RU" sz="2400" dirty="0" err="1"/>
              <a:t>санітаром</a:t>
            </a:r>
            <a:r>
              <a:rPr lang="ru-RU" sz="2400" dirty="0"/>
              <a:t> </a:t>
            </a:r>
            <a:r>
              <a:rPr lang="ru-RU" sz="2400" dirty="0" err="1"/>
              <a:t>лісу</a:t>
            </a:r>
            <a:r>
              <a:rPr lang="ru-RU" sz="2400" dirty="0"/>
              <a:t>. </a:t>
            </a:r>
            <a:r>
              <a:rPr lang="ru-RU" sz="2400" dirty="0" err="1"/>
              <a:t>Знайдіть</a:t>
            </a:r>
            <a:r>
              <a:rPr lang="ru-RU" sz="2400" dirty="0"/>
              <a:t> у </a:t>
            </a:r>
            <a:r>
              <a:rPr lang="ru-RU" sz="2400" dirty="0" err="1"/>
              <a:t>тексті</a:t>
            </a:r>
            <a:r>
              <a:rPr lang="ru-RU" sz="2400" dirty="0"/>
              <a:t> </a:t>
            </a:r>
            <a:r>
              <a:rPr lang="ru-RU" sz="2400" dirty="0" err="1"/>
              <a:t>уривок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спростовує</a:t>
            </a:r>
            <a:r>
              <a:rPr lang="ru-RU" sz="2400" dirty="0"/>
              <a:t> </a:t>
            </a:r>
            <a:r>
              <a:rPr lang="ru-RU" sz="2400" dirty="0" err="1"/>
              <a:t>цю</a:t>
            </a:r>
            <a:r>
              <a:rPr lang="ru-RU" sz="2400" dirty="0"/>
              <a:t> думку.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Намалюйте </a:t>
            </a:r>
            <a:r>
              <a:rPr lang="ru-RU" sz="2400" dirty="0" err="1"/>
              <a:t>словесний</a:t>
            </a:r>
            <a:r>
              <a:rPr lang="ru-RU" sz="2400" dirty="0"/>
              <a:t> портрет Бланки, </a:t>
            </a:r>
            <a:r>
              <a:rPr lang="ru-RU" sz="2400" dirty="0" err="1"/>
              <a:t>Лобо</a:t>
            </a:r>
            <a:r>
              <a:rPr lang="ru-RU" sz="2400" dirty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У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епізодах</a:t>
            </a:r>
            <a:r>
              <a:rPr lang="ru-RU" sz="2400" dirty="0"/>
              <a:t> </a:t>
            </a:r>
            <a:r>
              <a:rPr lang="ru-RU" sz="2400" dirty="0" err="1"/>
              <a:t>проявляється</a:t>
            </a:r>
            <a:r>
              <a:rPr lang="ru-RU" sz="2400" dirty="0"/>
              <a:t> </a:t>
            </a:r>
            <a:r>
              <a:rPr lang="ru-RU" sz="2400" dirty="0" err="1"/>
              <a:t>надзвичайна</a:t>
            </a:r>
            <a:r>
              <a:rPr lang="ru-RU" sz="2400" dirty="0"/>
              <a:t> </a:t>
            </a:r>
            <a:r>
              <a:rPr lang="ru-RU" sz="2400" dirty="0" err="1"/>
              <a:t>кмітливість</a:t>
            </a:r>
            <a:r>
              <a:rPr lang="ru-RU" sz="2400" dirty="0"/>
              <a:t>, </a:t>
            </a:r>
            <a:r>
              <a:rPr lang="ru-RU" sz="2400" dirty="0" err="1"/>
              <a:t>розум</a:t>
            </a:r>
            <a:r>
              <a:rPr lang="ru-RU" sz="2400" dirty="0"/>
              <a:t> </a:t>
            </a:r>
            <a:r>
              <a:rPr lang="ru-RU" sz="2400" dirty="0" err="1"/>
              <a:t>вовка</a:t>
            </a:r>
            <a:r>
              <a:rPr lang="ru-RU" sz="2400" dirty="0"/>
              <a:t>.</a:t>
            </a:r>
          </a:p>
          <a:p>
            <a:r>
              <a:rPr lang="ru-RU" sz="2400" dirty="0" err="1" smtClean="0"/>
              <a:t>Продовжіть</a:t>
            </a:r>
            <a:r>
              <a:rPr lang="ru-RU" sz="2400" dirty="0" smtClean="0"/>
              <a:t> </a:t>
            </a:r>
            <a:r>
              <a:rPr lang="ru-RU" sz="2400" dirty="0" err="1"/>
              <a:t>речення</a:t>
            </a:r>
            <a:r>
              <a:rPr lang="ru-RU" sz="2400" dirty="0"/>
              <a:t> «</a:t>
            </a:r>
            <a:r>
              <a:rPr lang="ru-RU" sz="2400" dirty="0" err="1"/>
              <a:t>Годі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знайти</a:t>
            </a:r>
            <a:r>
              <a:rPr lang="ru-RU" sz="2400" dirty="0"/>
              <a:t>…». Яка риса героя </a:t>
            </a:r>
            <a:r>
              <a:rPr lang="ru-RU" sz="2400" dirty="0" err="1"/>
              <a:t>підкреслена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автором ?</a:t>
            </a:r>
          </a:p>
          <a:p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/>
              <a:t>свідчить</a:t>
            </a:r>
            <a:r>
              <a:rPr lang="ru-RU" sz="2400" dirty="0"/>
              <a:t> про те,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 – </a:t>
            </a:r>
            <a:r>
              <a:rPr lang="ru-RU" sz="2400" dirty="0" err="1"/>
              <a:t>справжній</a:t>
            </a:r>
            <a:r>
              <a:rPr lang="ru-RU" sz="2400" dirty="0"/>
              <a:t> </a:t>
            </a:r>
            <a:r>
              <a:rPr lang="ru-RU" sz="2400" dirty="0" err="1"/>
              <a:t>ватажок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вміло</a:t>
            </a:r>
            <a:r>
              <a:rPr lang="ru-RU" sz="2400" dirty="0"/>
              <a:t> </a:t>
            </a:r>
            <a:r>
              <a:rPr lang="ru-RU" sz="2400" dirty="0" err="1"/>
              <a:t>керує</a:t>
            </a:r>
            <a:endParaRPr lang="ru-RU" sz="2400" dirty="0"/>
          </a:p>
          <a:p>
            <a:r>
              <a:rPr lang="ru-RU" sz="2400" dirty="0" err="1"/>
              <a:t>зграєю</a:t>
            </a:r>
            <a:r>
              <a:rPr lang="ru-RU" sz="2400" dirty="0"/>
              <a:t>?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сталося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подругою </a:t>
            </a:r>
            <a:r>
              <a:rPr lang="ru-RU" sz="2400" dirty="0" err="1"/>
              <a:t>Лобо</a:t>
            </a:r>
            <a:r>
              <a:rPr lang="ru-RU" sz="2400" dirty="0"/>
              <a:t> </a:t>
            </a:r>
            <a:r>
              <a:rPr lang="ru-RU" sz="2400" dirty="0" err="1"/>
              <a:t>Бланкою</a:t>
            </a:r>
            <a:r>
              <a:rPr lang="ru-RU" sz="2400" dirty="0"/>
              <a:t>?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відчував</a:t>
            </a:r>
            <a:r>
              <a:rPr lang="ru-RU" sz="2400" dirty="0"/>
              <a:t> </a:t>
            </a:r>
            <a:r>
              <a:rPr lang="ru-RU" sz="2400" dirty="0" err="1"/>
              <a:t>оповідач</a:t>
            </a:r>
            <a:r>
              <a:rPr lang="ru-RU" sz="2400" dirty="0"/>
              <a:t> у </a:t>
            </a:r>
            <a:r>
              <a:rPr lang="ru-RU" sz="2400" dirty="0" err="1"/>
              <a:t>хвилини</a:t>
            </a:r>
            <a:r>
              <a:rPr lang="ru-RU" sz="2400" dirty="0"/>
              <a:t> перемоги над </a:t>
            </a:r>
            <a:r>
              <a:rPr lang="ru-RU" sz="2400" dirty="0" err="1"/>
              <a:t>Бланкою</a:t>
            </a:r>
            <a:r>
              <a:rPr lang="ru-RU" sz="2400" dirty="0"/>
              <a:t>?</a:t>
            </a:r>
          </a:p>
          <a:p>
            <a:r>
              <a:rPr lang="ru-RU" sz="2400" dirty="0" smtClean="0"/>
              <a:t>Як </a:t>
            </a:r>
            <a:r>
              <a:rPr lang="ru-RU" sz="2400" dirty="0" err="1"/>
              <a:t>змінилася</a:t>
            </a:r>
            <a:r>
              <a:rPr lang="ru-RU" sz="2400" dirty="0"/>
              <a:t> </a:t>
            </a:r>
            <a:r>
              <a:rPr lang="ru-RU" sz="2400" dirty="0" err="1"/>
              <a:t>поведінка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втрати</a:t>
            </a:r>
            <a:r>
              <a:rPr lang="ru-RU" sz="2400" dirty="0"/>
              <a:t> подруги?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деталі</a:t>
            </a:r>
            <a:r>
              <a:rPr lang="ru-RU" sz="2400" dirty="0"/>
              <a:t> </a:t>
            </a:r>
            <a:r>
              <a:rPr lang="ru-RU" sz="2400" dirty="0" err="1"/>
              <a:t>свідчать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про </a:t>
            </a:r>
            <a:r>
              <a:rPr lang="ru-RU" sz="2400" dirty="0" err="1"/>
              <a:t>глибину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горя? Зачитайте </a:t>
            </a:r>
            <a:r>
              <a:rPr lang="ru-RU" sz="2400" dirty="0" err="1"/>
              <a:t>уривки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тексту. </a:t>
            </a:r>
          </a:p>
          <a:p>
            <a:r>
              <a:rPr lang="ru-RU" sz="2400" dirty="0" smtClean="0"/>
              <a:t>Як </a:t>
            </a:r>
            <a:r>
              <a:rPr lang="ru-RU" sz="2400" dirty="0" err="1"/>
              <a:t>сталося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 </a:t>
            </a:r>
            <a:r>
              <a:rPr lang="ru-RU" sz="2400" dirty="0" err="1"/>
              <a:t>втратив</a:t>
            </a:r>
            <a:r>
              <a:rPr lang="ru-RU" sz="2400" dirty="0"/>
              <a:t> </a:t>
            </a:r>
            <a:r>
              <a:rPr lang="ru-RU" sz="2400" dirty="0" err="1"/>
              <a:t>обережність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потрапив</a:t>
            </a:r>
            <a:r>
              <a:rPr lang="ru-RU" sz="2400" dirty="0"/>
              <a:t> у </a:t>
            </a:r>
            <a:r>
              <a:rPr lang="ru-RU" sz="2400" dirty="0" err="1"/>
              <a:t>пастку</a:t>
            </a:r>
            <a:r>
              <a:rPr lang="ru-RU" sz="2400" dirty="0"/>
              <a:t>?</a:t>
            </a:r>
          </a:p>
        </p:txBody>
      </p:sp>
      <p:pic>
        <p:nvPicPr>
          <p:cNvPr id="4" name="Picture 2" descr="ÐÐ°ÑÑÐ¸Ð½ÐºÐ¸ Ð¿Ð¾ Ð·Ð°Ð¿ÑÐ¾ÑÑ ÑÐµÑÐ¾Ð½-ÑÐ¾Ð¼Ð¿ÑÐ¾Ð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0191">
            <a:off x="7668344" y="116632"/>
            <a:ext cx="1226635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20688"/>
            <a:ext cx="8229600" cy="31969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/>
              <a:t>почуття</a:t>
            </a:r>
            <a:r>
              <a:rPr lang="ru-RU" sz="2400" dirty="0"/>
              <a:t> </a:t>
            </a:r>
            <a:r>
              <a:rPr lang="ru-RU" sz="2400" dirty="0" err="1"/>
              <a:t>викликали</a:t>
            </a:r>
            <a:r>
              <a:rPr lang="ru-RU" sz="2400" dirty="0"/>
              <a:t> в </a:t>
            </a:r>
            <a:r>
              <a:rPr lang="ru-RU" sz="2400" dirty="0" err="1"/>
              <a:t>душі</a:t>
            </a:r>
            <a:r>
              <a:rPr lang="ru-RU" sz="2400" dirty="0"/>
              <a:t> </a:t>
            </a:r>
            <a:r>
              <a:rPr lang="ru-RU" sz="2400" dirty="0" err="1"/>
              <a:t>мисливця</a:t>
            </a:r>
            <a:r>
              <a:rPr lang="ru-RU" sz="2400" dirty="0"/>
              <a:t> </a:t>
            </a:r>
            <a:r>
              <a:rPr lang="ru-RU" sz="2400" dirty="0" err="1"/>
              <a:t>страждання</a:t>
            </a:r>
            <a:r>
              <a:rPr lang="ru-RU" sz="2400" dirty="0"/>
              <a:t> </a:t>
            </a:r>
            <a:r>
              <a:rPr lang="ru-RU" sz="2400" dirty="0" err="1"/>
              <a:t>Лобо</a:t>
            </a:r>
            <a:r>
              <a:rPr lang="ru-RU" sz="2400" dirty="0"/>
              <a:t>?</a:t>
            </a:r>
          </a:p>
          <a:p>
            <a:pPr>
              <a:buNone/>
            </a:pPr>
            <a:r>
              <a:rPr lang="ru-RU" sz="2400" dirty="0"/>
              <a:t>Зачитайте.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Як поводиться </a:t>
            </a:r>
            <a:r>
              <a:rPr lang="ru-RU" sz="2400" dirty="0" err="1"/>
              <a:t>вовк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того, як </a:t>
            </a:r>
            <a:r>
              <a:rPr lang="ru-RU" sz="2400" dirty="0" err="1"/>
              <a:t>потрапив</a:t>
            </a:r>
            <a:r>
              <a:rPr lang="ru-RU" sz="2400" dirty="0"/>
              <a:t> у полон? </a:t>
            </a:r>
            <a:r>
              <a:rPr lang="ru-RU" sz="2400" dirty="0" err="1"/>
              <a:t>Чому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збайдужів</a:t>
            </a:r>
            <a:r>
              <a:rPr lang="ru-RU" sz="2400" dirty="0"/>
              <a:t>?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Якими</a:t>
            </a:r>
            <a:r>
              <a:rPr lang="ru-RU" sz="2400" dirty="0"/>
              <a:t> </a:t>
            </a:r>
            <a:r>
              <a:rPr lang="ru-RU" sz="2400" dirty="0" err="1"/>
              <a:t>людськими</a:t>
            </a:r>
            <a:r>
              <a:rPr lang="ru-RU" sz="2400" dirty="0"/>
              <a:t> рисами характеру </a:t>
            </a:r>
            <a:r>
              <a:rPr lang="ru-RU" sz="2400" dirty="0" err="1"/>
              <a:t>наділяє</a:t>
            </a:r>
            <a:r>
              <a:rPr lang="ru-RU" sz="2400" dirty="0"/>
              <a:t> автор </a:t>
            </a:r>
            <a:r>
              <a:rPr lang="ru-RU" sz="2400" dirty="0" smtClean="0"/>
              <a:t>героя?</a:t>
            </a:r>
          </a:p>
          <a:p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/>
              <a:t>стало причиною </a:t>
            </a:r>
            <a:r>
              <a:rPr lang="ru-RU" sz="2400" dirty="0" err="1"/>
              <a:t>смерті</a:t>
            </a:r>
            <a:r>
              <a:rPr lang="ru-RU" sz="2400" dirty="0"/>
              <a:t> </a:t>
            </a:r>
            <a:r>
              <a:rPr lang="ru-RU" sz="2400" dirty="0" err="1"/>
              <a:t>володаря</a:t>
            </a:r>
            <a:r>
              <a:rPr lang="ru-RU" sz="2400" dirty="0"/>
              <a:t>? Як про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каже</a:t>
            </a:r>
            <a:r>
              <a:rPr lang="ru-RU" sz="2400" dirty="0"/>
              <a:t> автор?</a:t>
            </a:r>
          </a:p>
        </p:txBody>
      </p:sp>
      <p:pic>
        <p:nvPicPr>
          <p:cNvPr id="26626" name="Picture 2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140968"/>
            <a:ext cx="3597712" cy="257388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260648"/>
            <a:ext cx="4546848" cy="85010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«</a:t>
            </a:r>
            <a:r>
              <a:rPr lang="ru-RU" sz="3200" b="1" dirty="0" err="1">
                <a:solidFill>
                  <a:srgbClr val="002060"/>
                </a:solidFill>
              </a:rPr>
              <a:t>Складання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пазлів</a:t>
            </a:r>
            <a:r>
              <a:rPr lang="ru-RU" sz="3200" b="1" dirty="0">
                <a:solidFill>
                  <a:srgbClr val="002060"/>
                </a:solidFill>
              </a:rPr>
              <a:t>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600200"/>
            <a:ext cx="6635080" cy="36289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err="1">
                <a:solidFill>
                  <a:srgbClr val="C00000"/>
                </a:solidFill>
              </a:rPr>
              <a:t>Завдання</a:t>
            </a:r>
            <a:r>
              <a:rPr lang="ru-RU" sz="2800" dirty="0"/>
              <a:t>: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слів</a:t>
            </a:r>
            <a:r>
              <a:rPr lang="ru-RU" sz="2800" dirty="0"/>
              <a:t>, </a:t>
            </a:r>
            <a:r>
              <a:rPr lang="ru-RU" sz="2800" dirty="0" err="1"/>
              <a:t>написаних</a:t>
            </a:r>
            <a:r>
              <a:rPr lang="ru-RU" sz="2800" dirty="0"/>
              <a:t> на </a:t>
            </a:r>
            <a:r>
              <a:rPr lang="ru-RU" sz="2800" dirty="0" err="1"/>
              <a:t>окремих</a:t>
            </a:r>
            <a:r>
              <a:rPr lang="ru-RU" sz="2800" dirty="0"/>
              <a:t> </a:t>
            </a:r>
            <a:r>
              <a:rPr lang="ru-RU" sz="2800" dirty="0" err="1"/>
              <a:t>аркушах</a:t>
            </a:r>
            <a:r>
              <a:rPr lang="ru-RU" sz="2800" dirty="0"/>
              <a:t>, </a:t>
            </a:r>
            <a:r>
              <a:rPr lang="ru-RU" sz="2800" dirty="0" err="1"/>
              <a:t>скласти</a:t>
            </a:r>
            <a:r>
              <a:rPr lang="ru-RU" sz="2800" dirty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прокоментувати</a:t>
            </a:r>
            <a:r>
              <a:rPr lang="ru-RU" sz="2800" dirty="0" smtClean="0"/>
              <a:t> </a:t>
            </a:r>
            <a:r>
              <a:rPr lang="ru-RU" sz="2800" dirty="0" err="1"/>
              <a:t>прислів’я</a:t>
            </a:r>
            <a:r>
              <a:rPr lang="ru-RU" sz="2800" dirty="0"/>
              <a:t>.</a:t>
            </a:r>
          </a:p>
          <a:p>
            <a:pPr algn="ctr">
              <a:buNone/>
            </a:pPr>
            <a:r>
              <a:rPr lang="ru-RU" sz="2800" dirty="0"/>
              <a:t>І, </a:t>
            </a:r>
            <a:r>
              <a:rPr lang="ru-RU" sz="2800" dirty="0" err="1"/>
              <a:t>розумна</a:t>
            </a:r>
            <a:r>
              <a:rPr lang="ru-RU" sz="2800" dirty="0"/>
              <a:t>, дарма, </a:t>
            </a:r>
            <a:r>
              <a:rPr lang="ru-RU" sz="2800" dirty="0" err="1"/>
              <a:t>що</a:t>
            </a:r>
            <a:r>
              <a:rPr lang="ru-RU" sz="2800" dirty="0"/>
              <a:t>, </a:t>
            </a:r>
            <a:r>
              <a:rPr lang="ru-RU" sz="2800" dirty="0" err="1"/>
              <a:t>тварина</a:t>
            </a:r>
            <a:r>
              <a:rPr lang="ru-RU" sz="2800" dirty="0"/>
              <a:t>, не, говорить</a:t>
            </a:r>
          </a:p>
          <a:p>
            <a:pPr algn="ctr">
              <a:buNone/>
            </a:pPr>
            <a:r>
              <a:rPr lang="ru-RU" sz="2800" dirty="0"/>
              <a:t>( «І </a:t>
            </a:r>
            <a:r>
              <a:rPr lang="ru-RU" sz="2800" dirty="0" err="1"/>
              <a:t>тварина</a:t>
            </a:r>
            <a:r>
              <a:rPr lang="ru-RU" sz="2800" dirty="0"/>
              <a:t> </a:t>
            </a:r>
            <a:r>
              <a:rPr lang="ru-RU" sz="2800" dirty="0" err="1"/>
              <a:t>розумна</a:t>
            </a:r>
            <a:r>
              <a:rPr lang="ru-RU" sz="2800" dirty="0"/>
              <a:t>, дарма </a:t>
            </a:r>
            <a:r>
              <a:rPr lang="ru-RU" sz="2800" dirty="0" err="1"/>
              <a:t>що</a:t>
            </a:r>
            <a:r>
              <a:rPr lang="ru-RU" sz="2800" dirty="0"/>
              <a:t> не говорить»)</a:t>
            </a:r>
          </a:p>
          <a:p>
            <a:pPr algn="ctr">
              <a:buFont typeface="Wingdings" pitchFamily="2" charset="2"/>
              <a:buChar char="Ø"/>
            </a:pPr>
            <a:r>
              <a:rPr lang="ru-RU" sz="2800" b="1" i="1" dirty="0"/>
              <a:t>Як </a:t>
            </a:r>
            <a:r>
              <a:rPr lang="ru-RU" sz="2800" b="1" i="1" dirty="0" err="1"/>
              <a:t>це</a:t>
            </a:r>
            <a:r>
              <a:rPr lang="ru-RU" sz="2800" b="1" i="1" dirty="0"/>
              <a:t> </a:t>
            </a:r>
            <a:r>
              <a:rPr lang="ru-RU" sz="2800" b="1" i="1" dirty="0" err="1"/>
              <a:t>прислів’я</a:t>
            </a:r>
            <a:r>
              <a:rPr lang="ru-RU" sz="2800" b="1" i="1" dirty="0"/>
              <a:t> </a:t>
            </a:r>
            <a:r>
              <a:rPr lang="ru-RU" sz="2800" b="1" i="1" dirty="0" err="1"/>
              <a:t>відноситься</a:t>
            </a:r>
            <a:r>
              <a:rPr lang="ru-RU" sz="2800" b="1" i="1" dirty="0"/>
              <a:t> до </a:t>
            </a:r>
            <a:r>
              <a:rPr lang="ru-RU" sz="2800" b="1" i="1" dirty="0" err="1"/>
              <a:t>нашого</a:t>
            </a:r>
            <a:r>
              <a:rPr lang="ru-RU" sz="2800" b="1" i="1" dirty="0"/>
              <a:t> героя</a:t>
            </a:r>
            <a:r>
              <a:rPr lang="ru-RU" sz="2800" b="1" i="1" dirty="0" smtClean="0"/>
              <a:t>?</a:t>
            </a:r>
            <a:endParaRPr lang="ru-RU" sz="2800" b="1" i="1" dirty="0"/>
          </a:p>
        </p:txBody>
      </p:sp>
      <p:pic>
        <p:nvPicPr>
          <p:cNvPr id="2560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653136"/>
            <a:ext cx="2307674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266928" cy="1143000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002060"/>
                </a:solidFill>
              </a:rPr>
              <a:t>Творча</a:t>
            </a:r>
            <a:r>
              <a:rPr lang="ru-RU" sz="3200" b="1" dirty="0">
                <a:solidFill>
                  <a:srgbClr val="002060"/>
                </a:solidFill>
              </a:rPr>
              <a:t> робота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600201"/>
            <a:ext cx="6923112" cy="19008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dirty="0" err="1"/>
              <a:t>Якби</a:t>
            </a:r>
            <a:r>
              <a:rPr lang="ru-RU" dirty="0"/>
              <a:t> </a:t>
            </a:r>
            <a:r>
              <a:rPr lang="ru-RU" dirty="0" err="1"/>
              <a:t>звірі</a:t>
            </a:r>
            <a:r>
              <a:rPr lang="ru-RU" dirty="0"/>
              <a:t> говорили, </a:t>
            </a:r>
            <a:r>
              <a:rPr lang="ru-RU" dirty="0" err="1"/>
              <a:t>щоб</a:t>
            </a:r>
            <a:r>
              <a:rPr lang="ru-RU" dirty="0"/>
              <a:t> вони сказали нам, людям?</a:t>
            </a:r>
          </a:p>
          <a:p>
            <a:pPr algn="ctr">
              <a:buNone/>
            </a:pPr>
            <a:r>
              <a:rPr lang="ru-RU" sz="3000" dirty="0" err="1">
                <a:solidFill>
                  <a:srgbClr val="C00000"/>
                </a:solidFill>
              </a:rPr>
              <a:t>Завдання</a:t>
            </a:r>
            <a:r>
              <a:rPr lang="ru-RU" sz="3000" dirty="0">
                <a:solidFill>
                  <a:srgbClr val="C00000"/>
                </a:solidFill>
              </a:rPr>
              <a:t>:</a:t>
            </a:r>
            <a:r>
              <a:rPr lang="ru-RU" sz="3000" dirty="0"/>
              <a:t> </a:t>
            </a:r>
            <a:r>
              <a:rPr lang="ru-RU" sz="3000" dirty="0" err="1"/>
              <a:t>скласти</a:t>
            </a:r>
            <a:r>
              <a:rPr lang="ru-RU" sz="3000" dirty="0"/>
              <a:t> </a:t>
            </a:r>
            <a:r>
              <a:rPr lang="ru-RU" sz="3000" dirty="0" err="1"/>
              <a:t>пам’ятку</a:t>
            </a:r>
            <a:r>
              <a:rPr lang="ru-RU" sz="3000" dirty="0"/>
              <a:t> </a:t>
            </a:r>
            <a:r>
              <a:rPr lang="ru-RU" sz="3000" dirty="0" err="1"/>
              <a:t>людяності</a:t>
            </a:r>
            <a:r>
              <a:rPr lang="ru-RU" sz="3000" dirty="0"/>
              <a:t>.</a:t>
            </a:r>
          </a:p>
        </p:txBody>
      </p:sp>
      <p:pic>
        <p:nvPicPr>
          <p:cNvPr id="4" name="Picture 10" descr="ÐÐ°ÑÑÐ¸Ð½ÐºÐ¸ Ð¿Ð¾ Ð·Ð°Ð¿ÑÐ¾ÑÑ Ð¿Ð½Ð³ Ð¶Ð¸Ð²Ð¾ÑÐ½Ñ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284984"/>
            <a:ext cx="4536504" cy="3207957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994122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</a:rPr>
              <a:t>Домашнє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завдання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600201"/>
            <a:ext cx="6779096" cy="24048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/>
              <a:t>1. </a:t>
            </a:r>
            <a:r>
              <a:rPr lang="ru-RU" b="1" dirty="0" err="1"/>
              <a:t>Дібрати</a:t>
            </a:r>
            <a:r>
              <a:rPr lang="ru-RU" b="1" dirty="0"/>
              <a:t> </a:t>
            </a:r>
            <a:r>
              <a:rPr lang="ru-RU" b="1" dirty="0" err="1"/>
              <a:t>прислів’я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розкривають</a:t>
            </a:r>
            <a:r>
              <a:rPr lang="ru-RU" b="1" dirty="0"/>
              <a:t> </a:t>
            </a:r>
            <a:r>
              <a:rPr lang="ru-RU" b="1" dirty="0" err="1"/>
              <a:t>головну</a:t>
            </a:r>
            <a:r>
              <a:rPr lang="ru-RU" b="1" dirty="0"/>
              <a:t> думку </a:t>
            </a:r>
            <a:r>
              <a:rPr lang="ru-RU" b="1" dirty="0" err="1"/>
              <a:t>оповідання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2. </a:t>
            </a:r>
            <a:r>
              <a:rPr lang="ru-RU" b="1" dirty="0" err="1"/>
              <a:t>Охарактеризувати</a:t>
            </a:r>
            <a:r>
              <a:rPr lang="ru-RU" b="1" dirty="0"/>
              <a:t> образ </a:t>
            </a:r>
            <a:r>
              <a:rPr lang="ru-RU" b="1" dirty="0" err="1"/>
              <a:t>Лобо</a:t>
            </a:r>
            <a:r>
              <a:rPr lang="ru-RU" b="1" dirty="0"/>
              <a:t>, </a:t>
            </a:r>
            <a:r>
              <a:rPr lang="ru-RU" b="1" dirty="0" err="1"/>
              <a:t>дібрати</a:t>
            </a:r>
            <a:r>
              <a:rPr lang="ru-RU" b="1" dirty="0"/>
              <a:t> </a:t>
            </a:r>
            <a:r>
              <a:rPr lang="ru-RU" b="1" dirty="0" err="1"/>
              <a:t>цитатний</a:t>
            </a:r>
            <a:r>
              <a:rPr lang="ru-RU" b="1" dirty="0"/>
              <a:t> </a:t>
            </a:r>
            <a:r>
              <a:rPr lang="ru-RU" b="1" dirty="0" err="1"/>
              <a:t>матеріал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3</a:t>
            </a:r>
            <a:r>
              <a:rPr lang="ru-RU" b="1" dirty="0" smtClean="0"/>
              <a:t>. * </a:t>
            </a:r>
            <a:r>
              <a:rPr lang="ru-RU" b="1" dirty="0" err="1"/>
              <a:t>Написати</a:t>
            </a:r>
            <a:r>
              <a:rPr lang="ru-RU" b="1" dirty="0"/>
              <a:t> </a:t>
            </a:r>
            <a:r>
              <a:rPr lang="ru-RU" b="1" dirty="0" err="1"/>
              <a:t>твір-мініатюру</a:t>
            </a:r>
            <a:r>
              <a:rPr lang="ru-RU" b="1" dirty="0"/>
              <a:t> «</a:t>
            </a:r>
            <a:r>
              <a:rPr lang="ru-RU" b="1" dirty="0" err="1"/>
              <a:t>Лобо</a:t>
            </a:r>
            <a:r>
              <a:rPr lang="ru-RU" b="1" dirty="0"/>
              <a:t> – </a:t>
            </a:r>
            <a:r>
              <a:rPr lang="ru-RU" b="1" dirty="0" err="1"/>
              <a:t>невдаха</a:t>
            </a:r>
            <a:r>
              <a:rPr lang="ru-RU" b="1" dirty="0"/>
              <a:t>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переможець</a:t>
            </a:r>
            <a:r>
              <a:rPr lang="ru-RU" b="1" dirty="0"/>
              <a:t>»</a:t>
            </a:r>
            <a:endParaRPr lang="ru-RU" dirty="0"/>
          </a:p>
        </p:txBody>
      </p:sp>
    </p:spTree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982</Words>
  <Application>Microsoft Office PowerPoint</Application>
  <PresentationFormat>Экран (4:3)</PresentationFormat>
  <Paragraphs>88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Експрес-вікторина</vt:lpstr>
      <vt:lpstr>«Допоможи художнику»</vt:lpstr>
      <vt:lpstr>Словесне малювання</vt:lpstr>
      <vt:lpstr>Повідомлення учнів</vt:lpstr>
      <vt:lpstr>Слайд 7</vt:lpstr>
      <vt:lpstr>Літературний диктант</vt:lpstr>
      <vt:lpstr>«Репортаж кореспондента»</vt:lpstr>
      <vt:lpstr>Бесіда  проблемного характеру</vt:lpstr>
      <vt:lpstr>Слайд 11</vt:lpstr>
      <vt:lpstr>«Складання пазлів»</vt:lpstr>
      <vt:lpstr>Творча робота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37</cp:revision>
  <dcterms:created xsi:type="dcterms:W3CDTF">2019-07-17T07:18:04Z</dcterms:created>
  <dcterms:modified xsi:type="dcterms:W3CDTF">2019-07-17T08:32:06Z</dcterms:modified>
</cp:coreProperties>
</file>