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sldIdLst>
    <p:sldId id="298" r:id="rId2"/>
    <p:sldId id="300" r:id="rId3"/>
    <p:sldId id="259" r:id="rId4"/>
    <p:sldId id="284" r:id="rId5"/>
    <p:sldId id="297" r:id="rId6"/>
    <p:sldId id="286" r:id="rId7"/>
    <p:sldId id="295" r:id="rId8"/>
    <p:sldId id="301" r:id="rId9"/>
    <p:sldId id="294" r:id="rId10"/>
    <p:sldId id="287" r:id="rId11"/>
    <p:sldId id="302" r:id="rId12"/>
    <p:sldId id="303" r:id="rId13"/>
    <p:sldId id="304" r:id="rId14"/>
    <p:sldId id="305" r:id="rId15"/>
    <p:sldId id="306" r:id="rId16"/>
    <p:sldId id="293" r:id="rId17"/>
    <p:sldId id="30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B48BA-6023-463E-9582-72D25C39E9A6}" type="datetimeFigureOut">
              <a:rPr lang="uk-UA" smtClean="0"/>
              <a:pPr/>
              <a:t>26.12.2025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40C98-135C-4A95-B9A2-D3E2BC9D088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0C98-135C-4A95-B9A2-D3E2BC9D088D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99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1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9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66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738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08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33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481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61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4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5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9588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29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758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6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606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20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1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Lenovo\Desktop\&#1050;&#1086;&#1085;&#1082;&#1091;&#1088;&#1089;&#1085;&#1080;&#1081;%20&#1091;&#1088;&#1086;&#1082;.%20&#1044;&#1078;&#1086;&#1085;%20&#1050;&#1110;&#1090;&#1089;\&#1078;&#1077;&#1085;&#1103;\relaksuyucha_muzika_-_relaksuyucha_muzika_(get-tune.net).mp3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9448E-5BDB-47DC-A6B1-478CF92A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16632"/>
            <a:ext cx="7991124" cy="1944216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Кітс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«Про коника та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цвіркуна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b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Поетизація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вірші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68BD87-9D9C-4387-AB13-2E84EDE0342E}"/>
              </a:ext>
            </a:extLst>
          </p:cNvPr>
          <p:cNvSpPr txBox="1"/>
          <p:nvPr/>
        </p:nvSpPr>
        <p:spPr>
          <a:xfrm>
            <a:off x="251520" y="1964353"/>
            <a:ext cx="662473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 красу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поезії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Державного стандарту; 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Розвивальна: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початкового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поезії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 «тема» та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«метафора»;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поезії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548F83-24BF-4F8C-B3BB-C1BC888592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8982" y="3470504"/>
            <a:ext cx="2613498" cy="265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0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38F876-0208-4051-9D74-321133FA3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674695"/>
            <a:ext cx="7416825" cy="55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4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онкурсний урок. Джон Кітс\картини природи\images (2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26394"/>
            <a:ext cx="4714876" cy="3531606"/>
          </a:xfrm>
          <a:prstGeom prst="rect">
            <a:avLst/>
          </a:prstGeom>
          <a:noFill/>
        </p:spPr>
      </p:pic>
      <p:pic>
        <p:nvPicPr>
          <p:cNvPr id="1027" name="Picture 3" descr="F:\Конкурсний урок. Джон Кітс\картини природи\4430407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357562"/>
            <a:ext cx="4429124" cy="3500438"/>
          </a:xfrm>
          <a:prstGeom prst="rect">
            <a:avLst/>
          </a:prstGeom>
          <a:noFill/>
        </p:spPr>
      </p:pic>
      <p:pic>
        <p:nvPicPr>
          <p:cNvPr id="1028" name="Picture 4" descr="F:\Конкурсний урок. Джон Кітс\картини природи\463353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0"/>
            <a:ext cx="4643438" cy="3357562"/>
          </a:xfrm>
          <a:prstGeom prst="rect">
            <a:avLst/>
          </a:prstGeom>
          <a:noFill/>
        </p:spPr>
      </p:pic>
      <p:pic>
        <p:nvPicPr>
          <p:cNvPr id="1029" name="Picture 5" descr="F:\Конкурсний урок. Джон Кітс\картини природи\4866568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" y="0"/>
            <a:ext cx="4840243" cy="335756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>
                <a:solidFill>
                  <a:srgbClr val="FFFF00"/>
                </a:solidFill>
                <a:latin typeface="Monotype Corsiva" pitchFamily="66" charset="0"/>
              </a:rPr>
              <a:t>Калейдоскоп природи</a:t>
            </a:r>
          </a:p>
        </p:txBody>
      </p:sp>
      <p:pic>
        <p:nvPicPr>
          <p:cNvPr id="8" name="relaksuyucha_muzika_-_relaksuyucha_muzik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8091534" y="6143644"/>
            <a:ext cx="714356" cy="71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3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esktop\фони\330026694634_39822_frames3412.jpg"/>
          <p:cNvPicPr>
            <a:picLocks noChangeAspect="1" noChangeArrowheads="1"/>
          </p:cNvPicPr>
          <p:nvPr/>
        </p:nvPicPr>
        <p:blipFill>
          <a:blip r:embed="rId2"/>
          <a:srcRect b="861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2500330" cy="6429396"/>
          </a:xfrm>
        </p:spPr>
        <p:txBody>
          <a:bodyPr vert="wordArtVert">
            <a:normAutofit/>
          </a:bodyPr>
          <a:lstStyle/>
          <a:p>
            <a:r>
              <a:rPr lang="uk-UA" sz="6600" b="1" dirty="0">
                <a:solidFill>
                  <a:schemeClr val="bg1"/>
                </a:solidFill>
                <a:latin typeface="Monotype Corsiva" pitchFamily="66" charset="0"/>
              </a:rPr>
              <a:t>Джон Кітс</a:t>
            </a:r>
          </a:p>
        </p:txBody>
      </p:sp>
      <p:pic>
        <p:nvPicPr>
          <p:cNvPr id="3075" name="Picture 3" descr="C:\Users\Lenovo\Desktop\джон кітс\200px-John_Keats_by_William_Hilt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214422"/>
            <a:ext cx="5005125" cy="4857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00562" y="6143644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(1795 – 1821)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214290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  <a:latin typeface="Monotype Corsiva" pitchFamily="66" charset="0"/>
              </a:rPr>
              <a:t>ПРО КОНИКА  ТА ЦВІРКУНА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2" descr="C:\Users\Lenovo\Desktop\фони\2854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C:\Users\Lenovo\Desktop\джон кітс\Anonymous_portrait_miniature_of_a_young_John_Keat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607815" cy="4214817"/>
          </a:xfrm>
          <a:prstGeom prst="rect">
            <a:avLst/>
          </a:prstGeom>
          <a:noFill/>
        </p:spPr>
      </p:pic>
      <p:pic>
        <p:nvPicPr>
          <p:cNvPr id="7171" name="Picture 3" descr="C:\Users\Lenovo\Desktop\джон кітс\images (19)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90516">
            <a:off x="3492947" y="187049"/>
            <a:ext cx="2348185" cy="2554203"/>
          </a:xfrm>
          <a:prstGeom prst="rect">
            <a:avLst/>
          </a:prstGeom>
          <a:noFill/>
          <a:effectLst/>
        </p:spPr>
      </p:pic>
      <p:pic>
        <p:nvPicPr>
          <p:cNvPr id="7172" name="Picture 4" descr="C:\Users\Lenovo\Desktop\джон кітс\images (2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17583">
            <a:off x="6231015" y="363584"/>
            <a:ext cx="2119908" cy="3339743"/>
          </a:xfrm>
          <a:prstGeom prst="rect">
            <a:avLst/>
          </a:prstGeom>
          <a:noFill/>
        </p:spPr>
      </p:pic>
      <p:pic>
        <p:nvPicPr>
          <p:cNvPr id="7173" name="Picture 5" descr="C:\Users\Lenovo\Desktop\джон кітс\images (21)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00814">
            <a:off x="6654914" y="3883057"/>
            <a:ext cx="2143140" cy="2724696"/>
          </a:xfrm>
          <a:prstGeom prst="rect">
            <a:avLst/>
          </a:prstGeom>
          <a:noFill/>
        </p:spPr>
      </p:pic>
      <p:pic>
        <p:nvPicPr>
          <p:cNvPr id="7174" name="Picture 6" descr="C:\Users\Lenovo\Desktop\джон кітс\images (22)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98635">
            <a:off x="4399871" y="2828243"/>
            <a:ext cx="2714629" cy="2714629"/>
          </a:xfrm>
          <a:prstGeom prst="rect">
            <a:avLst/>
          </a:prstGeom>
          <a:noFill/>
        </p:spPr>
      </p:pic>
      <p:pic>
        <p:nvPicPr>
          <p:cNvPr id="7175" name="Picture 7" descr="C:\Users\Lenovo\Desktop\джон кітс\images (23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007719">
            <a:off x="2880202" y="3645286"/>
            <a:ext cx="1943103" cy="2932986"/>
          </a:xfrm>
          <a:prstGeom prst="rect">
            <a:avLst/>
          </a:prstGeom>
          <a:noFill/>
        </p:spPr>
      </p:pic>
      <p:pic>
        <p:nvPicPr>
          <p:cNvPr id="7176" name="Picture 8" descr="C:\Users\Lenovo\Desktop\картинки нові\images (1)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405666"/>
            <a:ext cx="1857356" cy="2480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152129"/>
          </a:xfrm>
        </p:spPr>
        <p:txBody>
          <a:bodyPr>
            <a:no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літературознавчим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словником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67544" y="1124745"/>
            <a:ext cx="7632848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Сонет</a:t>
            </a:r>
            <a:r>
              <a:rPr kumimoji="0" lang="uk-UA" sz="24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це 14-рядковий вірш, який складається із двох катренів (чотирирядкова строфа) і двох </a:t>
            </a:r>
            <a:r>
              <a:rPr kumimoji="0" lang="uk-UA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терценів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(трирядкова строфа). Найвідомішими творцями сонетів були італійці Данте Аліг’єрі, </a:t>
            </a:r>
            <a:r>
              <a:rPr kumimoji="0" lang="uk-UA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Франческо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Петрарка, француз Вільям Шекспір.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Пейзаж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опис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природи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художньому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творі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вказує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на час і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03C65-75EB-48FA-977A-E34BE2837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199905"/>
            <a:ext cx="2232248" cy="24604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DA52DD-8B41-4940-AD72-A1CBDE673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01" r="30312" b="27950"/>
          <a:stretch/>
        </p:blipFill>
        <p:spPr>
          <a:xfrm>
            <a:off x="3671900" y="3903598"/>
            <a:ext cx="4824536" cy="24533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893094"/>
            <a:ext cx="52864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Поезія землі не вмре ніколи.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Опівдні, як мовчать серед гілок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Птахи в гаю, невтомний голосок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Обнизує покоси й частоколи.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Це коник, він поймає гори й доли,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На стернях довгий ведучи танок,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 стомиться - стихає на часок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У затінку стебла або стодоли.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Поезія землі не оніміє: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Коли зима в мовчання крижане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Поля заковує, цвіркун у хаті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Заводить пісню, що в теплі міцніє,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Нагадуючи всім, хто 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задрімне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uk-UA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Спів коника в траві на сіножаті.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6156073"/>
            <a:ext cx="4881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ПЕРЕКЛАД  В. МИСИКА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21429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 КОНИКА ТА ЦВІРКУНА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B1A9E4-D956-4E39-90EA-DB683D14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761342"/>
            <a:ext cx="3008661" cy="33353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61D86-A452-4B1A-ABF5-E85AFFE1225E}"/>
              </a:ext>
            </a:extLst>
          </p:cNvPr>
          <p:cNvSpPr txBox="1"/>
          <p:nvPr/>
        </p:nvSpPr>
        <p:spPr>
          <a:xfrm>
            <a:off x="467544" y="692696"/>
            <a:ext cx="7848872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Словникова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</a:p>
          <a:p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стрибати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рос.кузнечик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коника)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Цвіркун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коника, 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цвіркуна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Частоколи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огорожі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стебел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скошування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зернових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Стодола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снопів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полови, зерна;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Сіножать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відведене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5923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:\Users\Lenovo\Desktop\картинки з загрузок\images (2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12"/>
            <a:ext cx="9149891" cy="6853587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03738"/>
              </p:ext>
            </p:extLst>
          </p:nvPr>
        </p:nvGraphicFramePr>
        <p:xfrm>
          <a:off x="1357290" y="1000108"/>
          <a:ext cx="6286544" cy="4206240"/>
        </p:xfrm>
        <a:graphic>
          <a:graphicData uri="http://schemas.openxmlformats.org/drawingml/2006/table">
            <a:tbl>
              <a:tblPr/>
              <a:tblGrid>
                <a:gridCol w="2094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2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«Про коника та цвіркуна»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Емоції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Музичний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запис</a:t>
                      </a:r>
                      <a:endParaRPr lang="uk-UA" sz="2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Радість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Хвилювання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Лагідність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Грайливість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Бадьорість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Поетичність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Ніжність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Задушевність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Жартівливість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Спокій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5720" y="214290"/>
            <a:ext cx="500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Робота  з таблицею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7100C4-1D1E-4926-B2FD-FBC57FB51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5046987"/>
            <a:ext cx="1915921" cy="16218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755576" y="1674383"/>
            <a:ext cx="8136904" cy="69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Епітет</a:t>
            </a:r>
            <a:r>
              <a:rPr kumimoji="0" lang="uk-UA" sz="24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- це особливе художнє означення, яке надає означуваним словам особливої художньої забарвленості й наповненості: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1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Веселі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 промінці,</a:t>
            </a:r>
            <a:r>
              <a:rPr kumimoji="0" lang="uk-UA" sz="2400" b="0" i="1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грайливий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дощик</a:t>
            </a:r>
            <a:r>
              <a:rPr kumimoji="0" lang="uk-UA" sz="2400" b="0" i="1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Метафора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FFC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перенесення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)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-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один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з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основних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тропів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поетичного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мовлення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 В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метафорі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певні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слова та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словосполученнярозкривають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сутність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одних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явищ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та 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предметів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через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інші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за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схожістю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чи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контрастністю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: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Осінній</a:t>
            </a:r>
            <a:r>
              <a:rPr kumimoji="0" lang="ru-RU" sz="2400" b="0" i="1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1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вечір</a:t>
            </a:r>
            <a:r>
              <a:rPr kumimoji="0" lang="ru-RU" sz="2400" b="0" i="1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морозом </a:t>
            </a:r>
            <a:r>
              <a:rPr kumimoji="0" lang="ru-RU" sz="2400" b="0" i="1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дихав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solidFill>
                <a:srgbClr val="333333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solidFill>
                <a:srgbClr val="333333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200" dirty="0">
              <a:solidFill>
                <a:srgbClr val="333333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200" dirty="0">
              <a:solidFill>
                <a:srgbClr val="333333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200" dirty="0">
              <a:solidFill>
                <a:srgbClr val="333333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593BDFF-E036-4C12-BF4F-8832DE2C73E0}"/>
              </a:ext>
            </a:extLst>
          </p:cNvPr>
          <p:cNvSpPr/>
          <p:nvPr/>
        </p:nvSpPr>
        <p:spPr>
          <a:xfrm>
            <a:off x="1907704" y="548680"/>
            <a:ext cx="648072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Художні засоби 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263A41-B4ED-4720-AE3A-2179109884AC}"/>
              </a:ext>
            </a:extLst>
          </p:cNvPr>
          <p:cNvSpPr txBox="1"/>
          <p:nvPr/>
        </p:nvSpPr>
        <p:spPr>
          <a:xfrm>
            <a:off x="179512" y="1196753"/>
            <a:ext cx="5400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те,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служить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26260B-1449-4D61-BAE7-E4206C2A4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784447"/>
            <a:ext cx="33909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54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4E6957-75B8-434D-8A95-DF8EA7DD6458}"/>
              </a:ext>
            </a:extLst>
          </p:cNvPr>
          <p:cNvSpPr txBox="1"/>
          <p:nvPr/>
        </p:nvSpPr>
        <p:spPr>
          <a:xfrm>
            <a:off x="323528" y="908720"/>
            <a:ext cx="8352928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поети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Дібрати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голосок,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дзвінкий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мовчання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холодне,зимове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жарке,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лагідне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Дібрати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дощ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хмара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231246-4C00-4353-B74D-2D8CA4408C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8224" y="3573016"/>
            <a:ext cx="2743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1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E33D42-18F9-45E8-8F66-F1AAABABA407}"/>
              </a:ext>
            </a:extLst>
          </p:cNvPr>
          <p:cNvSpPr txBox="1"/>
          <p:nvPr/>
        </p:nvSpPr>
        <p:spPr>
          <a:xfrm>
            <a:off x="395536" y="332656"/>
            <a:ext cx="835292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Асоціативне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гроно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–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берегтиму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піклуватимуся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саджатиму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кущі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не буду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допомагатиму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зимуючим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птахам,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годівнички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338FAC-3193-4CCA-B91D-B0ABC2394D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667844"/>
            <a:ext cx="25050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8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72CA6F-2D39-4C11-9EF1-E321ADD34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81" y="666961"/>
            <a:ext cx="7365437" cy="5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93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9627C1-DA4A-42C5-B432-CB1A98172A68}"/>
              </a:ext>
            </a:extLst>
          </p:cNvPr>
          <p:cNvSpPr txBox="1"/>
          <p:nvPr/>
        </p:nvSpPr>
        <p:spPr>
          <a:xfrm>
            <a:off x="251520" y="1052736"/>
            <a:ext cx="799288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Закінчіть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речення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народився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… (1795)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Батьківщина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…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Лондон)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хірурга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Пейзаж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…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вічне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Вірш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– … (2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6BAD30-226D-47BB-96A2-88CDA461DA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9589" y="3789040"/>
            <a:ext cx="2234411" cy="17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82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71480"/>
            <a:ext cx="7830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Прийом “М і к р о ф о н”</a:t>
            </a:r>
            <a:endParaRPr lang="ru-RU" sz="5400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639265">
            <a:off x="7826417" y="533976"/>
            <a:ext cx="1214422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67544" y="2146838"/>
            <a:ext cx="8496944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uk-UA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 зацікавило вас на уроці?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 що нове ви дізнались?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Який вид роботи сподобався найбільше?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 початку уроку кожен з вас зняв із неба зірку. - Чи здійснилося ваше бажання?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Чи знаєте ви, що треба зробити, коли з неба падає зірка?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b="1" dirty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800" b="1" dirty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dirty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dirty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b="1" dirty="0"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464A47-B75F-4F20-8087-2E32751E94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4868906"/>
            <a:ext cx="2376264" cy="1782198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87409-FEA3-40CA-A15E-FBB8093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18518"/>
            <a:ext cx="8712968" cy="1596177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вибором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b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C155C67-3D1D-49E0-89B4-3EE58A1CAD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59834" y="1844824"/>
            <a:ext cx="5904656" cy="387436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(ст.123-129)</a:t>
            </a:r>
          </a:p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ілюстрацію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Джона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Кітса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Виразно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вірш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бажанням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напам’ять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304EF2-67E0-481E-AA80-D0B15FA12C5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3043206"/>
            <a:ext cx="2720795" cy="316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8153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Краплинка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раплинк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раплинк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Краплинка</Template>
  <TotalTime>878</TotalTime>
  <Words>585</Words>
  <Application>Microsoft Office PowerPoint</Application>
  <PresentationFormat>Экран (4:3)</PresentationFormat>
  <Paragraphs>108</Paragraphs>
  <Slides>17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Monotype Corsiva</vt:lpstr>
      <vt:lpstr>Tahoma</vt:lpstr>
      <vt:lpstr>Times New Roman</vt:lpstr>
      <vt:lpstr>Tw Cen MT</vt:lpstr>
      <vt:lpstr>Wingdings</vt:lpstr>
      <vt:lpstr>Краплинка</vt:lpstr>
      <vt:lpstr>Джон Кітс   «Про коника та цвіркуна».  Поетизація образу природи у вірші, його ідея </vt:lpstr>
      <vt:lpstr>Презентация PowerPoint</vt:lpstr>
      <vt:lpstr>Калейдоскоп природи</vt:lpstr>
      <vt:lpstr>Джон Кітс</vt:lpstr>
      <vt:lpstr>Презентация PowerPoint</vt:lpstr>
      <vt:lpstr>Робота з літературознавчим словником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Домашнє      завдання  (за вибором учнів):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КОНКУРСНИЙ УРОК 5 КЛАС ПРИРОДА І ЛЮДИНА</dc:title>
  <dc:creator>Lenovo</dc:creator>
  <cp:lastModifiedBy>Oksana</cp:lastModifiedBy>
  <cp:revision>72</cp:revision>
  <dcterms:created xsi:type="dcterms:W3CDTF">2013-11-10T15:45:18Z</dcterms:created>
  <dcterms:modified xsi:type="dcterms:W3CDTF">2025-12-26T12:15:45Z</dcterms:modified>
</cp:coreProperties>
</file>