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3"/>
  </p:notesMasterIdLst>
  <p:sldIdLst>
    <p:sldId id="256" r:id="rId2"/>
    <p:sldId id="266" r:id="rId3"/>
    <p:sldId id="257" r:id="rId4"/>
    <p:sldId id="259" r:id="rId5"/>
    <p:sldId id="269" r:id="rId6"/>
    <p:sldId id="267" r:id="rId7"/>
    <p:sldId id="268" r:id="rId8"/>
    <p:sldId id="260" r:id="rId9"/>
    <p:sldId id="270" r:id="rId10"/>
    <p:sldId id="261" r:id="rId11"/>
    <p:sldId id="271" r:id="rId12"/>
    <p:sldId id="263" r:id="rId13"/>
    <p:sldId id="272" r:id="rId14"/>
    <p:sldId id="262" r:id="rId15"/>
    <p:sldId id="264" r:id="rId16"/>
    <p:sldId id="273" r:id="rId17"/>
    <p:sldId id="265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9" r:id="rId26"/>
    <p:sldId id="284" r:id="rId27"/>
    <p:sldId id="283" r:id="rId28"/>
    <p:sldId id="286" r:id="rId29"/>
    <p:sldId id="290" r:id="rId30"/>
    <p:sldId id="285" r:id="rId31"/>
    <p:sldId id="287" r:id="rId32"/>
    <p:sldId id="281" r:id="rId33"/>
    <p:sldId id="282" r:id="rId34"/>
    <p:sldId id="288" r:id="rId35"/>
    <p:sldId id="292" r:id="rId36"/>
    <p:sldId id="296" r:id="rId37"/>
    <p:sldId id="291" r:id="rId38"/>
    <p:sldId id="297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92F36-B4EF-4BFB-8C37-874FE1DC4D10}" type="datetimeFigureOut">
              <a:rPr lang="uk-UA" smtClean="0"/>
              <a:t>13.04.2020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58041-49B8-4DAA-88D2-192E85B3DA4E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58041-49B8-4DAA-88D2-192E85B3DA4E}" type="slidenum">
              <a:rPr lang="uk-UA" smtClean="0"/>
              <a:t>14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077200" cy="338554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33400" y="2675692"/>
            <a:ext cx="8077200" cy="769441"/>
          </a:xfrm>
          <a:prstGeom prst="rect">
            <a:avLst/>
          </a:prstGeom>
        </p:spPr>
        <p:txBody>
          <a:bodyPr wrap="square" lIns="91440" tIns="45720" rIns="91440" bIns="45720" anchor="t" anchorCtr="0">
            <a:noAutofit/>
          </a:bodyPr>
          <a:lstStyle>
            <a:lvl1pPr marL="0" indent="0" algn="ctr">
              <a:buNone/>
              <a:defRPr sz="480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33400" y="2209800"/>
            <a:ext cx="8077200" cy="30777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533400" y="3578423"/>
            <a:ext cx="8077200" cy="76497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5029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E43258E-B84F-43BF-88EB-FBEA0EE45A76}" type="datetime4">
              <a:rPr lang="ru-RU" smtClean="0"/>
              <a:pPr/>
              <a:t>13 апреля 2020 г.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029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Signature of Teacher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5608" y="1291772"/>
            <a:ext cx="3284982" cy="3611880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1809" y="5392401"/>
            <a:ext cx="3134106" cy="521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xmlns="" val="24667344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60188" y="2131232"/>
            <a:ext cx="4120488" cy="69958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FF696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44467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1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0" y="5029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258E-B84F-43BF-88EB-FBEA0EE45A76}" type="datetime4">
              <a:rPr lang="ru-RU" smtClean="0"/>
              <a:pPr/>
              <a:t>13 апреля 2020 г.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400" y="5029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Signature of Teacher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Линдгрен, Астрид — Википедия"/>
          <p:cNvPicPr>
            <a:picLocks noChangeAspect="1" noChangeArrowheads="1"/>
          </p:cNvPicPr>
          <p:nvPr/>
        </p:nvPicPr>
        <p:blipFill>
          <a:blip r:embed="rId2" cstate="print"/>
          <a:srcRect r="38670"/>
          <a:stretch>
            <a:fillRect/>
          </a:stretch>
        </p:blipFill>
        <p:spPr bwMode="auto">
          <a:xfrm>
            <a:off x="179512" y="188640"/>
            <a:ext cx="2520280" cy="3240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356992"/>
            <a:ext cx="7480958" cy="2266740"/>
          </a:xfrm>
        </p:spPr>
        <p:txBody>
          <a:bodyPr/>
          <a:lstStyle/>
          <a:p>
            <a:r>
              <a:rPr lang="uk-UA" b="1" dirty="0" err="1" smtClean="0">
                <a:solidFill>
                  <a:srgbClr val="FF0000"/>
                </a:solidFill>
              </a:rPr>
              <a:t>Астрід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b="1" dirty="0" err="1" smtClean="0">
                <a:solidFill>
                  <a:srgbClr val="FF0000"/>
                </a:solidFill>
              </a:rPr>
              <a:t>Лінгрен</a:t>
            </a:r>
            <a:r>
              <a:rPr lang="uk-UA" b="1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– відома письменниця Швеції,</a:t>
            </a:r>
            <a:br>
              <a:rPr lang="uk-UA" dirty="0" smtClean="0"/>
            </a:br>
            <a:r>
              <a:rPr lang="uk-UA" dirty="0" smtClean="0"/>
              <a:t>авторка повісті-казки</a:t>
            </a:r>
            <a:br>
              <a:rPr lang="uk-UA" dirty="0" smtClean="0"/>
            </a:br>
            <a:r>
              <a:rPr lang="uk-UA" sz="6000" b="1" dirty="0" err="1" smtClean="0">
                <a:solidFill>
                  <a:srgbClr val="FF0000"/>
                </a:solidFill>
              </a:rPr>
              <a:t>“Міо</a:t>
            </a:r>
            <a:r>
              <a:rPr lang="uk-UA" sz="6000" b="1" dirty="0" smtClean="0">
                <a:solidFill>
                  <a:srgbClr val="FF0000"/>
                </a:solidFill>
              </a:rPr>
              <a:t>, мій </a:t>
            </a:r>
            <a:r>
              <a:rPr lang="uk-UA" sz="6000" b="1" dirty="0" err="1" smtClean="0">
                <a:solidFill>
                  <a:srgbClr val="FF0000"/>
                </a:solidFill>
              </a:rPr>
              <a:t>Міо”</a:t>
            </a:r>
            <a:r>
              <a:rPr lang="uk-UA" sz="6000" b="1" dirty="0" smtClean="0">
                <a:solidFill>
                  <a:srgbClr val="FF0000"/>
                </a:solidFill>
              </a:rPr>
              <a:t> 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Міо, мій Міо - Фільми - Телеканал &quot;Інтер+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4664"/>
            <a:ext cx="3623048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12981" t="2616" r="12843" b="6175"/>
          <a:stretch>
            <a:fillRect/>
          </a:stretch>
        </p:blipFill>
        <p:spPr bwMode="auto">
          <a:xfrm>
            <a:off x="0" y="26064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Міо, мій Міо Ліндгрен Астрі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1946920" cy="2636912"/>
          </a:xfrm>
          <a:prstGeom prst="rect">
            <a:avLst/>
          </a:prstGeom>
          <a:noFill/>
        </p:spPr>
      </p:pic>
      <p:pic>
        <p:nvPicPr>
          <p:cNvPr id="5124" name="Picture 4" descr="Soundstream: Малыш и Карлсон - слушать плейлист с аудиоподкастами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12976"/>
            <a:ext cx="2376264" cy="2376264"/>
          </a:xfrm>
          <a:prstGeom prst="rect">
            <a:avLst/>
          </a:prstGeom>
          <a:noFill/>
        </p:spPr>
      </p:pic>
      <p:pic>
        <p:nvPicPr>
          <p:cNvPr id="5126" name="Picture 6" descr="Купити книгу Пеппі Довгапанчоха (Астрід Ліндгрен) - 978-966-917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2276872"/>
            <a:ext cx="2537995" cy="3602933"/>
          </a:xfrm>
          <a:prstGeom prst="rect">
            <a:avLst/>
          </a:prstGeom>
          <a:noFill/>
        </p:spPr>
      </p:pic>
      <p:pic>
        <p:nvPicPr>
          <p:cNvPr id="5128" name="Picture 8" descr="ᐉ Книга Астрід Ліндгрен «Братья Львиное Сердце» 978-5-389-08405-6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60648"/>
            <a:ext cx="1717802" cy="2304256"/>
          </a:xfrm>
          <a:prstGeom prst="rect">
            <a:avLst/>
          </a:prstGeom>
          <a:noFill/>
        </p:spPr>
      </p:pic>
      <p:pic>
        <p:nvPicPr>
          <p:cNvPr id="5130" name="Picture 10" descr="Купити книгу Роня, дочка розбійника (Астрід Ліндгрен) - 978-966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573016"/>
            <a:ext cx="2181141" cy="3096344"/>
          </a:xfrm>
          <a:prstGeom prst="rect">
            <a:avLst/>
          </a:prstGeom>
          <a:noFill/>
        </p:spPr>
      </p:pic>
      <p:pic>
        <p:nvPicPr>
          <p:cNvPr id="5132" name="Picture 12" descr="Купити книгу Велика книжка маленьких казок (Астрід Ліндгрен) - 978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260648"/>
            <a:ext cx="1790700" cy="2552700"/>
          </a:xfrm>
          <a:prstGeom prst="rect">
            <a:avLst/>
          </a:prstGeom>
          <a:noFill/>
        </p:spPr>
      </p:pic>
      <p:pic>
        <p:nvPicPr>
          <p:cNvPr id="3" name="Picture 2" descr="Линдгрен, Астрид — Википедия"/>
          <p:cNvPicPr>
            <a:picLocks noChangeAspect="1" noChangeArrowheads="1"/>
          </p:cNvPicPr>
          <p:nvPr/>
        </p:nvPicPr>
        <p:blipFill>
          <a:blip r:embed="rId8" cstate="print"/>
          <a:srcRect r="38670"/>
          <a:stretch>
            <a:fillRect/>
          </a:stretch>
        </p:blipFill>
        <p:spPr bwMode="auto">
          <a:xfrm>
            <a:off x="2699792" y="1844824"/>
            <a:ext cx="2520280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170" name="Picture 2" descr="Осінні канікули: поєднуємо приємне з корисним | AutoTravel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12905" r="13105" b="-948"/>
          <a:stretch>
            <a:fillRect/>
          </a:stretch>
        </p:blipFill>
        <p:spPr bwMode="auto">
          <a:xfrm>
            <a:off x="0" y="-1"/>
            <a:ext cx="9144000" cy="687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12947" t="2632" r="13040" b="6579"/>
          <a:stretch>
            <a:fillRect/>
          </a:stretch>
        </p:blipFill>
        <p:spPr bwMode="auto">
          <a:xfrm>
            <a:off x="-1" y="0"/>
            <a:ext cx="92483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2891" t="3521" r="14164" b="4812"/>
          <a:stretch>
            <a:fillRect/>
          </a:stretch>
        </p:blipFill>
        <p:spPr bwMode="auto">
          <a:xfrm>
            <a:off x="1" y="260648"/>
            <a:ext cx="914400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 descr="Астрід Ліндгрен — Вікіпеді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3245987"/>
          </a:xfrm>
          <a:prstGeom prst="rect">
            <a:avLst/>
          </a:prstGeom>
          <a:noFill/>
        </p:spPr>
      </p:pic>
      <p:pic>
        <p:nvPicPr>
          <p:cNvPr id="9220" name="Picture 4" descr="Астрід Ліндгрен: до 110-річчя від дня народження шведської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88640"/>
            <a:ext cx="3368402" cy="4812003"/>
          </a:xfrm>
          <a:prstGeom prst="rect">
            <a:avLst/>
          </a:prstGeom>
          <a:noFill/>
        </p:spPr>
      </p:pic>
      <p:pic>
        <p:nvPicPr>
          <p:cNvPr id="9222" name="Picture 6" descr="Астрид Линдгрен - биография, жизнь писательницы и произведе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354160"/>
            <a:ext cx="2916530" cy="35038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12787" t="3055" r="13088" b="5983"/>
          <a:stretch>
            <a:fillRect/>
          </a:stretch>
        </p:blipFill>
        <p:spPr bwMode="auto">
          <a:xfrm>
            <a:off x="0" y="260648"/>
            <a:ext cx="907577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онный экипаж. :: Vladimir Kraft – Социальная сеть ФотоК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3356992"/>
            <a:ext cx="8344589" cy="3292203"/>
          </a:xfrm>
          <a:prstGeom prst="rect">
            <a:avLst/>
          </a:prstGeom>
          <a:noFill/>
        </p:spPr>
      </p:pic>
      <p:pic>
        <p:nvPicPr>
          <p:cNvPr id="10244" name="Picture 4" descr="Карета, бричка, фаэтон, конный экипаж, пролётка, сани, конный драйви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3000375" cy="2981326"/>
          </a:xfrm>
          <a:prstGeom prst="rect">
            <a:avLst/>
          </a:prstGeom>
          <a:noFill/>
        </p:spPr>
      </p:pic>
      <p:pic>
        <p:nvPicPr>
          <p:cNvPr id="10246" name="Picture 6" descr="Nissan Murano CrossCabriolet: SUV-Cabrio wird eingestellt - auto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88690"/>
            <a:ext cx="4320480" cy="28803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2701" r="12679" b="1212"/>
          <a:stretch>
            <a:fillRect/>
          </a:stretch>
        </p:blipFill>
        <p:spPr bwMode="auto">
          <a:xfrm>
            <a:off x="0" y="188639"/>
            <a:ext cx="8964488" cy="6675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оговорімо про Астрід, Карін! | | Текст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083324" cy="50833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149080"/>
            <a:ext cx="8368960" cy="24482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uk-UA" sz="3600" spc="50" dirty="0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Дочка </a:t>
            </a:r>
            <a:r>
              <a:rPr lang="uk-UA" sz="3600" spc="50" dirty="0" err="1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Карін</a:t>
            </a:r>
            <a:r>
              <a:rPr lang="uk-UA" sz="3600" spc="50" dirty="0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,</a:t>
            </a:r>
            <a:br>
              <a:rPr lang="uk-UA" sz="3600" spc="50" dirty="0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</a:br>
            <a:r>
              <a:rPr lang="uk-UA" sz="3600" spc="50" dirty="0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яка стала натхненницею для створення літературних шедеврів, зокрема </a:t>
            </a:r>
            <a:r>
              <a:rPr lang="uk-UA" sz="3600" spc="50" dirty="0" err="1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“Пепі</a:t>
            </a:r>
            <a:r>
              <a:rPr lang="uk-UA" sz="3600" spc="50" dirty="0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 </a:t>
            </a:r>
            <a:r>
              <a:rPr lang="uk-UA" sz="3600" spc="50" dirty="0" err="1" smtClean="0">
                <a:ln w="12700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ook Antiqua" pitchFamily="18" charset="0"/>
                <a:cs typeface="Mongolian Baiti" pitchFamily="66" charset="0"/>
              </a:rPr>
              <a:t>Довгапанчоха”</a:t>
            </a:r>
            <a:endParaRPr lang="uk-UA" sz="3600" spc="50" dirty="0">
              <a:ln w="12700" cmpd="sng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Book Antiqua" pitchFamily="18" charset="0"/>
              <a:cs typeface="Mongolian Baiti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2758" t="2062" r="13015" b="5155"/>
          <a:stretch>
            <a:fillRect/>
          </a:stretch>
        </p:blipFill>
        <p:spPr bwMode="auto">
          <a:xfrm>
            <a:off x="-73024" y="188640"/>
            <a:ext cx="921702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266" name="AutoShape 2" descr="Самуэль Август из Севедсторпа и Ханна из Хюльта - Астрид Линдгре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268" name="AutoShape 4" descr="Самуэль Август из Севедсторпа и Ханна из Хюльта - Астрид Линдгре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1270" name="Picture 6" descr="Астрид линдгрен книга самуэль август из севедсторпа и ханна из хюль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260648"/>
            <a:ext cx="4130569" cy="62646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Выставка номинантов на медаль Х.К.Андерсена: deti_inostranki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260648"/>
            <a:ext cx="4104455" cy="4104456"/>
          </a:xfrm>
          <a:prstGeom prst="rect">
            <a:avLst/>
          </a:prstGeom>
          <a:noFill/>
        </p:spPr>
      </p:pic>
      <p:pic>
        <p:nvPicPr>
          <p:cNvPr id="15364" name="Picture 4" descr="Золота медаль від Андерсена – ЛітАкцент – світ сучасної літератур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436096" y="332656"/>
            <a:ext cx="3173338" cy="4112647"/>
          </a:xfrm>
          <a:prstGeom prst="rect">
            <a:avLst/>
          </a:prstGeom>
          <a:noFill/>
        </p:spPr>
      </p:pic>
      <p:sp>
        <p:nvSpPr>
          <p:cNvPr id="15366" name="AutoShape 6" descr="Медаль им. Ганса Христиана Андерсена. Учреждена Интернациональным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67300" y="4437112"/>
            <a:ext cx="89767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1958 – медаль </a:t>
            </a:r>
          </a:p>
          <a:p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Ганса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Крістіана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Андерсена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12758" t="1031" r="13015" b="1031"/>
          <a:stretch>
            <a:fillRect/>
          </a:stretch>
        </p:blipFill>
        <p:spPr bwMode="auto">
          <a:xfrm>
            <a:off x="0" y="0"/>
            <a:ext cx="92402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Містраль Габріела. Біографія Габріели Містраль — УкрЛі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88640"/>
            <a:ext cx="2623611" cy="3024336"/>
          </a:xfrm>
          <a:prstGeom prst="rect">
            <a:avLst/>
          </a:prstGeom>
          <a:noFill/>
        </p:spPr>
      </p:pic>
      <p:pic>
        <p:nvPicPr>
          <p:cNvPr id="16386" name="Picture 2" descr="Сельма Лагерлеф — Вікіпеді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1905000" cy="26955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36912"/>
            <a:ext cx="2915816" cy="9361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sz="2800" dirty="0" smtClean="0">
                <a:latin typeface="Book Antiqua" pitchFamily="18" charset="0"/>
              </a:rPr>
              <a:t>Премія </a:t>
            </a:r>
            <a:r>
              <a:rPr lang="uk-UA" sz="2800" dirty="0" err="1" smtClean="0">
                <a:latin typeface="Book Antiqua" pitchFamily="18" charset="0"/>
              </a:rPr>
              <a:t>Сельми</a:t>
            </a:r>
            <a:r>
              <a:rPr lang="uk-UA" sz="2800" dirty="0" smtClean="0">
                <a:latin typeface="Book Antiqua" pitchFamily="18" charset="0"/>
              </a:rPr>
              <a:t> </a:t>
            </a:r>
            <a:r>
              <a:rPr lang="uk-UA" sz="2800" dirty="0" err="1" smtClean="0">
                <a:latin typeface="Book Antiqua" pitchFamily="18" charset="0"/>
              </a:rPr>
              <a:t>Лагерльоф</a:t>
            </a:r>
            <a:endParaRPr lang="uk-UA" sz="2800" dirty="0">
              <a:latin typeface="Book Antiqua" pitchFamily="18" charset="0"/>
            </a:endParaRPr>
          </a:p>
        </p:txBody>
      </p:sp>
      <p:pic>
        <p:nvPicPr>
          <p:cNvPr id="16388" name="Picture 4" descr="Альберт Швейцер – гуманист и философ ХХ столетия. Сергей Целух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88640"/>
            <a:ext cx="2065412" cy="245095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56176" y="2420888"/>
            <a:ext cx="2987824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Премія 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Сельми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 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Лагерльоф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rgbClr val="FF6965"/>
              </a:solidFill>
              <a:effectLst/>
              <a:uLnTx/>
              <a:uFillTx/>
              <a:latin typeface="Book Antiqua" pitchFamily="18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059832" y="2780928"/>
            <a:ext cx="2987824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Премія </a:t>
            </a:r>
            <a:r>
              <a:rPr kumimoji="0" lang="uk-UA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Габріели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 Містраль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srgbClr val="FF6965"/>
              </a:solidFill>
              <a:effectLst/>
              <a:uLnTx/>
              <a:uFillTx/>
              <a:latin typeface="Book Antiqua" pitchFamily="18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392" name="Picture 8" descr="Вчені Академії – про лауреатів Нобелівської премії-2016&gt; NASU &gt; News"/>
          <p:cNvPicPr>
            <a:picLocks noChangeAspect="1" noChangeArrowheads="1"/>
          </p:cNvPicPr>
          <p:nvPr/>
        </p:nvPicPr>
        <p:blipFill>
          <a:blip r:embed="rId5" cstate="print"/>
          <a:srcRect l="26428" t="13208" r="16941" b="3774"/>
          <a:stretch>
            <a:fillRect/>
          </a:stretch>
        </p:blipFill>
        <p:spPr bwMode="auto">
          <a:xfrm>
            <a:off x="179512" y="3717032"/>
            <a:ext cx="2880320" cy="2816313"/>
          </a:xfrm>
          <a:prstGeom prst="ellipse">
            <a:avLst/>
          </a:prstGeom>
          <a:ln w="31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94" name="Picture 10" descr="Награды детского фонда"/>
          <p:cNvPicPr>
            <a:picLocks noChangeAspect="1" noChangeArrowheads="1"/>
          </p:cNvPicPr>
          <p:nvPr/>
        </p:nvPicPr>
        <p:blipFill>
          <a:blip r:embed="rId6" cstate="print"/>
          <a:srcRect l="6122" t="9275" r="6122" b="7052"/>
          <a:stretch>
            <a:fillRect/>
          </a:stretch>
        </p:blipFill>
        <p:spPr bwMode="auto">
          <a:xfrm>
            <a:off x="3059832" y="3717032"/>
            <a:ext cx="3020823" cy="2880320"/>
          </a:xfrm>
          <a:prstGeom prst="ellipse">
            <a:avLst/>
          </a:prstGeom>
          <a:ln w="31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96" name="Picture 12" descr="Karen Blixen Quotes (Isak Dinesen) - iPerceptiv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588224" y="3429000"/>
            <a:ext cx="2219325" cy="2886076"/>
          </a:xfrm>
          <a:prstGeom prst="rect">
            <a:avLst/>
          </a:prstGeom>
          <a:noFill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940152" y="5921896"/>
            <a:ext cx="2987824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Премія 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Керен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 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965"/>
                </a:solidFill>
                <a:effectLst/>
                <a:uLnTx/>
                <a:uFillTx/>
                <a:latin typeface="Book Antiqua" pitchFamily="18" charset="0"/>
                <a:ea typeface="+mn-ea"/>
                <a:cs typeface="Segoe UI Light" panose="020B0502040204020203" pitchFamily="34" charset="0"/>
              </a:rPr>
              <a:t>Бліксен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rgbClr val="FF6965"/>
              </a:solidFill>
              <a:effectLst/>
              <a:uLnTx/>
              <a:uFillTx/>
              <a:latin typeface="Book Antiqua" pitchFamily="18" charset="0"/>
              <a:ea typeface="+mn-ea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2640" t="2247" r="12781" b="4494"/>
          <a:stretch>
            <a:fillRect/>
          </a:stretch>
        </p:blipFill>
        <p:spPr bwMode="auto">
          <a:xfrm>
            <a:off x="-44320" y="188640"/>
            <a:ext cx="9188320" cy="6462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12981" t="962" r="12921" b="962"/>
          <a:stretch>
            <a:fillRect/>
          </a:stretch>
        </p:blipFill>
        <p:spPr bwMode="auto">
          <a:xfrm>
            <a:off x="0" y="-41723"/>
            <a:ext cx="9144000" cy="680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3235" r="13309" b="1624"/>
          <a:stretch>
            <a:fillRect/>
          </a:stretch>
        </p:blipFill>
        <p:spPr bwMode="auto">
          <a:xfrm>
            <a:off x="0" y="0"/>
            <a:ext cx="9144000" cy="688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12708" r="12779" b="1299"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13141" t="2848" r="12576" b="5848"/>
          <a:stretch>
            <a:fillRect/>
          </a:stretch>
        </p:blipFill>
        <p:spPr bwMode="auto">
          <a:xfrm>
            <a:off x="0" y="188640"/>
            <a:ext cx="937335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12931" r="13362" b="5035"/>
          <a:stretch>
            <a:fillRect/>
          </a:stretch>
        </p:blipFill>
        <p:spPr bwMode="auto">
          <a:xfrm>
            <a:off x="0" y="0"/>
            <a:ext cx="920249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13451" t="1087" r="13179" b="4348"/>
          <a:stretch>
            <a:fillRect/>
          </a:stretch>
        </p:blipFill>
        <p:spPr bwMode="auto">
          <a:xfrm>
            <a:off x="0" y="-32048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3522" t="14085" r="39058" b="32394"/>
          <a:stretch>
            <a:fillRect/>
          </a:stretch>
        </p:blipFill>
        <p:spPr bwMode="auto">
          <a:xfrm>
            <a:off x="0" y="620688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24744"/>
            <a:ext cx="8208912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uk-UA" sz="2000" b="1" dirty="0">
                <a:solidFill>
                  <a:srgbClr val="FF0000"/>
                </a:solidFill>
              </a:rPr>
              <a:t>Жанр. </a:t>
            </a:r>
            <a:r>
              <a:rPr lang="uk-UA" sz="2000" dirty="0"/>
              <a:t>Казкова повість (</a:t>
            </a:r>
            <a:r>
              <a:rPr lang="uk-UA" sz="2000" dirty="0" err="1"/>
              <a:t>фентезі</a:t>
            </a:r>
            <a:r>
              <a:rPr lang="uk-UA" sz="2000" dirty="0"/>
              <a:t>)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Тема </a:t>
            </a:r>
            <a:r>
              <a:rPr lang="uk-UA" sz="2000" dirty="0"/>
              <a:t>– пригоди хлопчика в казковій Далекій Країні.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Ідея</a:t>
            </a:r>
            <a:r>
              <a:rPr lang="uk-UA" sz="2000" dirty="0" smtClean="0"/>
              <a:t> </a:t>
            </a:r>
            <a:r>
              <a:rPr lang="uk-UA" sz="2000" dirty="0"/>
              <a:t>– віра в перемогу справедливості; </a:t>
            </a:r>
            <a:endParaRPr lang="uk-UA" sz="2000" dirty="0" smtClean="0"/>
          </a:p>
          <a:p>
            <a:pPr fontAlgn="base"/>
            <a:r>
              <a:rPr lang="uk-UA" sz="2000" dirty="0"/>
              <a:t> </a:t>
            </a:r>
            <a:r>
              <a:rPr lang="uk-UA" sz="2000" dirty="0" smtClean="0"/>
              <a:t>          розкриття </a:t>
            </a:r>
            <a:r>
              <a:rPr lang="uk-UA" sz="2000" dirty="0"/>
              <a:t>безмежних фізичних і духовних можливості людей, </a:t>
            </a:r>
            <a:endParaRPr lang="uk-UA" sz="2000" dirty="0" smtClean="0"/>
          </a:p>
          <a:p>
            <a:pPr fontAlgn="base"/>
            <a:r>
              <a:rPr lang="uk-UA" sz="2000" dirty="0" smtClean="0"/>
              <a:t>           які </a:t>
            </a:r>
            <a:r>
              <a:rPr lang="uk-UA" sz="2000" dirty="0"/>
              <a:t>готові пожертвувати собою заради щастя інших.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algn="ctr" fontAlgn="base"/>
            <a:r>
              <a:rPr lang="uk-UA" sz="3200" b="1" dirty="0" smtClean="0">
                <a:solidFill>
                  <a:srgbClr val="FF0000"/>
                </a:solidFill>
              </a:rPr>
              <a:t>Герої </a:t>
            </a:r>
            <a:r>
              <a:rPr lang="uk-UA" sz="3200" b="1" dirty="0" err="1">
                <a:solidFill>
                  <a:srgbClr val="FF0000"/>
                </a:solidFill>
              </a:rPr>
              <a:t>“Міо</a:t>
            </a:r>
            <a:r>
              <a:rPr lang="uk-UA" sz="3200" b="1" dirty="0">
                <a:solidFill>
                  <a:srgbClr val="FF0000"/>
                </a:solidFill>
              </a:rPr>
              <a:t>, мій </a:t>
            </a:r>
            <a:r>
              <a:rPr lang="uk-UA" sz="3200" b="1" dirty="0" err="1">
                <a:solidFill>
                  <a:srgbClr val="FF0000"/>
                </a:solidFill>
              </a:rPr>
              <a:t>Міо”</a:t>
            </a:r>
            <a:r>
              <a:rPr lang="uk-UA" sz="3200" b="1" dirty="0">
                <a:solidFill>
                  <a:srgbClr val="FF0000"/>
                </a:solidFill>
              </a:rPr>
              <a:t> </a:t>
            </a:r>
            <a:endParaRPr lang="uk-UA" sz="3200" b="1" dirty="0" smtClean="0">
              <a:solidFill>
                <a:srgbClr val="FF0000"/>
              </a:solidFill>
            </a:endParaRPr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Сонячний </a:t>
            </a:r>
            <a:r>
              <a:rPr lang="uk-UA" sz="2000" b="1" dirty="0">
                <a:solidFill>
                  <a:srgbClr val="FF0000"/>
                </a:solidFill>
              </a:rPr>
              <a:t>світ добра: </a:t>
            </a:r>
            <a:r>
              <a:rPr lang="uk-UA" sz="2000" dirty="0" err="1"/>
              <a:t>Міо</a:t>
            </a:r>
            <a:r>
              <a:rPr lang="uk-UA" sz="2000" dirty="0"/>
              <a:t>, </a:t>
            </a:r>
            <a:r>
              <a:rPr lang="uk-UA" sz="2000" dirty="0" err="1"/>
              <a:t>Бенко</a:t>
            </a:r>
            <a:r>
              <a:rPr lang="uk-UA" sz="2000" dirty="0"/>
              <a:t>, тітка </a:t>
            </a:r>
            <a:r>
              <a:rPr lang="uk-UA" sz="2000" dirty="0" err="1"/>
              <a:t>Лундін</a:t>
            </a:r>
            <a:r>
              <a:rPr lang="uk-UA" sz="2000" dirty="0"/>
              <a:t>, тато-король, Юм-Юм, Ірі, Нонно, </a:t>
            </a:r>
            <a:r>
              <a:rPr lang="uk-UA" sz="2000" dirty="0" err="1"/>
              <a:t>Ено</a:t>
            </a:r>
            <a:r>
              <a:rPr lang="uk-UA" sz="2000" dirty="0"/>
              <a:t>, Ткаля, Зброяр, діти-птахи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Світ </a:t>
            </a:r>
            <a:r>
              <a:rPr lang="uk-UA" sz="2000" b="1" dirty="0">
                <a:solidFill>
                  <a:srgbClr val="FF0000"/>
                </a:solidFill>
              </a:rPr>
              <a:t>зла і темряви:</a:t>
            </a:r>
            <a:r>
              <a:rPr lang="uk-UA" sz="2000" dirty="0"/>
              <a:t> Тітка </a:t>
            </a:r>
            <a:r>
              <a:rPr lang="uk-UA" sz="2000" dirty="0" err="1"/>
              <a:t>Едля</a:t>
            </a:r>
            <a:r>
              <a:rPr lang="uk-UA" sz="2000" dirty="0"/>
              <a:t>, дядько </a:t>
            </a:r>
            <a:r>
              <a:rPr lang="uk-UA" sz="2000" dirty="0" err="1"/>
              <a:t>Сікстен</a:t>
            </a:r>
            <a:r>
              <a:rPr lang="uk-UA" sz="2000" dirty="0"/>
              <a:t>, лицар </a:t>
            </a:r>
            <a:r>
              <a:rPr lang="uk-UA" sz="2000" dirty="0" err="1"/>
              <a:t>Като</a:t>
            </a:r>
            <a:r>
              <a:rPr lang="uk-UA" sz="2000" dirty="0"/>
              <a:t>, </a:t>
            </a:r>
            <a:r>
              <a:rPr lang="uk-UA" sz="2000" dirty="0" smtClean="0"/>
              <a:t>вивідувачі,  вартові.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352928" cy="470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uk-UA" sz="2000" b="1" dirty="0">
                <a:solidFill>
                  <a:srgbClr val="FF0000"/>
                </a:solidFill>
              </a:rPr>
              <a:t>Експозиція. </a:t>
            </a:r>
            <a:r>
              <a:rPr lang="uk-UA" sz="2000" dirty="0"/>
              <a:t>Життя </a:t>
            </a:r>
            <a:r>
              <a:rPr lang="uk-UA" sz="2000" dirty="0" err="1"/>
              <a:t>Буссе</a:t>
            </a:r>
            <a:r>
              <a:rPr lang="uk-UA" sz="2000" dirty="0"/>
              <a:t> в родині опікунів Зав’язка. Тітка </a:t>
            </a:r>
            <a:r>
              <a:rPr lang="uk-UA" sz="2000" dirty="0" err="1"/>
              <a:t>Лундін</a:t>
            </a:r>
            <a:r>
              <a:rPr lang="uk-UA" sz="2000" dirty="0"/>
              <a:t> дає </a:t>
            </a:r>
            <a:r>
              <a:rPr lang="uk-UA" sz="2000" dirty="0" err="1"/>
              <a:t>Буссе</a:t>
            </a:r>
            <a:r>
              <a:rPr lang="uk-UA" sz="2000" dirty="0"/>
              <a:t> яблуко та лист і Джин перевозить </a:t>
            </a:r>
            <a:r>
              <a:rPr lang="uk-UA" sz="2000" dirty="0" err="1"/>
              <a:t>Буссе</a:t>
            </a:r>
            <a:r>
              <a:rPr lang="uk-UA" sz="2000" dirty="0"/>
              <a:t> до Країни Далекої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Розвиток </a:t>
            </a:r>
            <a:r>
              <a:rPr lang="uk-UA" sz="2000" b="1" dirty="0">
                <a:solidFill>
                  <a:srgbClr val="FF0000"/>
                </a:solidFill>
              </a:rPr>
              <a:t>дії. </a:t>
            </a:r>
            <a:r>
              <a:rPr lang="uk-UA" sz="2000" dirty="0" err="1"/>
              <a:t>Буссе</a:t>
            </a:r>
            <a:r>
              <a:rPr lang="uk-UA" sz="2000" dirty="0"/>
              <a:t> – </a:t>
            </a:r>
            <a:r>
              <a:rPr lang="uk-UA" sz="2000" dirty="0" err="1"/>
              <a:t>Міо</a:t>
            </a:r>
            <a:r>
              <a:rPr lang="uk-UA" sz="2000" dirty="0"/>
              <a:t> в Країні Далекій знаходить батька-короля; друзі та помічники </a:t>
            </a:r>
            <a:r>
              <a:rPr lang="uk-UA" sz="2000" dirty="0" err="1"/>
              <a:t>Міо</a:t>
            </a:r>
            <a:r>
              <a:rPr lang="uk-UA" sz="2000" dirty="0"/>
              <a:t>, відповідальність </a:t>
            </a:r>
            <a:r>
              <a:rPr lang="uk-UA" sz="2000" dirty="0" err="1"/>
              <a:t>Міо</a:t>
            </a:r>
            <a:r>
              <a:rPr lang="uk-UA" sz="2000" dirty="0"/>
              <a:t> за її долю жителів Країни Далекої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Кульмінація</a:t>
            </a:r>
            <a:r>
              <a:rPr lang="uk-UA" sz="2000" b="1" dirty="0">
                <a:solidFill>
                  <a:srgbClr val="FF0000"/>
                </a:solidFill>
              </a:rPr>
              <a:t>. </a:t>
            </a:r>
            <a:r>
              <a:rPr lang="uk-UA" sz="2000" dirty="0" err="1"/>
              <a:t>Міо</a:t>
            </a:r>
            <a:r>
              <a:rPr lang="uk-UA" sz="2000" dirty="0"/>
              <a:t> долає страх і приймає рішення боротися з лицарем </a:t>
            </a:r>
            <a:r>
              <a:rPr lang="uk-UA" sz="2000" dirty="0" err="1" smtClean="0"/>
              <a:t>Като</a:t>
            </a:r>
            <a:r>
              <a:rPr lang="uk-UA" sz="2000" dirty="0"/>
              <a:t>. Випробування героя на шляху до замку лицаря </a:t>
            </a:r>
            <a:r>
              <a:rPr lang="uk-UA" sz="2000" dirty="0" err="1"/>
              <a:t>Като</a:t>
            </a:r>
            <a:r>
              <a:rPr lang="uk-UA" sz="2000" dirty="0"/>
              <a:t>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Розв’язка</a:t>
            </a:r>
            <a:r>
              <a:rPr lang="uk-UA" sz="2000" b="1" dirty="0">
                <a:solidFill>
                  <a:srgbClr val="FF0000"/>
                </a:solidFill>
              </a:rPr>
              <a:t>. </a:t>
            </a:r>
            <a:r>
              <a:rPr lang="uk-UA" sz="2000" dirty="0"/>
              <a:t>Перемога </a:t>
            </a:r>
            <a:r>
              <a:rPr lang="uk-UA" sz="2000" dirty="0" err="1"/>
              <a:t>Міо</a:t>
            </a:r>
            <a:r>
              <a:rPr lang="uk-UA" sz="2000" dirty="0"/>
              <a:t> над </a:t>
            </a:r>
            <a:r>
              <a:rPr lang="uk-UA" sz="2000" dirty="0" err="1"/>
              <a:t>Като</a:t>
            </a:r>
            <a:r>
              <a:rPr lang="uk-UA" sz="2000" dirty="0"/>
              <a:t>, звільнення дітей </a:t>
            </a:r>
            <a:endParaRPr lang="uk-UA" sz="2000" dirty="0" smtClean="0"/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smtClean="0">
                <a:solidFill>
                  <a:srgbClr val="FF0000"/>
                </a:solidFill>
              </a:rPr>
              <a:t>Епілог</a:t>
            </a:r>
            <a:r>
              <a:rPr lang="uk-UA" sz="2000" b="1" dirty="0">
                <a:solidFill>
                  <a:srgbClr val="FF0000"/>
                </a:solidFill>
              </a:rPr>
              <a:t>. </a:t>
            </a:r>
            <a:r>
              <a:rPr lang="uk-UA" sz="2000" dirty="0"/>
              <a:t>Повернення додому, щасливе життя </a:t>
            </a:r>
            <a:r>
              <a:rPr lang="uk-UA" sz="2000" dirty="0" err="1"/>
              <a:t>Міо</a:t>
            </a:r>
            <a:r>
              <a:rPr lang="uk-UA" sz="2000" dirty="0"/>
              <a:t> у Країні </a:t>
            </a:r>
            <a:r>
              <a:rPr lang="uk-UA" sz="2000" dirty="0" smtClean="0"/>
              <a:t>Далекій.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82341"/>
            <a:ext cx="8208912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uk-UA" sz="2400" b="1" dirty="0" smtClean="0">
                <a:solidFill>
                  <a:srgbClr val="FF0000"/>
                </a:solidFill>
              </a:rPr>
              <a:t>Проблематика</a:t>
            </a:r>
          </a:p>
          <a:p>
            <a:pPr algn="ctr" fontAlgn="base"/>
            <a:endParaRPr lang="uk-UA" sz="2400" b="1" dirty="0" smtClean="0">
              <a:solidFill>
                <a:srgbClr val="FF0000"/>
              </a:solidFill>
            </a:endParaRPr>
          </a:p>
          <a:p>
            <a:pPr fontAlgn="base"/>
            <a:r>
              <a:rPr lang="uk-UA" sz="2400" dirty="0" smtClean="0"/>
              <a:t>Взаємини </a:t>
            </a:r>
            <a:r>
              <a:rPr lang="uk-UA" sz="2400" dirty="0"/>
              <a:t>дітей та батьків, необхідність домашнього затишку, любові для дитини; </a:t>
            </a:r>
            <a:endParaRPr lang="uk-UA" sz="2400" dirty="0" smtClean="0"/>
          </a:p>
          <a:p>
            <a:pPr fontAlgn="base"/>
            <a:r>
              <a:rPr lang="uk-UA" sz="2400" dirty="0" smtClean="0"/>
              <a:t>роль </a:t>
            </a:r>
            <a:r>
              <a:rPr lang="uk-UA" sz="2400" dirty="0"/>
              <a:t>батьків у житті дитини; </a:t>
            </a:r>
            <a:endParaRPr lang="uk-UA" sz="2400" dirty="0" smtClean="0"/>
          </a:p>
          <a:p>
            <a:pPr fontAlgn="base"/>
            <a:r>
              <a:rPr lang="uk-UA" sz="2400" dirty="0" smtClean="0"/>
              <a:t>материнська </a:t>
            </a:r>
            <a:r>
              <a:rPr lang="uk-UA" sz="2400" dirty="0"/>
              <a:t>любов та піклування Конфлікт твору. </a:t>
            </a:r>
            <a:endParaRPr lang="uk-UA" sz="2400" dirty="0" smtClean="0"/>
          </a:p>
          <a:p>
            <a:pPr fontAlgn="base"/>
            <a:endParaRPr lang="uk-UA" sz="2400" dirty="0"/>
          </a:p>
          <a:p>
            <a:pPr fontAlgn="base"/>
            <a:r>
              <a:rPr lang="uk-UA" sz="2400" dirty="0" smtClean="0"/>
              <a:t>Втілення </a:t>
            </a:r>
            <a:r>
              <a:rPr lang="uk-UA" sz="2400" dirty="0"/>
              <a:t>зла – жорстокий лицар </a:t>
            </a:r>
            <a:r>
              <a:rPr lang="uk-UA" sz="2400" dirty="0" err="1"/>
              <a:t>Като</a:t>
            </a:r>
            <a:r>
              <a:rPr lang="uk-UA" sz="2400" dirty="0"/>
              <a:t> та його мертвий світ (зачаровані птахи, безлюдне озеро, ліс, чорна гора) протиставлений сонячному світу </a:t>
            </a:r>
            <a:r>
              <a:rPr lang="uk-UA" sz="2400" dirty="0" smtClean="0"/>
              <a:t>добра.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052736"/>
          <a:ext cx="8496944" cy="5791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248041"/>
                <a:gridCol w="4248903"/>
              </a:tblGrid>
              <a:tr h="263535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>
                          <a:solidFill>
                            <a:srgbClr val="C00000"/>
                          </a:solidFill>
                        </a:rPr>
                        <a:t>Реальне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>
                          <a:solidFill>
                            <a:srgbClr val="C00000"/>
                          </a:solidFill>
                        </a:rPr>
                        <a:t>Фантастичне</a:t>
                      </a:r>
                      <a:endParaRPr lang="uk-UA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293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Незвичне народження героя</a:t>
                      </a:r>
                      <a:endParaRPr lang="uk-UA" sz="1600" dirty="0"/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Тато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король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Країни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Далекої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мама померла, коли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Mio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народився</a:t>
                      </a:r>
                      <a:r>
                        <a:rPr lang="ru-RU" sz="16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uk-UA" sz="1600" dirty="0"/>
                    </a:p>
                  </a:txBody>
                  <a:tcPr marL="66805" marR="66805" marT="0" marB="0"/>
                </a:tc>
              </a:tr>
              <a:tr h="6061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Казковий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герой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покидає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домівку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й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потрапляє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 дивного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світу</a:t>
                      </a:r>
                      <a:endParaRPr lang="uk-UA" sz="1600" dirty="0"/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жовтня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 6 год.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вечора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зник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дому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допомогою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джина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потрапляє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Країни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Далекої</a:t>
                      </a:r>
                      <a:endParaRPr lang="uk-UA" sz="1600" dirty="0"/>
                    </a:p>
                  </a:txBody>
                  <a:tcPr marL="66805" marR="66805" marT="0" marB="0"/>
                </a:tc>
              </a:tr>
              <a:tr h="2579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Два світи: світ добра й світ зла</a:t>
                      </a:r>
                      <a:endParaRPr lang="uk-UA" sz="1600" dirty="0"/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Країна Далека та Країна </a:t>
                      </a:r>
                      <a:r>
                        <a:rPr lang="uk-UA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Чужинецька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600" dirty="0"/>
                    </a:p>
                  </a:txBody>
                  <a:tcPr marL="66805" marR="66805" marT="0" marB="0"/>
                </a:tc>
              </a:tr>
              <a:tr h="357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Чудесні помічники героя</a:t>
                      </a:r>
                      <a:endParaRPr lang="uk-UA" sz="1600" dirty="0"/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Юм-Юм, кінь </a:t>
                      </a:r>
                      <a:r>
                        <a:rPr lang="uk-UA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Міраміс</a:t>
                      </a: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Зброяр, дуплисте дерево, земля, зачаровані птахи, озеро, скеля, брама</a:t>
                      </a:r>
                      <a:endParaRPr lang="uk-UA" sz="1600" dirty="0"/>
                    </a:p>
                  </a:txBody>
                  <a:tcPr marL="66805" marR="66805" marT="0" marB="0"/>
                </a:tc>
              </a:tr>
              <a:tr h="5623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Чарівні предмети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Меч, що розтинає камінь, невидимий плащ, хліб, що втишує голод, ложечка, що не залишалась порожня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uk-UA" sz="1600" dirty="0"/>
                    </a:p>
                  </a:txBody>
                  <a:tcPr marL="66805" marR="66805" marT="0" marB="0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Подолання труднощів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Пригоди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 Мертвому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лісі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у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вежі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голоду,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боротьба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лицарем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Като</a:t>
                      </a:r>
                    </a:p>
                    <a:p>
                      <a:endParaRPr lang="uk-UA" sz="1600" dirty="0"/>
                    </a:p>
                  </a:txBody>
                  <a:tcPr marL="66805" marR="66805" marT="0" marB="0"/>
                </a:tc>
              </a:tr>
              <a:tr h="387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Перемога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світу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добра над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світом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зла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Перемога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Mio </a:t>
                      </a: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 лицарем </a:t>
                      </a:r>
                      <a:r>
                        <a:rPr lang="uk-UA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Като</a:t>
                      </a: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звільнення дітей та </a:t>
                      </a:r>
                      <a:r>
                        <a:rPr lang="uk-UA" sz="16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Міраміса</a:t>
                      </a: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 білим лошатком</a:t>
                      </a:r>
                      <a:endParaRPr lang="uk-UA" sz="1600" dirty="0"/>
                    </a:p>
                  </a:txBody>
                  <a:tcPr marL="66805" marR="66805" marT="0" marB="0"/>
                </a:tc>
              </a:tr>
              <a:tr h="3273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Кінцівка</a:t>
                      </a:r>
                      <a:endParaRPr lang="en-US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Mio </a:t>
                      </a:r>
                      <a:r>
                        <a:rPr lang="uk-UA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живе в Країні Далекій, і йому дуже добре у свого тата-короля</a:t>
                      </a:r>
                      <a:endParaRPr lang="uk-UA" sz="1600" dirty="0"/>
                    </a:p>
                  </a:txBody>
                  <a:tcPr marL="66805" marR="66805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052736"/>
          <a:ext cx="8496944" cy="543856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248041"/>
                <a:gridCol w="4248903"/>
              </a:tblGrid>
              <a:tr h="263535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solidFill>
                            <a:srgbClr val="C00000"/>
                          </a:solidFill>
                        </a:rPr>
                        <a:t>Реальне</a:t>
                      </a:r>
                      <a:endParaRPr lang="uk-UA" sz="16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solidFill>
                            <a:srgbClr val="C00000"/>
                          </a:solidFill>
                        </a:rPr>
                        <a:t>Фантастичне</a:t>
                      </a:r>
                      <a:endParaRPr lang="uk-UA" sz="16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12122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Життя в родині опікунів. Погане ставлення тітки Едлі й дядька Сікстена до Буссе. Самотність хлопчика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Потрапив у Країну Далеку, знайшов тата-короля. Дні його веселі та радісні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60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Калле-Джигун, старий броварський кінь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Міраміс – кінь, що вміє літати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909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Жорстокі діти з Упландської вулиці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latin typeface="Book Antiqua" pitchFamily="18" charset="0"/>
                        </a:rPr>
                        <a:t>Добрі жителі казкового королівства і злий лицар </a:t>
                      </a:r>
                      <a:r>
                        <a:rPr lang="uk-UA" sz="2000" i="1" dirty="0" err="1">
                          <a:latin typeface="Book Antiqua" pitchFamily="18" charset="0"/>
                        </a:rPr>
                        <a:t>Като</a:t>
                      </a:r>
                      <a:r>
                        <a:rPr lang="uk-UA" sz="2000" i="1" dirty="0">
                          <a:latin typeface="Book Antiqua" pitchFamily="18" charset="0"/>
                        </a:rPr>
                        <a:t>. Зачаровані птахи</a:t>
                      </a:r>
                      <a:endParaRPr lang="uk-UA" sz="1600" i="1" dirty="0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9091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Вечірній парк, де хлопчик грається порожніми пляшками з-під пива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Зелені луки, трояндовий сад, колодязь, що шепоче казки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  <a:tr h="12122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>
                          <a:latin typeface="Book Antiqua" pitchFamily="18" charset="0"/>
                        </a:rPr>
                        <a:t>Хлопець, за висловом тітки Едлі, «миршавий, блідий і хирлявий». Злі сили гноблять хлопчика</a:t>
                      </a:r>
                      <a:endParaRPr lang="uk-UA" sz="1600" i="1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latin typeface="Book Antiqua" pitchFamily="18" charset="0"/>
                        </a:rPr>
                        <a:t>Міо</a:t>
                      </a:r>
                      <a:r>
                        <a:rPr lang="uk-UA" sz="2000" i="1" dirty="0">
                          <a:latin typeface="Book Antiqua" pitchFamily="18" charset="0"/>
                        </a:rPr>
                        <a:t> виріс і зміцнів, став рум’яний і здоровий, засмаг на сонці й набрався сили. </a:t>
                      </a:r>
                      <a:r>
                        <a:rPr lang="uk-UA" sz="2000" i="1" dirty="0" err="1">
                          <a:latin typeface="Book Antiqua" pitchFamily="18" charset="0"/>
                        </a:rPr>
                        <a:t>Міо</a:t>
                      </a:r>
                      <a:r>
                        <a:rPr lang="uk-UA" sz="2000" i="1" dirty="0">
                          <a:latin typeface="Book Antiqua" pitchFamily="18" charset="0"/>
                        </a:rPr>
                        <a:t> перемагає злі сили</a:t>
                      </a:r>
                      <a:endParaRPr lang="uk-UA" sz="1600" i="1" dirty="0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6805" marR="66805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344624" cy="69958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“Міо</a:t>
            </a:r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, мій </a:t>
            </a:r>
            <a:r>
              <a:rPr lang="uk-UA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Міо”</a:t>
            </a:r>
            <a:endParaRPr lang="uk-UA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052736"/>
            <a:ext cx="8496944" cy="53553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uk-UA" b="1" dirty="0">
                <a:solidFill>
                  <a:srgbClr val="FF0000"/>
                </a:solidFill>
              </a:rPr>
              <a:t>Символи </a:t>
            </a:r>
            <a:r>
              <a:rPr lang="uk-UA" b="1" dirty="0" err="1">
                <a:solidFill>
                  <a:srgbClr val="FF0000"/>
                </a:solidFill>
              </a:rPr>
              <a:t>“Міо</a:t>
            </a:r>
            <a:r>
              <a:rPr lang="uk-UA" b="1" dirty="0">
                <a:solidFill>
                  <a:srgbClr val="FF0000"/>
                </a:solidFill>
              </a:rPr>
              <a:t>, мій </a:t>
            </a:r>
            <a:r>
              <a:rPr lang="uk-UA" b="1" dirty="0" err="1">
                <a:solidFill>
                  <a:srgbClr val="FF0000"/>
                </a:solidFill>
              </a:rPr>
              <a:t>Міо”</a:t>
            </a:r>
            <a:r>
              <a:rPr lang="uk-UA" b="1" dirty="0">
                <a:solidFill>
                  <a:srgbClr val="FF0000"/>
                </a:solidFill>
              </a:rPr>
              <a:t>  </a:t>
            </a:r>
            <a:endParaRPr lang="uk-UA" b="1" dirty="0" smtClean="0">
              <a:solidFill>
                <a:srgbClr val="FF0000"/>
              </a:solidFill>
            </a:endParaRPr>
          </a:p>
          <a:p>
            <a:pPr fontAlgn="base"/>
            <a:r>
              <a:rPr lang="uk-UA" dirty="0" smtClean="0">
                <a:solidFill>
                  <a:srgbClr val="FF0000"/>
                </a:solidFill>
              </a:rPr>
              <a:t>Образ </a:t>
            </a:r>
            <a:r>
              <a:rPr lang="uk-UA" dirty="0">
                <a:solidFill>
                  <a:srgbClr val="FF0000"/>
                </a:solidFill>
              </a:rPr>
              <a:t>колодязя що ввечері шепоче </a:t>
            </a:r>
            <a:r>
              <a:rPr lang="uk-UA" dirty="0"/>
              <a:t>– «Це колодязь забутих казок і пісень, таких, що їх колись давно розповідали й співали на світі, а потім так само давно забули. Тільки цей Колодязь, що шепоче ввечері, пам’ятає їх геть усі». </a:t>
            </a:r>
            <a:endParaRPr lang="uk-UA" dirty="0" smtClean="0"/>
          </a:p>
          <a:p>
            <a:pPr fontAlgn="base"/>
            <a:endParaRPr lang="uk-UA" dirty="0"/>
          </a:p>
          <a:p>
            <a:pPr fontAlgn="base"/>
            <a:r>
              <a:rPr lang="uk-UA" dirty="0" smtClean="0"/>
              <a:t>Образ </a:t>
            </a:r>
            <a:r>
              <a:rPr lang="uk-UA" dirty="0"/>
              <a:t>колодязя є символом народної пам’яті, життєвої мудрості фольклору і </a:t>
            </a:r>
            <a:r>
              <a:rPr lang="uk-UA" dirty="0" err="1"/>
              <a:t>народ-них</a:t>
            </a:r>
            <a:r>
              <a:rPr lang="uk-UA" dirty="0"/>
              <a:t> традицій. </a:t>
            </a:r>
            <a:endParaRPr lang="uk-UA" dirty="0" smtClean="0"/>
          </a:p>
          <a:p>
            <a:pPr fontAlgn="base"/>
            <a:endParaRPr lang="uk-UA" dirty="0"/>
          </a:p>
          <a:p>
            <a:pPr fontAlgn="base"/>
            <a:r>
              <a:rPr lang="uk-UA" dirty="0" smtClean="0"/>
              <a:t>Почути </a:t>
            </a:r>
            <a:r>
              <a:rPr lang="uk-UA" dirty="0"/>
              <a:t>його казки та пісні може тільки дитина з чистим серцем. Поки є такий невичерпний колодязь, народ з нього черпає силу протистояти злу. </a:t>
            </a:r>
            <a:r>
              <a:rPr lang="uk-UA" b="1" dirty="0">
                <a:solidFill>
                  <a:srgbClr val="FF0000"/>
                </a:solidFill>
              </a:rPr>
              <a:t>Маленька сіра пташка у замку </a:t>
            </a:r>
            <a:r>
              <a:rPr lang="uk-UA" b="1" dirty="0" err="1">
                <a:solidFill>
                  <a:srgbClr val="FF0000"/>
                </a:solidFill>
              </a:rPr>
              <a:t>Като</a:t>
            </a:r>
            <a:r>
              <a:rPr lang="uk-UA" b="1" dirty="0">
                <a:solidFill>
                  <a:srgbClr val="FF0000"/>
                </a:solidFill>
              </a:rPr>
              <a:t> </a:t>
            </a:r>
            <a:r>
              <a:rPr lang="uk-UA" dirty="0"/>
              <a:t>– душа лицаря </a:t>
            </a:r>
            <a:r>
              <a:rPr lang="uk-UA" dirty="0" err="1"/>
              <a:t>Като</a:t>
            </a:r>
            <a:r>
              <a:rPr lang="uk-UA" dirty="0"/>
              <a:t>, яка звільнилася з кам’яного полону </a:t>
            </a:r>
            <a:endParaRPr lang="uk-UA" dirty="0" smtClean="0"/>
          </a:p>
          <a:p>
            <a:pPr fontAlgn="base"/>
            <a:r>
              <a:rPr lang="uk-UA" dirty="0" smtClean="0"/>
              <a:t>Моральні </a:t>
            </a:r>
            <a:r>
              <a:rPr lang="uk-UA" dirty="0"/>
              <a:t>цінності, проголошені в повісті: дорослі мають прагнути творити країну Далеку в реальному світі; Любов, Дружба перемагають зло та ненависть; природа завжди служить добру; кам’яні серця дорослих перетворюють дітей на нещасних самотніх «птахів»; люди мають завжди пам’ятати, що зло шкодить в першу чергу їм самим; батьківська любов, родинне тепло є </a:t>
            </a:r>
            <a:r>
              <a:rPr lang="uk-UA" dirty="0" smtClean="0"/>
              <a:t>найвищою </a:t>
            </a:r>
            <a:r>
              <a:rPr lang="uk-UA" dirty="0"/>
              <a:t>цінністю в </a:t>
            </a:r>
            <a:r>
              <a:rPr lang="uk-UA" dirty="0" smtClean="0"/>
              <a:t>житті.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92696"/>
            <a:ext cx="8208912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uk-UA" b="1" dirty="0" smtClean="0">
                <a:solidFill>
                  <a:srgbClr val="FF0000"/>
                </a:solidFill>
              </a:rPr>
              <a:t>Моральні цінності</a:t>
            </a:r>
            <a:r>
              <a:rPr lang="uk-UA" dirty="0" smtClean="0"/>
              <a:t>, проголошені в повісті: </a:t>
            </a:r>
          </a:p>
          <a:p>
            <a:pPr fontAlgn="base"/>
            <a:r>
              <a:rPr lang="uk-UA" dirty="0" smtClean="0"/>
              <a:t>дорослі мають прагнути творити країну Далеку в реальному світі; </a:t>
            </a:r>
          </a:p>
          <a:p>
            <a:pPr fontAlgn="base"/>
            <a:r>
              <a:rPr lang="uk-UA" dirty="0" smtClean="0"/>
              <a:t>Любов, Дружба перемагають зло та ненависть; </a:t>
            </a:r>
          </a:p>
          <a:p>
            <a:pPr fontAlgn="base"/>
            <a:r>
              <a:rPr lang="uk-UA" dirty="0" smtClean="0"/>
              <a:t>природа завжди служить добру; </a:t>
            </a:r>
          </a:p>
          <a:p>
            <a:pPr fontAlgn="base"/>
            <a:r>
              <a:rPr lang="uk-UA" dirty="0" smtClean="0"/>
              <a:t>кам’яні серця дорослих перетворюють дітей на нещасних самотніх «птахів»; </a:t>
            </a:r>
          </a:p>
          <a:p>
            <a:pPr fontAlgn="base"/>
            <a:r>
              <a:rPr lang="uk-UA" dirty="0" smtClean="0"/>
              <a:t>люди мають завжди пам’ятати, що зло шкодить в першу чергу їм самим; </a:t>
            </a:r>
          </a:p>
          <a:p>
            <a:pPr fontAlgn="base"/>
            <a:r>
              <a:rPr lang="uk-UA" dirty="0" smtClean="0"/>
              <a:t>батьківська любов, родинне тепло є найвищою цінністю в житті.</a:t>
            </a:r>
            <a:endParaRPr lang="en-US" dirty="0"/>
          </a:p>
        </p:txBody>
      </p:sp>
      <p:pic>
        <p:nvPicPr>
          <p:cNvPr id="32770" name="Picture 2" descr="Міо, мій Міо - Кіно на К1 - Кінопоказ"/>
          <p:cNvPicPr>
            <a:picLocks noChangeAspect="1" noChangeArrowheads="1"/>
          </p:cNvPicPr>
          <p:nvPr/>
        </p:nvPicPr>
        <p:blipFill>
          <a:blip r:embed="rId2" cstate="print"/>
          <a:srcRect r="36790"/>
          <a:stretch>
            <a:fillRect/>
          </a:stretch>
        </p:blipFill>
        <p:spPr bwMode="auto">
          <a:xfrm>
            <a:off x="539552" y="3429000"/>
            <a:ext cx="3600400" cy="3209926"/>
          </a:xfrm>
          <a:prstGeom prst="rect">
            <a:avLst/>
          </a:prstGeom>
          <a:noFill/>
        </p:spPr>
      </p:pic>
      <p:pic>
        <p:nvPicPr>
          <p:cNvPr id="32772" name="Picture 4" descr="Міо, мій Міо - Фільми - Телеканал &quot;Інтер+&quot;"/>
          <p:cNvPicPr>
            <a:picLocks noChangeAspect="1" noChangeArrowheads="1"/>
          </p:cNvPicPr>
          <p:nvPr/>
        </p:nvPicPr>
        <p:blipFill>
          <a:blip r:embed="rId3" cstate="print"/>
          <a:srcRect l="8427" r="10325"/>
          <a:stretch>
            <a:fillRect/>
          </a:stretch>
        </p:blipFill>
        <p:spPr bwMode="auto">
          <a:xfrm>
            <a:off x="4067944" y="3429000"/>
            <a:ext cx="4860032" cy="32099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l="13214" r="38571" b="5714"/>
          <a:stretch>
            <a:fillRect/>
          </a:stretch>
        </p:blipFill>
        <p:spPr bwMode="auto">
          <a:xfrm>
            <a:off x="251520" y="260648"/>
            <a:ext cx="216024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 l="15234" t="20833" r="41406" b="8333"/>
          <a:stretch>
            <a:fillRect/>
          </a:stretch>
        </p:blipFill>
        <p:spPr bwMode="auto">
          <a:xfrm>
            <a:off x="5724128" y="332656"/>
            <a:ext cx="266429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2348880"/>
            <a:ext cx="224706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Тітка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Едля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 l="38864" t="3636" r="22273" b="27273"/>
          <a:stretch>
            <a:fillRect/>
          </a:stretch>
        </p:blipFill>
        <p:spPr bwMode="auto">
          <a:xfrm>
            <a:off x="2915816" y="692696"/>
            <a:ext cx="27363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167408" y="3093694"/>
            <a:ext cx="224706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Буссе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 cstate="print"/>
          <a:srcRect l="33687" t="13542" r="38774" b="36458"/>
          <a:stretch>
            <a:fillRect/>
          </a:stretch>
        </p:blipFill>
        <p:spPr bwMode="auto">
          <a:xfrm flipH="1">
            <a:off x="5940152" y="3645024"/>
            <a:ext cx="2160240" cy="220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6" cstate="print"/>
          <a:srcRect l="32803" t="4762" r="18983" b="4762"/>
          <a:stretch>
            <a:fillRect/>
          </a:stretch>
        </p:blipFill>
        <p:spPr bwMode="auto">
          <a:xfrm>
            <a:off x="2987824" y="3717032"/>
            <a:ext cx="259228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796136" y="5517232"/>
            <a:ext cx="252028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Тітка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Лундін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922" name="Picture 10"/>
          <p:cNvPicPr>
            <a:picLocks noChangeAspect="1" noChangeArrowheads="1"/>
          </p:cNvPicPr>
          <p:nvPr/>
        </p:nvPicPr>
        <p:blipFill>
          <a:blip r:embed="rId7" cstate="print"/>
          <a:srcRect l="22068" t="2615" r="10257" b="612"/>
          <a:stretch>
            <a:fillRect/>
          </a:stretch>
        </p:blipFill>
        <p:spPr bwMode="auto">
          <a:xfrm>
            <a:off x="395536" y="3501008"/>
            <a:ext cx="250665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51520" y="5517232"/>
            <a:ext cx="253509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Тітка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Сікстен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31840" y="6165304"/>
            <a:ext cx="224706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Джин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84168" y="2636912"/>
            <a:ext cx="224706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Бенке</a:t>
            </a:r>
            <a:r>
              <a:rPr lang="ru-RU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та </a:t>
            </a:r>
            <a:r>
              <a:rPr lang="ru-RU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батько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 l="6014" t="2632" b="3947"/>
          <a:stretch>
            <a:fillRect/>
          </a:stretch>
        </p:blipFill>
        <p:spPr bwMode="auto">
          <a:xfrm>
            <a:off x="0" y="980728"/>
            <a:ext cx="91440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 l="20805" r="16781" b="5480"/>
          <a:stretch>
            <a:fillRect/>
          </a:stretch>
        </p:blipFill>
        <p:spPr bwMode="auto">
          <a:xfrm>
            <a:off x="3203848" y="3284984"/>
            <a:ext cx="355030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l="19742" t="4949" r="12520" b="2672"/>
          <a:stretch>
            <a:fillRect/>
          </a:stretch>
        </p:blipFill>
        <p:spPr bwMode="auto">
          <a:xfrm>
            <a:off x="539552" y="548680"/>
            <a:ext cx="7936311" cy="608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37500" t="26667" r="32500" b="15000"/>
          <a:stretch>
            <a:fillRect/>
          </a:stretch>
        </p:blipFill>
        <p:spPr bwMode="auto">
          <a:xfrm>
            <a:off x="251521" y="260648"/>
            <a:ext cx="3600400" cy="393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 l="26250" t="10160" r="13000" b="5840"/>
          <a:stretch>
            <a:fillRect/>
          </a:stretch>
        </p:blipFill>
        <p:spPr bwMode="auto">
          <a:xfrm>
            <a:off x="2627784" y="1916832"/>
            <a:ext cx="518457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4" cstate="print"/>
          <a:srcRect l="4427" t="3935" r="18103" b="4249"/>
          <a:stretch>
            <a:fillRect/>
          </a:stretch>
        </p:blipFill>
        <p:spPr bwMode="auto">
          <a:xfrm>
            <a:off x="467544" y="3501008"/>
            <a:ext cx="464451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l="4427" t="3935" r="18103" b="4249"/>
          <a:stretch>
            <a:fillRect/>
          </a:stretch>
        </p:blipFill>
        <p:spPr bwMode="auto">
          <a:xfrm>
            <a:off x="179512" y="476672"/>
            <a:ext cx="87489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 l="7910" t="7812" r="7715" b="14063"/>
          <a:stretch>
            <a:fillRect/>
          </a:stretch>
        </p:blipFill>
        <p:spPr bwMode="auto">
          <a:xfrm>
            <a:off x="-24991" y="764704"/>
            <a:ext cx="898659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 l="4611" t="6159" r="12635" b="8197"/>
          <a:stretch>
            <a:fillRect/>
          </a:stretch>
        </p:blipFill>
        <p:spPr bwMode="auto">
          <a:xfrm>
            <a:off x="0" y="548680"/>
            <a:ext cx="940085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76872"/>
            <a:ext cx="6840760" cy="1513792"/>
          </a:xfrm>
        </p:spPr>
        <p:txBody>
          <a:bodyPr/>
          <a:lstStyle/>
          <a:p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>#</a:t>
            </a:r>
            <a:r>
              <a:rPr lang="uk-UA" dirty="0" smtClean="0">
                <a:latin typeface="Segoe UI Black" pitchFamily="34" charset="0"/>
                <a:ea typeface="Segoe UI Black" pitchFamily="34" charset="0"/>
              </a:rPr>
              <a:t>Карантин_не_канікули</a:t>
            </a:r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/>
            </a:r>
            <a:br>
              <a:rPr lang="en-US" dirty="0" smtClean="0">
                <a:latin typeface="Segoe UI Black" pitchFamily="34" charset="0"/>
                <a:ea typeface="Segoe UI Black" pitchFamily="34" charset="0"/>
              </a:rPr>
            </a:br>
            <a:r>
              <a:rPr lang="en-US" dirty="0" smtClean="0">
                <a:latin typeface="Segoe UI Black" pitchFamily="34" charset="0"/>
                <a:ea typeface="Segoe UI Black" pitchFamily="34" charset="0"/>
              </a:rPr>
              <a:t>#</a:t>
            </a:r>
            <a:r>
              <a:rPr lang="uk-UA" dirty="0" smtClean="0">
                <a:latin typeface="Segoe UI Black" pitchFamily="34" charset="0"/>
                <a:ea typeface="Segoe UI Black" pitchFamily="34" charset="0"/>
              </a:rPr>
              <a:t>Дистанційне_навчання</a:t>
            </a:r>
            <a:br>
              <a:rPr lang="uk-UA" dirty="0" smtClean="0">
                <a:latin typeface="Segoe UI Black" pitchFamily="34" charset="0"/>
                <a:ea typeface="Segoe UI Black" pitchFamily="34" charset="0"/>
              </a:rPr>
            </a:br>
            <a:endParaRPr lang="uk-UA" dirty="0"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lmSchAward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ids Zon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tf10251285</Template>
  <TotalTime>377</TotalTime>
  <Words>653</Words>
  <Application>Microsoft Office PowerPoint</Application>
  <PresentationFormat>Экран (4:3)</PresentationFormat>
  <Paragraphs>95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ElmSchAward</vt:lpstr>
      <vt:lpstr>Астрід Лінгрен – відома письменниця Швеції, авторка повісті-казки “Міо, мій Міо”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Дочка Карін, яка стала натхненницею для створення літературних шедеврів, зокрема “Пепі Довгапанчоха”</vt:lpstr>
      <vt:lpstr>Слайд 13</vt:lpstr>
      <vt:lpstr> </vt:lpstr>
      <vt:lpstr>Слайд 15</vt:lpstr>
      <vt:lpstr>Слайд 16</vt:lpstr>
      <vt:lpstr>Премія Сельми Лагерльоф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“Міо, мій Міо”</vt:lpstr>
      <vt:lpstr>“Міо, мій Міо”</vt:lpstr>
      <vt:lpstr>“Міо, мій Міо”</vt:lpstr>
      <vt:lpstr>Слайд 29</vt:lpstr>
      <vt:lpstr>“Міо, мій Міо”</vt:lpstr>
      <vt:lpstr>“Міо, мій Міо”</vt:lpstr>
      <vt:lpstr>“Міо, мій Міо”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#Карантин_не_канікули #Дистанційне_навчання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Астрід Лінгрен – відома письменниця Швеції, авторка повісті-казки “Міо, мій Міо” </dc:title>
  <dc:creator>Користувач Windows</dc:creator>
  <cp:lastModifiedBy>Користувач Windows</cp:lastModifiedBy>
  <cp:revision>1</cp:revision>
  <dcterms:created xsi:type="dcterms:W3CDTF">2020-04-13T14:26:34Z</dcterms:created>
  <dcterms:modified xsi:type="dcterms:W3CDTF">2020-04-13T20:44:20Z</dcterms:modified>
</cp:coreProperties>
</file>