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2623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6131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0211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9664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8680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5753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0478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9718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9478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2400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3602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60310-B9DB-42FD-8600-A8B3CFA8BFFF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22262-89FA-4182-A980-8A194A13B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884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uk-UA" b="1" dirty="0" smtClean="0">
                <a:effectLst/>
                <a:latin typeface="Times New Roman"/>
                <a:ea typeface="Times New Roman"/>
              </a:rPr>
              <a:t>Тема уроку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z="1800" dirty="0" smtClean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  <a:p>
            <a:r>
              <a:rPr lang="uk-UA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Алгебра 8 клас</a:t>
            </a:r>
            <a:endParaRPr lang="ru-RU" sz="1800" dirty="0" smtClean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772816"/>
            <a:ext cx="6919587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5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Тотожні перетворення </a:t>
            </a:r>
          </a:p>
          <a:p>
            <a:pPr algn="ctr"/>
            <a:r>
              <a:rPr lang="uk-UA" sz="5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раціональних виразів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329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effectLst/>
                <a:latin typeface="Times New Roman"/>
                <a:ea typeface="Times New Roman"/>
              </a:rPr>
              <a:t>Мета уроку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400" dirty="0">
                <a:latin typeface="Times New Roman"/>
                <a:ea typeface="Times New Roman"/>
              </a:rPr>
              <a:t>Д</a:t>
            </a:r>
            <a:r>
              <a:rPr lang="uk-UA" sz="4400" dirty="0" smtClean="0">
                <a:effectLst/>
                <a:latin typeface="Times New Roman"/>
                <a:ea typeface="Times New Roman"/>
              </a:rPr>
              <a:t>омогтися засвоєння учнями змісту поняття «тотожні пере­творення раціональних виразів» та схеми (алгоритму) перетворення раціонального виразу на раціональний дріб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1600196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ОБЧИСЛИТИ УСНО!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10828174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548" y="3279333"/>
            <a:ext cx="889248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412776"/>
            <a:ext cx="50405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573016"/>
            <a:ext cx="50405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1"/>
                </a:solidFill>
              </a:rPr>
              <a:t>2.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412776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1.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6256" y="3317978"/>
            <a:ext cx="28575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0138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ОБЧИСЛИТИ УСНО!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1114246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08" y="3431381"/>
            <a:ext cx="14050779" cy="1077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6256" y="-315416"/>
            <a:ext cx="28575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0127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effectLst/>
                <a:latin typeface="Times New Roman"/>
                <a:ea typeface="Times New Roman"/>
              </a:rPr>
              <a:t>Тотожні перетворення раціональних виразів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203200" lvl="0" algn="just">
              <a:buFont typeface="+mj-lt"/>
              <a:buAutoNum type="arabicPeriod"/>
              <a:tabLst>
                <a:tab pos="457200" algn="l"/>
              </a:tabLst>
            </a:pPr>
            <a:r>
              <a:rPr lang="uk-UA" dirty="0" smtClean="0">
                <a:effectLst/>
                <a:latin typeface="Times New Roman"/>
                <a:ea typeface="Times New Roman"/>
              </a:rPr>
              <a:t>Перетворення будь-якого раціонального виразу можна звести до дода­вання, віднімання, множення та ділення раціональних дробів.</a:t>
            </a:r>
            <a:endParaRPr lang="ru-RU" sz="1800" dirty="0" smtClean="0">
              <a:effectLst/>
              <a:latin typeface="Times New Roman"/>
              <a:ea typeface="Times New Roman"/>
            </a:endParaRPr>
          </a:p>
          <a:p>
            <a:pPr marR="203200" lvl="0" algn="just">
              <a:buFont typeface="+mj-lt"/>
              <a:buAutoNum type="arabicPeriod"/>
              <a:tabLst>
                <a:tab pos="457200" algn="l"/>
              </a:tabLst>
            </a:pPr>
            <a:r>
              <a:rPr lang="uk-UA" dirty="0" smtClean="0">
                <a:effectLst/>
                <a:latin typeface="Times New Roman"/>
                <a:ea typeface="Times New Roman"/>
              </a:rPr>
              <a:t>Суму, різницю, добуток і частку раціональних дробів завжди можна</a:t>
            </a:r>
            <a:br>
              <a:rPr lang="uk-UA" dirty="0" smtClean="0">
                <a:effectLst/>
                <a:latin typeface="Times New Roman"/>
                <a:ea typeface="Times New Roman"/>
              </a:rPr>
            </a:br>
            <a:r>
              <a:rPr lang="uk-UA" dirty="0" smtClean="0">
                <a:effectLst/>
                <a:latin typeface="Times New Roman"/>
                <a:ea typeface="Times New Roman"/>
              </a:rPr>
              <a:t>подати у вигляді раціонального дробу.</a:t>
            </a:r>
            <a:endParaRPr lang="ru-RU" sz="1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5118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prstClr val="black"/>
                </a:solidFill>
                <a:latin typeface="Times New Roman"/>
                <a:ea typeface="Times New Roman"/>
              </a:rPr>
              <a:t>Тотожні перетворення раціональних виразів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marR="203200" lvl="0" indent="0">
              <a:buNone/>
              <a:tabLst>
                <a:tab pos="457200" algn="l"/>
              </a:tabLst>
            </a:pPr>
            <a:r>
              <a:rPr lang="uk-UA" sz="2800" dirty="0" smtClean="0">
                <a:effectLst/>
                <a:latin typeface="Times New Roman"/>
                <a:ea typeface="Times New Roman"/>
              </a:rPr>
              <a:t>3.Будь-який раціональний вираз можна подати у вигляді раціонального</a:t>
            </a:r>
            <a:br>
              <a:rPr lang="uk-UA" sz="2800" dirty="0" smtClean="0">
                <a:effectLst/>
                <a:latin typeface="Times New Roman"/>
                <a:ea typeface="Times New Roman"/>
              </a:rPr>
            </a:br>
            <a:r>
              <a:rPr lang="uk-UA" sz="2800" dirty="0" smtClean="0">
                <a:effectLst/>
                <a:latin typeface="Times New Roman"/>
                <a:ea typeface="Times New Roman"/>
              </a:rPr>
              <a:t>дробу. Для цього: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660400" marR="203200" indent="-228600" algn="just">
              <a:spcAft>
                <a:spcPts val="0"/>
              </a:spcAft>
            </a:pPr>
            <a:r>
              <a:rPr lang="uk-UA" sz="2800" dirty="0" smtClean="0">
                <a:effectLst/>
                <a:latin typeface="Times New Roman"/>
                <a:ea typeface="Times New Roman"/>
              </a:rPr>
              <a:t>а)	встановлюємо (визначаємо), які дії з раціональними дробами слід виконати, виходячи з умови завдання;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r>
              <a:rPr lang="uk-UA" sz="2800" dirty="0" smtClean="0">
                <a:effectLst/>
                <a:latin typeface="Times New Roman"/>
                <a:ea typeface="Times New Roman"/>
              </a:rPr>
              <a:t>б)	виконуємо ці дії або у порядку спадання дії, або користуючись законами (властивостями) арифметичних дій (перестановка + і; сполучна + і; розпо­дільна) та властивостями раціональних дробів (основною властивістю дробу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612659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ПОДУМАЙ І СКАЖИ!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10943064" cy="2936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77462"/>
            <a:ext cx="9289032" cy="154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4278276"/>
            <a:ext cx="432048" cy="4500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</a:rPr>
              <a:t>3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556792"/>
            <a:ext cx="4320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1</a:t>
            </a:r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636912"/>
            <a:ext cx="4320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2.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277462"/>
            <a:ext cx="432048" cy="4509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3.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4288" y="-123072"/>
            <a:ext cx="17145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5017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Розв'язати письмово!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342900" algn="ctr">
              <a:spcAft>
                <a:spcPts val="0"/>
              </a:spcAft>
            </a:pPr>
            <a:r>
              <a:rPr lang="uk-UA" sz="4400" b="1" i="1" dirty="0" smtClean="0">
                <a:effectLst/>
                <a:latin typeface="Times New Roman"/>
                <a:ea typeface="Times New Roman"/>
              </a:rPr>
              <a:t>За підручником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indent="342900">
              <a:spcAft>
                <a:spcPts val="0"/>
              </a:spcAft>
            </a:pPr>
            <a:r>
              <a:rPr lang="uk-UA" sz="4400" i="1" dirty="0" smtClean="0">
                <a:effectLst/>
                <a:latin typeface="Times New Roman"/>
                <a:ea typeface="Times New Roman"/>
              </a:rPr>
              <a:t>№ 176 (колективно)</a:t>
            </a:r>
          </a:p>
          <a:p>
            <a:pPr indent="342900">
              <a:spcAft>
                <a:spcPts val="0"/>
              </a:spcAft>
            </a:pPr>
            <a:r>
              <a:rPr lang="uk-UA" sz="4400" i="1" dirty="0" smtClean="0">
                <a:effectLst/>
                <a:latin typeface="Times New Roman"/>
                <a:ea typeface="Times New Roman"/>
              </a:rPr>
              <a:t>№ 178(1, 3, 6) – робота в парі,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indent="342900">
              <a:spcAft>
                <a:spcPts val="0"/>
              </a:spcAft>
            </a:pPr>
            <a:r>
              <a:rPr lang="uk-UA" sz="4400" i="1" dirty="0" smtClean="0">
                <a:effectLst/>
                <a:latin typeface="Times New Roman"/>
                <a:ea typeface="Times New Roman"/>
              </a:rPr>
              <a:t>№ 180 ( 1, 3, 6) – самостійно</a:t>
            </a:r>
            <a:endParaRPr lang="ru-RU" sz="4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840" y="5157192"/>
            <a:ext cx="1800200" cy="160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2147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ДЛЯ КМІТЛИВИХ!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dirty="0" smtClean="0"/>
              <a:t>Що потрібно вставити замість знака питання?</a:t>
            </a:r>
            <a:endParaRPr lang="ru-RU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84584" y="3628368"/>
            <a:ext cx="14969361" cy="2752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88640"/>
            <a:ext cx="1685553" cy="140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2614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. </a:t>
            </a:r>
            <a:r>
              <a:rPr lang="uk-UA" b="1" dirty="0" smtClean="0">
                <a:effectLst/>
                <a:latin typeface="Times New Roman"/>
                <a:ea typeface="Times New Roman"/>
              </a:rPr>
              <a:t>Підсумки уроку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02" y="1772816"/>
            <a:ext cx="914400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3888" y="4046625"/>
            <a:ext cx="1728192" cy="226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2511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uk-UA" b="1" dirty="0" smtClean="0">
                <a:effectLst/>
                <a:latin typeface="Times New Roman"/>
                <a:ea typeface="Times New Roman"/>
              </a:rPr>
              <a:t>Домашнє</a:t>
            </a:r>
            <a:r>
              <a:rPr lang="uk-UA" dirty="0" smtClean="0">
                <a:effectLst/>
                <a:latin typeface="Times New Roman"/>
                <a:ea typeface="Times New Roman"/>
              </a:rPr>
              <a:t> </a:t>
            </a:r>
            <a:r>
              <a:rPr lang="uk-UA" b="1" dirty="0" smtClean="0">
                <a:effectLst/>
                <a:latin typeface="Times New Roman"/>
                <a:ea typeface="Times New Roman"/>
              </a:rPr>
              <a:t>завдання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Font typeface="+mj-lt"/>
              <a:buAutoNum type="arabicPeriod"/>
              <a:tabLst>
                <a:tab pos="457200" algn="l"/>
              </a:tabLst>
            </a:pPr>
            <a:r>
              <a:rPr lang="uk-UA" sz="4400" dirty="0" smtClean="0">
                <a:effectLst/>
                <a:latin typeface="Times New Roman"/>
                <a:ea typeface="Times New Roman"/>
              </a:rPr>
              <a:t>Вивчити орієнтовну схему дій перетворення раціонального виразу на раціональний дріб.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marL="457200" algn="ctr">
              <a:spcAft>
                <a:spcPts val="0"/>
              </a:spcAft>
            </a:pPr>
            <a:r>
              <a:rPr lang="uk-UA" sz="4400" dirty="0" smtClean="0">
                <a:effectLst/>
                <a:latin typeface="Times New Roman"/>
                <a:ea typeface="Times New Roman"/>
              </a:rPr>
              <a:t> 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lvl="0" algn="ctr">
              <a:buFont typeface="+mj-lt"/>
              <a:buAutoNum type="arabicPeriod"/>
              <a:tabLst>
                <a:tab pos="457200" algn="l"/>
              </a:tabLst>
            </a:pPr>
            <a:r>
              <a:rPr lang="uk-UA" sz="4400" dirty="0" smtClean="0">
                <a:effectLst/>
                <a:latin typeface="Times New Roman"/>
                <a:ea typeface="Times New Roman"/>
              </a:rPr>
              <a:t>№№ 177, 179(1,4), 181(3)</a:t>
            </a:r>
            <a:endParaRPr lang="ru-RU" sz="4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757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Дякую за співпрацю!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5696" y="1772816"/>
            <a:ext cx="4711635" cy="3816424"/>
          </a:xfrm>
        </p:spPr>
      </p:pic>
    </p:spTree>
    <p:extLst>
      <p:ext uri="{BB962C8B-B14F-4D97-AF65-F5344CB8AC3E}">
        <p14:creationId xmlns:p14="http://schemas.microsoft.com/office/powerpoint/2010/main" xmlns="" val="3833591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161</Words>
  <Application>Microsoft Office PowerPoint</Application>
  <PresentationFormat>Экран (4:3)</PresentationFormat>
  <Paragraphs>36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Тема уроку</vt:lpstr>
      <vt:lpstr>Мета уроку</vt:lpstr>
      <vt:lpstr>ОБЧИСЛИТИ УСНО!</vt:lpstr>
      <vt:lpstr>ОБЧИСЛИТИ УСНО!</vt:lpstr>
      <vt:lpstr>Тотожні перетворення раціональних виразів</vt:lpstr>
      <vt:lpstr>Тотожні перетворення раціональних виразів</vt:lpstr>
      <vt:lpstr>ПОДУМАЙ І СКАЖИ!</vt:lpstr>
      <vt:lpstr>Розв'язати письмово!</vt:lpstr>
      <vt:lpstr>ДЛЯ КМІТЛИВИХ!</vt:lpstr>
      <vt:lpstr>. Підсумки уроку</vt:lpstr>
      <vt:lpstr>Домашнє завдання</vt:lpstr>
      <vt:lpstr>Дякую за співпрацю!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</dc:title>
  <dc:creator>RePack by Diakov</dc:creator>
  <cp:lastModifiedBy>Sch</cp:lastModifiedBy>
  <cp:revision>5</cp:revision>
  <dcterms:created xsi:type="dcterms:W3CDTF">2018-11-08T17:32:52Z</dcterms:created>
  <dcterms:modified xsi:type="dcterms:W3CDTF">2020-11-04T07:55:55Z</dcterms:modified>
</cp:coreProperties>
</file>