
<file path=[Content_Types].xml><?xml version="1.0" encoding="utf-8"?>
<Types xmlns="http://schemas.openxmlformats.org/package/2006/content-types">
  <Default Extension="bmp" ContentType="image/bmp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03FCE02C-6EC6-4E09-BC2C-9FDED4DE236E}" type="datetimeFigureOut">
              <a:rPr lang="en-US" dirty="0"/>
              <a:t>5/15/2018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8F36E1-9596-4E98-8786-4A17C5D29C65}" type="datetimeFigureOut">
              <a:rPr lang="en-US" dirty="0"/>
              <a:pPr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E4D1A55-63BC-4BA2-9538-7DDEADA10621}" type="datetimeFigureOut">
              <a:rPr lang="en-US" dirty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D01ABB-8821-4BF5-97A9-E1A66ACAEAA9}" type="datetimeFigureOut">
              <a:rPr lang="en-US" dirty="0"/>
              <a:pPr/>
              <a:t>5/15/2018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0C37B1C-D4A1-4A4F-A470-80868146AFC5}" type="datetimeFigureOut">
              <a:rPr lang="en-US" dirty="0"/>
              <a:pPr/>
              <a:t>5/15/2018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31D1B9-F39E-471E-80A9-595CAA5664AD}" type="datetimeFigureOut">
              <a:rPr lang="en-US" dirty="0"/>
              <a:pPr/>
              <a:t>5/15/2018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FCEABC-E2B9-4606-A74F-CB06AF596887}" type="datetimeFigureOut">
              <a:rPr lang="en-US" dirty="0"/>
              <a:pPr/>
              <a:t>5/15/2018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8850A0-01A3-4F4E-AA52-F716A9BFD4EB}" type="datetimeFigureOut">
              <a:rPr lang="en-US" dirty="0"/>
              <a:pPr/>
              <a:t>5/15/2018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5811CCA-BB49-46C7-A0E2-F42339750F9A}" type="datetimeFigureOut">
              <a:rPr lang="en-US" dirty="0"/>
              <a:t>5/15/2018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075A7A-4A9A-410F-B848-AB998ACC9419}" type="datetimeFigureOut">
              <a:rPr lang="en-US" dirty="0"/>
              <a:pPr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5F3E88-2D66-4D17-B0FA-EA13CB20B2FF}" type="datetimeFigureOut">
              <a:rPr lang="en-US" dirty="0"/>
              <a:pPr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17205CAA-4E5A-4223-BD55-C5D2841AC9EF}" type="datetimeFigureOut">
              <a:rPr lang="en-US" dirty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narodna-osvita.com.ua/1658--28-budova-ta-funkcyi-listka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Клітинне дихання.</a:t>
            </a:r>
            <a:br>
              <a:rPr lang="uk-UA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uk-UA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Біохімічні механізми дихання</a:t>
            </a:r>
            <a:endParaRPr lang="ru-RU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850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1485" y="642594"/>
            <a:ext cx="10284823" cy="13716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У чому полягають процеси дихання?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2103120"/>
            <a:ext cx="6853707" cy="39319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400" b="1" dirty="0" smtClean="0"/>
              <a:t> </a:t>
            </a:r>
            <a:r>
              <a:rPr lang="uk-UA" sz="2400" b="1" dirty="0"/>
              <a:t> </a:t>
            </a:r>
            <a:r>
              <a:rPr lang="uk-UA" sz="2400" b="1" dirty="0" smtClean="0"/>
              <a:t>  Дихання </a:t>
            </a:r>
            <a:r>
              <a:rPr lang="uk-UA" sz="2400" dirty="0" smtClean="0"/>
              <a:t>– це сукупність процесів, які забезпечують надходження в організм кисню, використання його для окиснення органічних речовин у клітинах (білків, жирів, вуглеводів),а також виділення з організму вуглекислого газу, який утворився під час реакції окиснення.</a:t>
            </a:r>
          </a:p>
          <a:p>
            <a:pPr marL="0" indent="0" algn="just">
              <a:buNone/>
            </a:pPr>
            <a:r>
              <a:rPr lang="uk-UA" sz="2400" dirty="0" smtClean="0"/>
              <a:t>   Так здійснюється газообмін між організмом та навколишнім середовищем.</a:t>
            </a:r>
            <a:endParaRPr lang="ru-RU" sz="2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02"/>
          <a:stretch/>
        </p:blipFill>
        <p:spPr bwMode="auto">
          <a:xfrm>
            <a:off x="8080956" y="1979051"/>
            <a:ext cx="3610844" cy="29793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375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6753497" cy="13716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Фізіологічні процеси дихання: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7975" y="2103120"/>
            <a:ext cx="6753497" cy="393192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uk-UA" sz="2000" dirty="0"/>
              <a:t> </a:t>
            </a:r>
            <a:r>
              <a:rPr lang="uk-UA" sz="2000" dirty="0" smtClean="0"/>
              <a:t> </a:t>
            </a:r>
            <a:r>
              <a:rPr lang="uk-UA" sz="2000" b="1" dirty="0" smtClean="0"/>
              <a:t>легенева вентиляція </a:t>
            </a:r>
            <a:r>
              <a:rPr lang="uk-UA" sz="2000" dirty="0" smtClean="0"/>
              <a:t>(обмін газів, який відбувається в легенях між повітрям і кров’ю);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2000" dirty="0" smtClean="0"/>
              <a:t>  </a:t>
            </a:r>
            <a:r>
              <a:rPr lang="uk-UA" sz="2000" b="1" dirty="0" smtClean="0"/>
              <a:t>транспорт газів </a:t>
            </a:r>
            <a:r>
              <a:rPr lang="uk-UA" sz="2000" dirty="0" smtClean="0"/>
              <a:t>кровоносною системою від легень до всіх тканин тіла </a:t>
            </a:r>
            <a:r>
              <a:rPr lang="uk-UA" sz="2000" dirty="0"/>
              <a:t>(у </a:t>
            </a:r>
            <a:r>
              <a:rPr lang="uk-UA" sz="2000" dirty="0" smtClean="0"/>
              <a:t>зв’язаному з </a:t>
            </a:r>
            <a:r>
              <a:rPr lang="uk-UA" sz="2000" dirty="0"/>
              <a:t>гемоглобіном стані або розчинених у плазмі крові</a:t>
            </a:r>
            <a:r>
              <a:rPr lang="uk-UA" sz="2000" dirty="0" smtClean="0"/>
              <a:t>);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2000" dirty="0"/>
              <a:t> </a:t>
            </a:r>
            <a:r>
              <a:rPr lang="uk-UA" sz="2000" dirty="0" smtClean="0"/>
              <a:t> </a:t>
            </a:r>
            <a:r>
              <a:rPr lang="uk-UA" sz="2000" b="1" dirty="0" smtClean="0"/>
              <a:t>клітинне дихання </a:t>
            </a:r>
            <a:r>
              <a:rPr lang="uk-UA" sz="2000" dirty="0" smtClean="0"/>
              <a:t>(використання кисню клітинами для реакцій вивільнення енергії).</a:t>
            </a:r>
          </a:p>
          <a:p>
            <a:pPr marL="0" indent="0">
              <a:buNone/>
            </a:pPr>
            <a:endParaRPr lang="uk-UA" sz="2000" dirty="0" smtClean="0"/>
          </a:p>
          <a:p>
            <a:pPr marL="0" indent="0">
              <a:buNone/>
            </a:pPr>
            <a:r>
              <a:rPr lang="uk-UA" sz="2000" dirty="0" smtClean="0"/>
              <a:t>В результаті цих процесів утворюється вуглекислий газ, що виводиться з організму.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759336" y="582308"/>
            <a:ext cx="3309257" cy="63907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Дихання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768044" y="1365042"/>
            <a:ext cx="3309258" cy="82297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dirty="0" smtClean="0"/>
              <a:t>Зовнішнє дихання – газообмін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768045" y="2188013"/>
            <a:ext cx="3309257" cy="112124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/>
              <a:t>Надходження кисню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/>
              <a:t>Виділення вуглекислого газу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768045" y="3503003"/>
            <a:ext cx="3317966" cy="66840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dirty="0" smtClean="0"/>
              <a:t>Клітинне дихання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768045" y="4171407"/>
            <a:ext cx="3317966" cy="8730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/>
              <a:t>Використання кисню в біологічному окисненні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7994467" y="5357944"/>
            <a:ext cx="2830285" cy="905691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</a:rPr>
              <a:t>Енергія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Дуга 12"/>
          <p:cNvSpPr/>
          <p:nvPr/>
        </p:nvSpPr>
        <p:spPr>
          <a:xfrm flipH="1">
            <a:off x="7428410" y="2494998"/>
            <a:ext cx="1132113" cy="1307379"/>
          </a:xfrm>
          <a:prstGeom prst="arc">
            <a:avLst>
              <a:gd name="adj1" fmla="val 16763333"/>
              <a:gd name="adj2" fmla="val 4680745"/>
            </a:avLst>
          </a:prstGeom>
          <a:ln w="38100" cap="flat" cmpd="sng" algn="ctr">
            <a:solidFill>
              <a:srgbClr val="FF996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Дуга 13"/>
          <p:cNvSpPr/>
          <p:nvPr/>
        </p:nvSpPr>
        <p:spPr>
          <a:xfrm rot="10800000" flipH="1">
            <a:off x="10167261" y="2886866"/>
            <a:ext cx="1245323" cy="1817907"/>
          </a:xfrm>
          <a:prstGeom prst="arc">
            <a:avLst>
              <a:gd name="adj1" fmla="val 16763333"/>
              <a:gd name="adj2" fmla="val 4680745"/>
            </a:avLst>
          </a:prstGeom>
          <a:ln w="38100" cap="flat" cmpd="sng" algn="ctr">
            <a:solidFill>
              <a:srgbClr val="FF996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Дуга 14"/>
          <p:cNvSpPr/>
          <p:nvPr/>
        </p:nvSpPr>
        <p:spPr>
          <a:xfrm>
            <a:off x="10302236" y="4892004"/>
            <a:ext cx="1045031" cy="844730"/>
          </a:xfrm>
          <a:prstGeom prst="arc">
            <a:avLst>
              <a:gd name="adj1" fmla="val 16763333"/>
              <a:gd name="adj2" fmla="val 4680745"/>
            </a:avLst>
          </a:prstGeom>
          <a:ln w="38100" cap="flat" cmpd="sng" algn="ctr">
            <a:solidFill>
              <a:srgbClr val="CC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36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7977" y="512816"/>
            <a:ext cx="8281843" cy="976349"/>
          </a:xfrm>
        </p:spPr>
        <p:txBody>
          <a:bodyPr/>
          <a:lstStyle/>
          <a:p>
            <a:r>
              <a:rPr lang="uk-UA" dirty="0" smtClean="0"/>
              <a:t>Етапи клітинного дихання: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6835" y="1576251"/>
            <a:ext cx="7321726" cy="455458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uk-UA" sz="2200" dirty="0" smtClean="0"/>
              <a:t>Підготовчий етап – розщеплення складних вуглеводів на молекули глюкози (вся енергія розсіюється у вигляді тепла);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2200" dirty="0" smtClean="0"/>
              <a:t>Безкисневий </a:t>
            </a:r>
            <a:r>
              <a:rPr lang="uk-UA" sz="2200" dirty="0"/>
              <a:t>е</a:t>
            </a:r>
            <a:r>
              <a:rPr lang="uk-UA" sz="2200" dirty="0" smtClean="0"/>
              <a:t>тап –молекула глюкози розщеплюється на дві молекули </a:t>
            </a:r>
            <a:r>
              <a:rPr lang="uk-UA" sz="2200" dirty="0" err="1" smtClean="0"/>
              <a:t>піровиноградної</a:t>
            </a:r>
            <a:r>
              <a:rPr lang="uk-UA" sz="2200" dirty="0" smtClean="0"/>
              <a:t> або молочної кислоти (синтезується дві молекули АТФ);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2200" dirty="0" smtClean="0"/>
              <a:t>Кисневий етап – органічні сполуки, що утворилися на безкисневому етапі, </a:t>
            </a:r>
            <a:r>
              <a:rPr lang="uk-UA" sz="2200" dirty="0" err="1" smtClean="0"/>
              <a:t>окиснюються</a:t>
            </a:r>
            <a:r>
              <a:rPr lang="uk-UA" sz="2200" dirty="0" smtClean="0"/>
              <a:t> до кінцевих продуктів – вуглекислого газу й води (синтезується 36 молекул АТФ)</a:t>
            </a:r>
            <a:endParaRPr lang="ru-RU" sz="2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969821" y="983911"/>
            <a:ext cx="2153195" cy="8073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Полісахариди</a:t>
            </a:r>
          </a:p>
          <a:p>
            <a:pPr algn="ctr"/>
            <a:r>
              <a:rPr lang="uk-UA" dirty="0"/>
              <a:t>(</a:t>
            </a:r>
            <a:r>
              <a:rPr lang="uk-UA" dirty="0" smtClean="0"/>
              <a:t>С</a:t>
            </a:r>
            <a:r>
              <a:rPr lang="uk-UA" baseline="-25000" dirty="0" smtClean="0"/>
              <a:t>6</a:t>
            </a:r>
            <a:r>
              <a:rPr lang="uk-UA" dirty="0" smtClean="0"/>
              <a:t>Н</a:t>
            </a:r>
            <a:r>
              <a:rPr lang="uk-UA" baseline="-25000" dirty="0" smtClean="0"/>
              <a:t>10</a:t>
            </a:r>
            <a:r>
              <a:rPr lang="uk-UA" dirty="0" smtClean="0"/>
              <a:t>О</a:t>
            </a:r>
            <a:r>
              <a:rPr lang="uk-UA" baseline="-25000" dirty="0" smtClean="0"/>
              <a:t>5</a:t>
            </a:r>
            <a:r>
              <a:rPr lang="uk-UA" dirty="0" smtClean="0"/>
              <a:t>)</a:t>
            </a:r>
            <a:r>
              <a:rPr lang="en-US" baseline="-25000" dirty="0"/>
              <a:t>n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969821" y="2262388"/>
            <a:ext cx="2153196" cy="8073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 smtClean="0"/>
          </a:p>
          <a:p>
            <a:pPr algn="ctr"/>
            <a:r>
              <a:rPr lang="uk-UA" dirty="0" smtClean="0"/>
              <a:t>Глюкоза</a:t>
            </a:r>
          </a:p>
          <a:p>
            <a:pPr algn="ctr"/>
            <a:r>
              <a:rPr lang="uk-UA" dirty="0"/>
              <a:t>С</a:t>
            </a:r>
            <a:r>
              <a:rPr lang="uk-UA" baseline="-25000" dirty="0"/>
              <a:t>6</a:t>
            </a:r>
            <a:r>
              <a:rPr lang="uk-UA" dirty="0"/>
              <a:t>Н</a:t>
            </a:r>
            <a:r>
              <a:rPr lang="uk-UA" baseline="-25000" dirty="0"/>
              <a:t>12</a:t>
            </a:r>
            <a:r>
              <a:rPr lang="uk-UA" dirty="0"/>
              <a:t>О</a:t>
            </a:r>
            <a:r>
              <a:rPr lang="uk-UA" baseline="-25000" dirty="0"/>
              <a:t>6</a:t>
            </a:r>
            <a:endParaRPr lang="uk-UA" dirty="0" smtClean="0"/>
          </a:p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969821" y="3494561"/>
            <a:ext cx="2153195" cy="15924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err="1" smtClean="0"/>
              <a:t>Піровиноградна</a:t>
            </a:r>
            <a:r>
              <a:rPr lang="uk-UA" dirty="0" smtClean="0"/>
              <a:t> кислота </a:t>
            </a:r>
            <a:r>
              <a:rPr lang="uk-UA" dirty="0"/>
              <a:t>С</a:t>
            </a:r>
            <a:r>
              <a:rPr lang="uk-UA" baseline="-25000" dirty="0"/>
              <a:t>3</a:t>
            </a:r>
            <a:r>
              <a:rPr lang="uk-UA" dirty="0"/>
              <a:t>Н</a:t>
            </a:r>
            <a:r>
              <a:rPr lang="uk-UA" baseline="-25000" dirty="0"/>
              <a:t>4</a:t>
            </a:r>
            <a:r>
              <a:rPr lang="uk-UA" dirty="0"/>
              <a:t>О</a:t>
            </a:r>
            <a:r>
              <a:rPr lang="uk-UA" baseline="-25000" dirty="0"/>
              <a:t>3</a:t>
            </a:r>
            <a:endParaRPr lang="ru-RU" dirty="0"/>
          </a:p>
          <a:p>
            <a:pPr algn="ctr"/>
            <a:r>
              <a:rPr lang="uk-UA" dirty="0" smtClean="0"/>
              <a:t>або молочна кислота </a:t>
            </a:r>
            <a:r>
              <a:rPr lang="uk-UA" dirty="0"/>
              <a:t>С</a:t>
            </a:r>
            <a:r>
              <a:rPr lang="uk-UA" baseline="-25000" dirty="0"/>
              <a:t>3</a:t>
            </a:r>
            <a:r>
              <a:rPr lang="uk-UA" dirty="0"/>
              <a:t>Н</a:t>
            </a:r>
            <a:r>
              <a:rPr lang="uk-UA" baseline="-25000" dirty="0"/>
              <a:t>6</a:t>
            </a:r>
            <a:r>
              <a:rPr lang="uk-UA" dirty="0"/>
              <a:t>О</a:t>
            </a:r>
            <a:r>
              <a:rPr lang="uk-UA" baseline="-25000" dirty="0"/>
              <a:t>3</a:t>
            </a:r>
            <a:endParaRPr lang="ru-RU" dirty="0"/>
          </a:p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439687" y="5511763"/>
            <a:ext cx="1060268" cy="6009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 smtClean="0"/>
          </a:p>
          <a:p>
            <a:pPr algn="ctr"/>
            <a:r>
              <a:rPr lang="uk-UA" dirty="0" smtClean="0"/>
              <a:t>СО</a:t>
            </a:r>
            <a:r>
              <a:rPr lang="uk-UA" baseline="-25000" dirty="0" smtClean="0"/>
              <a:t>2</a:t>
            </a:r>
            <a:endParaRPr lang="uk-UA" dirty="0" smtClean="0"/>
          </a:p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473141" y="5511763"/>
            <a:ext cx="1060268" cy="6009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 smtClean="0"/>
          </a:p>
          <a:p>
            <a:pPr algn="ctr"/>
            <a:r>
              <a:rPr lang="uk-UA" dirty="0" smtClean="0"/>
              <a:t>Н</a:t>
            </a:r>
            <a:r>
              <a:rPr lang="uk-UA" baseline="-25000" dirty="0" smtClean="0"/>
              <a:t>2</a:t>
            </a:r>
            <a:r>
              <a:rPr lang="uk-UA" dirty="0" smtClean="0"/>
              <a:t>О</a:t>
            </a:r>
          </a:p>
          <a:p>
            <a:pPr algn="ctr"/>
            <a:endParaRPr lang="ru-RU" dirty="0"/>
          </a:p>
        </p:txBody>
      </p:sp>
      <p:cxnSp>
        <p:nvCxnSpPr>
          <p:cNvPr id="10" name="Прямая со стрелкой 9"/>
          <p:cNvCxnSpPr>
            <a:endCxn id="7" idx="0"/>
          </p:cNvCxnSpPr>
          <p:nvPr/>
        </p:nvCxnSpPr>
        <p:spPr>
          <a:xfrm flipH="1">
            <a:off x="8969821" y="5086973"/>
            <a:ext cx="209008" cy="424790"/>
          </a:xfrm>
          <a:prstGeom prst="straightConnector1">
            <a:avLst/>
          </a:prstGeom>
          <a:ln w="38100">
            <a:solidFill>
              <a:srgbClr val="FF99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endCxn id="8" idx="0"/>
          </p:cNvCxnSpPr>
          <p:nvPr/>
        </p:nvCxnSpPr>
        <p:spPr>
          <a:xfrm>
            <a:off x="10868292" y="5086973"/>
            <a:ext cx="134983" cy="424790"/>
          </a:xfrm>
          <a:prstGeom prst="straightConnector1">
            <a:avLst/>
          </a:prstGeom>
          <a:ln w="38100">
            <a:solidFill>
              <a:srgbClr val="FF99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endCxn id="6" idx="0"/>
          </p:cNvCxnSpPr>
          <p:nvPr/>
        </p:nvCxnSpPr>
        <p:spPr>
          <a:xfrm>
            <a:off x="10046418" y="3069771"/>
            <a:ext cx="1" cy="424790"/>
          </a:xfrm>
          <a:prstGeom prst="straightConnector1">
            <a:avLst/>
          </a:prstGeom>
          <a:ln w="38100">
            <a:solidFill>
              <a:srgbClr val="FF99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endCxn id="5" idx="0"/>
          </p:cNvCxnSpPr>
          <p:nvPr/>
        </p:nvCxnSpPr>
        <p:spPr>
          <a:xfrm>
            <a:off x="10046418" y="1814446"/>
            <a:ext cx="1" cy="447942"/>
          </a:xfrm>
          <a:prstGeom prst="straightConnector1">
            <a:avLst/>
          </a:prstGeom>
          <a:ln w="38100">
            <a:solidFill>
              <a:srgbClr val="FF99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124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129" y="500926"/>
            <a:ext cx="6892344" cy="1371600"/>
          </a:xfrm>
        </p:spPr>
        <p:txBody>
          <a:bodyPr/>
          <a:lstStyle/>
          <a:p>
            <a:r>
              <a:rPr lang="uk-UA" dirty="0" smtClean="0"/>
              <a:t>Дихальна система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2103120"/>
            <a:ext cx="4691129" cy="393192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uk-UA" sz="2400" dirty="0" smtClean="0"/>
              <a:t>     </a:t>
            </a:r>
            <a:r>
              <a:rPr lang="uk-UA" sz="2400" b="1" dirty="0" smtClean="0"/>
              <a:t>Дихальна система</a:t>
            </a:r>
            <a:r>
              <a:rPr lang="uk-UA" sz="2400" dirty="0" smtClean="0"/>
              <a:t> забезпечує газообмін між організмом і навколишнім середовищем, тобто надходження кисню і виділення вуглекислого газу. Також бере участь у теплорегуляції та виконує функцію виділення.</a:t>
            </a:r>
          </a:p>
          <a:p>
            <a:pPr marL="0" indent="0" algn="just">
              <a:buNone/>
            </a:pPr>
            <a:r>
              <a:rPr lang="uk-UA" sz="2400" dirty="0"/>
              <a:t> </a:t>
            </a:r>
            <a:r>
              <a:rPr lang="uk-UA" sz="2400" dirty="0" smtClean="0"/>
              <a:t>    У більшості багатоклітинних тварин процеси дихання забезпечує спеціалізована дихальна система. 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910" y="4103128"/>
            <a:ext cx="1790700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309" y="825454"/>
            <a:ext cx="3200400" cy="474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28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9269" y="444137"/>
            <a:ext cx="11016342" cy="5791199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Кисень може надходити в організм двома шляхами: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dirty="0" smtClean="0"/>
              <a:t>З атмосферного повітря (трахеї комах, </a:t>
            </a:r>
            <a:r>
              <a:rPr lang="uk-UA" dirty="0" err="1" smtClean="0"/>
              <a:t>повітроносні</a:t>
            </a:r>
            <a:r>
              <a:rPr lang="uk-UA" dirty="0" smtClean="0"/>
              <a:t> шляхи та легені амфібій, рептилій, птахів і ссавців);</a:t>
            </a:r>
          </a:p>
          <a:p>
            <a:pPr>
              <a:buFont typeface="Wingdings" panose="05000000000000000000" pitchFamily="2" charset="2"/>
              <a:buChar char="v"/>
            </a:pPr>
            <a:endParaRPr lang="uk-UA" dirty="0"/>
          </a:p>
          <a:p>
            <a:pPr>
              <a:buFont typeface="Wingdings" panose="05000000000000000000" pitchFamily="2" charset="2"/>
              <a:buChar char="v"/>
            </a:pPr>
            <a:endParaRPr lang="uk-UA" dirty="0" smtClean="0"/>
          </a:p>
          <a:p>
            <a:pPr>
              <a:buFont typeface="Wingdings" panose="05000000000000000000" pitchFamily="2" charset="2"/>
              <a:buChar char="v"/>
            </a:pPr>
            <a:endParaRPr lang="uk-UA" dirty="0"/>
          </a:p>
          <a:p>
            <a:pPr>
              <a:buFont typeface="Wingdings" panose="05000000000000000000" pitchFamily="2" charset="2"/>
              <a:buChar char="v"/>
            </a:pPr>
            <a:endParaRPr lang="uk-UA" dirty="0" smtClean="0"/>
          </a:p>
          <a:p>
            <a:pPr>
              <a:buFont typeface="Wingdings" panose="05000000000000000000" pitchFamily="2" charset="2"/>
              <a:buChar char="v"/>
            </a:pPr>
            <a:endParaRPr lang="uk-UA" dirty="0"/>
          </a:p>
          <a:p>
            <a:pPr>
              <a:buFont typeface="Wingdings" panose="05000000000000000000" pitchFamily="2" charset="2"/>
              <a:buChar char="v"/>
            </a:pPr>
            <a:endParaRPr lang="uk-UA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uk-UA" dirty="0" smtClean="0"/>
              <a:t>З води (зябра кільчастих </a:t>
            </a:r>
            <a:r>
              <a:rPr lang="uk-UA" dirty="0" err="1" smtClean="0"/>
              <a:t>червів</a:t>
            </a:r>
            <a:r>
              <a:rPr lang="uk-UA" dirty="0" smtClean="0"/>
              <a:t>, ракоподібних, молюсків, риб тощо).</a:t>
            </a:r>
            <a:endParaRPr lang="ru-RU" dirty="0"/>
          </a:p>
        </p:txBody>
      </p:sp>
      <p:pic>
        <p:nvPicPr>
          <p:cNvPr id="1026" name="Picture 2" descr="ÐÐ°ÑÑÐ¸Ð½ÐºÐ¸ Ð¿Ð¾ Ð·Ð°Ð¿ÑÐ¾ÑÑ ÑÑÐ°ÑÐµÑ Ñ ÐºÐ¾Ð¼Ð°Ñ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6423" y="1287338"/>
            <a:ext cx="2524306" cy="23823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522" y="1606517"/>
            <a:ext cx="2883717" cy="20631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0" name="Picture 6" descr="ÐÐ°ÑÑÐ¸Ð½ÐºÐ¸ Ð¿Ð¾ Ð·Ð°Ð¿ÑÐ¾ÑÑ Ð·ÑÐ±ÑÐ° ÑÑÑÐºÐ¾Ð²Ð¾Ð³Ð¾ ÑÐ°ÐºÐ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879" y="4358487"/>
            <a:ext cx="5087149" cy="18768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2" name="Picture 8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637" y="4358487"/>
            <a:ext cx="5087149" cy="18768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4" name="Picture 10" descr="ÐÐ°ÑÑÐ¸Ð½ÐºÐ¸ Ð¿Ð¾ Ð·Ð°Ð¿ÑÐ¾ÑÑ Ð´Ð¸ÑÐ°Ð»ÑÐ½Ð° ÑÐ¸ÑÑÐµÐ¼Ð° Ð°Ð¼ÑÑÐ±ÑÐ¹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556" y="1552233"/>
            <a:ext cx="2495550" cy="21717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83398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8091" y="722812"/>
            <a:ext cx="10058400" cy="13585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000" dirty="0" smtClean="0"/>
              <a:t>       У процесі фотосинтезу рослини вбирають вуглекислий газ, а виділяють у довкілля кисень. Але одночасно з фотосинтезом вони й дихають, поглинаючи кисень та виділяючи вуглекислий газ. Процеси дихання, які відбуваються одночасно з диханням, називають </a:t>
            </a:r>
            <a:r>
              <a:rPr lang="uk-UA" sz="2000" b="1" dirty="0" err="1" smtClean="0"/>
              <a:t>фотодиханням</a:t>
            </a:r>
            <a:r>
              <a:rPr lang="uk-UA" sz="2000" dirty="0" smtClean="0"/>
              <a:t>.</a:t>
            </a:r>
          </a:p>
        </p:txBody>
      </p:sp>
      <p:pic>
        <p:nvPicPr>
          <p:cNvPr id="2050" name="Picture 2" descr="Картинки по запросу продихи листка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766" y="2308406"/>
            <a:ext cx="3005049" cy="367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Прямоугольник 3"/>
          <p:cNvSpPr/>
          <p:nvPr/>
        </p:nvSpPr>
        <p:spPr>
          <a:xfrm>
            <a:off x="1058091" y="2308406"/>
            <a:ext cx="689283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/>
              <a:t> У рослин процесам дихання сприяють різні утвори: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2000" dirty="0"/>
              <a:t> продихи у листків;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2000" dirty="0"/>
              <a:t> </a:t>
            </a:r>
            <a:r>
              <a:rPr lang="uk-UA" sz="2000" dirty="0" err="1"/>
              <a:t>сочевички</a:t>
            </a:r>
            <a:r>
              <a:rPr lang="uk-UA" sz="2000" dirty="0"/>
              <a:t> на стовбурах.</a:t>
            </a:r>
          </a:p>
          <a:p>
            <a:r>
              <a:rPr lang="uk-UA" sz="2000" dirty="0"/>
              <a:t>      </a:t>
            </a:r>
            <a:endParaRPr lang="uk-UA" sz="2000" dirty="0" smtClean="0"/>
          </a:p>
          <a:p>
            <a:endParaRPr lang="uk-UA" sz="2000" dirty="0"/>
          </a:p>
          <a:p>
            <a:r>
              <a:rPr lang="uk-UA" sz="2000" dirty="0"/>
              <a:t>      Кисень також може надходити за допомогою дифузії через 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2000" dirty="0"/>
              <a:t> покриви різних організмів (рослин, грибів, губок, плоских </a:t>
            </a:r>
            <a:r>
              <a:rPr lang="uk-UA" sz="2000" dirty="0" err="1"/>
              <a:t>червів</a:t>
            </a:r>
            <a:r>
              <a:rPr lang="uk-UA" sz="2000" dirty="0"/>
              <a:t> та ін.);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2000" dirty="0"/>
              <a:t> оболонки окремих клітин (у бактерій, рослин, одноклітинних тварин тощо).</a:t>
            </a:r>
          </a:p>
        </p:txBody>
      </p:sp>
    </p:spTree>
    <p:extLst>
      <p:ext uri="{BB962C8B-B14F-4D97-AF65-F5344CB8AC3E}">
        <p14:creationId xmlns:p14="http://schemas.microsoft.com/office/powerpoint/2010/main" val="180962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1707" y="2217420"/>
            <a:ext cx="9068586" cy="2423160"/>
          </a:xfrm>
        </p:spPr>
        <p:txBody>
          <a:bodyPr/>
          <a:lstStyle/>
          <a:p>
            <a:r>
              <a:rPr lang="uk-UA" sz="3200" i="1" cap="none" spc="0" dirty="0" smtClean="0">
                <a:ln w="0"/>
                <a:effectLst/>
              </a:rPr>
              <a:t>Домашнє </a:t>
            </a:r>
            <a:r>
              <a:rPr lang="uk-UA" sz="3200" i="1" cap="none" spc="0" dirty="0">
                <a:ln w="0"/>
                <a:effectLst/>
              </a:rPr>
              <a:t>завдання: опрацювати </a:t>
            </a:r>
            <a:r>
              <a:rPr lang="ru-RU" sz="3200" i="1" cap="none" spc="0" dirty="0">
                <a:ln w="0"/>
                <a:effectLst/>
              </a:rPr>
              <a:t>§</a:t>
            </a:r>
            <a:r>
              <a:rPr lang="ru-RU" sz="3200" i="1" cap="none" spc="0" dirty="0" smtClean="0">
                <a:ln w="0"/>
                <a:effectLst/>
              </a:rPr>
              <a:t>16</a:t>
            </a:r>
            <a:endParaRPr lang="ru-RU" sz="3200" i="1" cap="none" spc="0" dirty="0">
              <a:ln w="0"/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04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Другая 4">
      <a:dk1>
        <a:sysClr val="windowText" lastClr="000000"/>
      </a:dk1>
      <a:lt1>
        <a:srgbClr val="3F762A"/>
      </a:lt1>
      <a:dk2>
        <a:srgbClr val="ECF5DC"/>
      </a:dk2>
      <a:lt2>
        <a:srgbClr val="86B433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avon" id="{1306E473-ED32-493B-A2D0-240A757EDD34}" vid="{6728D11B-929E-4324-91B0-4A4DA4CAC3D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189</TotalTime>
  <Words>423</Words>
  <Application>Microsoft Office PowerPoint</Application>
  <PresentationFormat>Произвольный</PresentationFormat>
  <Paragraphs>54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Савон</vt:lpstr>
      <vt:lpstr>Клітинне дихання. Біохімічні механізми дихання</vt:lpstr>
      <vt:lpstr>У чому полягають процеси дихання?</vt:lpstr>
      <vt:lpstr>Фізіологічні процеси дихання:</vt:lpstr>
      <vt:lpstr>Етапи клітинного дихання:</vt:lpstr>
      <vt:lpstr>Дихальна система</vt:lpstr>
      <vt:lpstr>Презентация PowerPoint</vt:lpstr>
      <vt:lpstr>Презентация PowerPoint</vt:lpstr>
      <vt:lpstr>Домашнє завдання: опрацювати §16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Клітинне дихання. Біохімічні механізми дихання</dc:title>
  <dc:creator>Lenovo</dc:creator>
  <cp:lastModifiedBy>Елена</cp:lastModifiedBy>
  <cp:revision>13</cp:revision>
  <dcterms:created xsi:type="dcterms:W3CDTF">2018-04-21T11:54:09Z</dcterms:created>
  <dcterms:modified xsi:type="dcterms:W3CDTF">2018-05-15T15:38:50Z</dcterms:modified>
</cp:coreProperties>
</file>