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0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ProPowerPoint\География 2\Geografiya-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475656" y="1484784"/>
            <a:ext cx="6408712" cy="1470025"/>
          </a:xfrm>
          <a:solidFill>
            <a:schemeClr val="lt1"/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>
            <a:normAutofit/>
          </a:bodyPr>
          <a:lstStyle>
            <a:lvl1pPr>
              <a:defRPr sz="4800" b="1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5661248"/>
            <a:ext cx="5559775" cy="86409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7061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84789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K:\ProPowerPoint\География 2\Geografiya-2-Slide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16632"/>
            <a:ext cx="7200800" cy="792088"/>
          </a:xfrm>
          <a:prstGeom prst="rect">
            <a:avLst/>
          </a:prstGeom>
          <a:solidFill>
            <a:schemeClr val="accent1"/>
          </a:solidFill>
          <a:ln w="19050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1667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620688"/>
            <a:ext cx="6696744" cy="3096344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Урок з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ге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ографії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на тему: «Правила відліку географічної широти і довготи. Географічні координати свого населеного пункту. </a:t>
            </a:r>
            <a:br>
              <a:rPr lang="uk-UA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Практична робота 2. Визначення географічних координат за географічною картою»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uk-UA" b="1" dirty="0" smtClean="0"/>
              <a:t>Вчитель </a:t>
            </a:r>
            <a:r>
              <a:rPr lang="uk-UA" b="1" dirty="0" smtClean="0"/>
              <a:t>географії :</a:t>
            </a:r>
          </a:p>
          <a:p>
            <a:r>
              <a:rPr lang="uk-UA" b="1" dirty="0" smtClean="0"/>
              <a:t>Стойка </a:t>
            </a:r>
            <a:r>
              <a:rPr lang="uk-UA" b="1" smtClean="0"/>
              <a:t>Роман Йосипович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25515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K:\ProPowerPoint\География 2\Geografiya-2_Pri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078"/>
            <a:ext cx="9166771" cy="687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116632"/>
            <a:ext cx="7200800" cy="792088"/>
          </a:xfrm>
        </p:spPr>
        <p:txBody>
          <a:bodyPr>
            <a:normAutofit/>
          </a:bodyPr>
          <a:lstStyle/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Мета уроку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63688" y="1600200"/>
            <a:ext cx="7128792" cy="4853136"/>
          </a:xfrm>
        </p:spPr>
        <p:txBody>
          <a:bodyPr/>
          <a:lstStyle/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Продовжити формувати систему знань учнів про географічну карту, географічні координати точок місцевості;</a:t>
            </a:r>
          </a:p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Сформувати первинні вміння учнів визначати географічні координати точок;</a:t>
            </a:r>
          </a:p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Виховувати практичний інтерес до роботи з картами, поважне ставлення до праці картографів</a:t>
            </a:r>
          </a:p>
          <a:p>
            <a:pPr marL="0" indent="0"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Обладнання: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підручник, фізична карта,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карта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півкуль в атласі, атлас Кіровоградської області, фізична карта України, контурні карти.</a:t>
            </a:r>
          </a:p>
          <a:p>
            <a:pPr marL="0" indent="0">
              <a:buNone/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            Тип уроку: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формування і застосування знань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856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Актуалізація опорних знань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uk-UA" dirty="0" smtClean="0"/>
              <a:t>Відгадати загадки</a:t>
            </a:r>
          </a:p>
          <a:p>
            <a:r>
              <a:rPr lang="uk-UA" dirty="0" smtClean="0"/>
              <a:t>Що за сестри, що не обнімаються, плечем одна одної не торкаються? (паралелі)</a:t>
            </a:r>
          </a:p>
          <a:p>
            <a:endParaRPr lang="uk-UA" dirty="0"/>
          </a:p>
          <a:p>
            <a:r>
              <a:rPr lang="uk-UA" dirty="0" smtClean="0"/>
              <a:t>Що за брати соколики вибігли з колиски, Розбіглися по світу без пилу, без </a:t>
            </a:r>
            <a:r>
              <a:rPr lang="uk-UA" dirty="0" err="1" smtClean="0"/>
              <a:t>бризків</a:t>
            </a:r>
            <a:r>
              <a:rPr lang="uk-UA" dirty="0" smtClean="0"/>
              <a:t>,</a:t>
            </a:r>
          </a:p>
          <a:p>
            <a:pPr marL="0" indent="0">
              <a:buNone/>
            </a:pPr>
            <a:r>
              <a:rPr lang="uk-UA" dirty="0" smtClean="0"/>
              <a:t>    Щоб зійтися знов до купи у «</a:t>
            </a:r>
            <a:r>
              <a:rPr lang="uk-UA" dirty="0" err="1" smtClean="0"/>
              <a:t>колисці-люлі</a:t>
            </a:r>
            <a:r>
              <a:rPr lang="uk-UA" dirty="0" smtClean="0"/>
              <a:t>»,</a:t>
            </a:r>
          </a:p>
          <a:p>
            <a:pPr marL="0" indent="0">
              <a:buNone/>
            </a:pPr>
            <a:r>
              <a:rPr lang="uk-UA" dirty="0"/>
              <a:t> </a:t>
            </a:r>
            <a:r>
              <a:rPr lang="uk-UA" dirty="0" smtClean="0"/>
              <a:t>   Де лежать сніги глибокі і льоди поснулі?           </a:t>
            </a:r>
            <a:endParaRPr lang="uk-UA" dirty="0"/>
          </a:p>
          <a:p>
            <a:pPr marL="0" lvl="0" indent="0">
              <a:buNone/>
            </a:pPr>
            <a:r>
              <a:rPr lang="uk-UA" dirty="0" smtClean="0"/>
              <a:t>                                                         </a:t>
            </a:r>
            <a:r>
              <a:rPr lang="uk-UA" dirty="0">
                <a:solidFill>
                  <a:prstClr val="black"/>
                </a:solidFill>
              </a:rPr>
              <a:t>(меридіани)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2961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uk-UA" sz="4000" b="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РОЗГАДАТИ АНАГРАМИ</a:t>
            </a:r>
            <a:endParaRPr lang="uk-UA" sz="4000" b="0" dirty="0">
              <a:solidFill>
                <a:prstClr val="black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endParaRPr lang="uk-UA" dirty="0"/>
          </a:p>
          <a:p>
            <a:pPr algn="ctr"/>
            <a:endParaRPr lang="uk-UA" dirty="0" smtClean="0"/>
          </a:p>
          <a:p>
            <a:pPr algn="ctr"/>
            <a:r>
              <a:rPr lang="uk-UA" sz="7200" dirty="0" smtClean="0">
                <a:latin typeface="Times New Roman" pitchFamily="18" charset="0"/>
                <a:cs typeface="Times New Roman" pitchFamily="18" charset="0"/>
              </a:rPr>
              <a:t>НДМИРЕІИА</a:t>
            </a:r>
          </a:p>
          <a:p>
            <a:pPr algn="ctr"/>
            <a:endParaRPr lang="uk-UA" sz="7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7200" dirty="0" smtClean="0">
                <a:latin typeface="Times New Roman" pitchFamily="18" charset="0"/>
                <a:cs typeface="Times New Roman" pitchFamily="18" charset="0"/>
              </a:rPr>
              <a:t>ЛАПЕРЛАІ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230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Розповідь про піратів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  Сьогодні на урок до нас попала одна із записок, написана піратом,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ім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я якого не збереглося.</a:t>
            </a:r>
          </a:p>
          <a:p>
            <a:pPr marL="0" indent="0">
              <a:buNone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  «Далекі мої друзі. Я попав у дуже складну ситуацію. Сам-самісінький перебував я на острові 10 років. Помираю з думкою, що мій скарб буде знайдено. Закопую його в північній частині острова, під пальмою. Приблизні координати 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острова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8°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пд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. ш., 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15°зх.д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.»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054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185214"/>
          </a:xfrm>
        </p:spPr>
        <p:txBody>
          <a:bodyPr>
            <a:spAutoFit/>
          </a:bodyPr>
          <a:lstStyle/>
          <a:p>
            <a:pPr marL="0" indent="0">
              <a:buNone/>
            </a:pPr>
            <a:endParaRPr lang="ru-RU" sz="4000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ru-RU" sz="4000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0" indent="0">
              <a:buNone/>
            </a:pPr>
            <a:r>
              <a:rPr lang="ru-RU" sz="40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8</a:t>
            </a:r>
            <a:r>
              <a:rPr lang="ru-RU" sz="4000" b="1" dirty="0">
                <a:solidFill>
                  <a:srgbClr val="000000"/>
                </a:solidFill>
                <a:latin typeface="Times New Roman"/>
                <a:ea typeface="Times New Roman"/>
              </a:rPr>
              <a:t>° </a:t>
            </a:r>
            <a:r>
              <a:rPr lang="ru-RU" sz="4000" b="1" dirty="0" err="1">
                <a:solidFill>
                  <a:srgbClr val="000000"/>
                </a:solidFill>
                <a:latin typeface="Times New Roman"/>
                <a:ea typeface="Times New Roman"/>
              </a:rPr>
              <a:t>пд</a:t>
            </a:r>
            <a:r>
              <a:rPr lang="ru-RU" sz="4000" b="1" dirty="0">
                <a:solidFill>
                  <a:srgbClr val="000000"/>
                </a:solidFill>
                <a:latin typeface="Times New Roman"/>
                <a:ea typeface="Times New Roman"/>
              </a:rPr>
              <a:t>. ш., 1</a:t>
            </a:r>
            <a:r>
              <a:rPr lang="ru-RU" sz="40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5°зх.д</a:t>
            </a:r>
            <a:r>
              <a:rPr lang="ru-RU" sz="4000" b="1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  <a:endParaRPr lang="ru-RU" sz="48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268760"/>
            <a:ext cx="4266128" cy="4991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956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Бліц-опитування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1.Умовні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лінії,що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з'єднюють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полюси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.(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меридіани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)</a:t>
            </a:r>
            <a:b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2.Який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напрям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мають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паралелі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.(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захід-схід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)</a:t>
            </a:r>
            <a:b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3.Умовні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точки,через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які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 проходить земна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вісь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.(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Полюси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)</a:t>
            </a:r>
            <a:endParaRPr lang="ru-RU" sz="24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4.Який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шлях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коротший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-по 30°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пн.ш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чи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 по 30°пд.ш.?(Шлях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одинаковий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).</a:t>
            </a:r>
            <a:b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5.Який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напрям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мають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меридіани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?(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Північ-південь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).</a:t>
            </a:r>
            <a:b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6.Назвіть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основні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сторони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 горизонту.</a:t>
            </a:r>
            <a:b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7.Яка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довжина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екватора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 в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кілометрах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.(40 000)</a:t>
            </a:r>
            <a:b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8.Чи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існує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 глобус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України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?(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ні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).</a:t>
            </a:r>
            <a:b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9.Назвіть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материки,які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мають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тільки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південну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 широту.</a:t>
            </a:r>
            <a:b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10.Щотаке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географічні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координати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.(Широта і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довгота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 точки).</a:t>
            </a:r>
            <a:b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11.Чому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дорівнює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довжина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 1 градуса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меридіана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 в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кілометрах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?(111км)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52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Мотивація пізнавальної діяльності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indent="0" algn="just">
              <a:spcAft>
                <a:spcPts val="0"/>
              </a:spcAft>
              <a:buNone/>
            </a:pPr>
            <a:r>
              <a:rPr lang="uk-UA" dirty="0" smtClean="0">
                <a:latin typeface="Times New Roman"/>
                <a:ea typeface="Times New Roman"/>
              </a:rPr>
              <a:t>        Як </a:t>
            </a:r>
            <a:r>
              <a:rPr lang="uk-UA" dirty="0">
                <a:latin typeface="Times New Roman"/>
                <a:ea typeface="Times New Roman"/>
              </a:rPr>
              <a:t>користуватися градусною сіткою Землі?</a:t>
            </a:r>
            <a:endParaRPr lang="ru-RU" sz="2800" dirty="0">
              <a:latin typeface="Times New Roman"/>
              <a:ea typeface="Times New Roman"/>
            </a:endParaRPr>
          </a:p>
          <a:p>
            <a:pPr indent="0" algn="just">
              <a:spcAft>
                <a:spcPts val="0"/>
              </a:spcAft>
              <a:buNone/>
            </a:pPr>
            <a:r>
              <a:rPr lang="uk-UA" dirty="0" smtClean="0">
                <a:latin typeface="Times New Roman"/>
                <a:ea typeface="Times New Roman"/>
              </a:rPr>
              <a:t>       У </a:t>
            </a:r>
            <a:r>
              <a:rPr lang="uk-UA" dirty="0">
                <a:latin typeface="Times New Roman"/>
                <a:ea typeface="Times New Roman"/>
              </a:rPr>
              <a:t>квітні 1912 року у свій перший та останній рейс відправився велетенський корабель «Титанік». Усім відома трагічна його доля. Він наштовхнувся на айсберг, який утворив велику пробоїну у корпусі корабля, розколовся і затонув. Загинуло 1500 людей. З радіорубки «Титаніка» були направлені сигнали «</a:t>
            </a:r>
            <a:r>
              <a:rPr lang="en-US" dirty="0">
                <a:latin typeface="Times New Roman"/>
                <a:ea typeface="Times New Roman"/>
              </a:rPr>
              <a:t>SOS</a:t>
            </a:r>
            <a:r>
              <a:rPr lang="uk-UA" dirty="0">
                <a:latin typeface="Times New Roman"/>
                <a:ea typeface="Times New Roman"/>
              </a:rPr>
              <a:t>» (рятуйте наші душі) і вказані координати 41</a:t>
            </a:r>
            <a:r>
              <a:rPr lang="uk-UA" baseline="30000" dirty="0">
                <a:latin typeface="Times New Roman"/>
                <a:ea typeface="Times New Roman"/>
              </a:rPr>
              <a:t>°</a:t>
            </a:r>
            <a:r>
              <a:rPr lang="uk-UA" dirty="0">
                <a:latin typeface="Times New Roman"/>
                <a:ea typeface="Times New Roman"/>
              </a:rPr>
              <a:t>43</a:t>
            </a:r>
            <a:r>
              <a:rPr lang="uk-UA" baseline="30000" dirty="0">
                <a:latin typeface="Times New Roman"/>
                <a:ea typeface="Times New Roman"/>
              </a:rPr>
              <a:t>´</a:t>
            </a:r>
            <a:r>
              <a:rPr lang="uk-UA" dirty="0">
                <a:latin typeface="Times New Roman"/>
                <a:ea typeface="Times New Roman"/>
              </a:rPr>
              <a:t> пн. ш. і 49</a:t>
            </a:r>
            <a:r>
              <a:rPr lang="uk-UA" baseline="30000" dirty="0">
                <a:latin typeface="Times New Roman"/>
                <a:ea typeface="Times New Roman"/>
              </a:rPr>
              <a:t>°</a:t>
            </a:r>
            <a:r>
              <a:rPr lang="uk-UA" dirty="0">
                <a:latin typeface="Times New Roman"/>
                <a:ea typeface="Times New Roman"/>
              </a:rPr>
              <a:t>56</a:t>
            </a:r>
            <a:r>
              <a:rPr lang="uk-UA" baseline="30000" dirty="0">
                <a:latin typeface="Times New Roman"/>
                <a:ea typeface="Times New Roman"/>
              </a:rPr>
              <a:t>´</a:t>
            </a:r>
            <a:r>
              <a:rPr lang="uk-UA" dirty="0">
                <a:latin typeface="Times New Roman"/>
                <a:ea typeface="Times New Roman"/>
              </a:rPr>
              <a:t> зх. д. З запізненням таки прийшла допомога, було врятовано 712 людей. Декілька цифр та декілька букв – являються рятувальниками та банком найважливішої </a:t>
            </a:r>
            <a:r>
              <a:rPr lang="uk-UA" dirty="0" smtClean="0">
                <a:latin typeface="Times New Roman"/>
                <a:ea typeface="Times New Roman"/>
              </a:rPr>
              <a:t>інформації.</a:t>
            </a:r>
            <a:endParaRPr lang="ru-RU" sz="2800" dirty="0" smtClean="0">
              <a:latin typeface="Times New Roman"/>
              <a:ea typeface="Times New Roman"/>
            </a:endParaRPr>
          </a:p>
          <a:p>
            <a:pPr indent="0">
              <a:spcAft>
                <a:spcPts val="0"/>
              </a:spcAft>
              <a:buNone/>
            </a:pPr>
            <a:r>
              <a:rPr lang="ru-RU" sz="2800" dirty="0">
                <a:latin typeface="Times New Roman"/>
                <a:ea typeface="Times New Roman"/>
              </a:rPr>
              <a:t> </a:t>
            </a:r>
            <a:r>
              <a:rPr lang="ru-RU" sz="2800" dirty="0" smtClean="0">
                <a:latin typeface="Times New Roman"/>
                <a:ea typeface="Times New Roman"/>
              </a:rPr>
              <a:t>        </a:t>
            </a:r>
            <a:r>
              <a:rPr lang="uk-UA" dirty="0" smtClean="0">
                <a:latin typeface="Times New Roman"/>
                <a:ea typeface="Times New Roman"/>
              </a:rPr>
              <a:t>Відкриємо </a:t>
            </a:r>
            <a:r>
              <a:rPr lang="uk-UA" dirty="0">
                <a:latin typeface="Times New Roman"/>
                <a:ea typeface="Times New Roman"/>
              </a:rPr>
              <a:t>таємницю цих чарівних цифр і букв. Для цього необхідно розібратися в поняттях «географічні координати», «географічна широта» і «географічна довгота».</a:t>
            </a:r>
            <a:endParaRPr lang="ru-RU" sz="280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5" y="5171448"/>
            <a:ext cx="1749243" cy="1281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232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dirty="0">
                <a:latin typeface="Times New Roman"/>
                <a:ea typeface="Times New Roman"/>
              </a:rPr>
              <a:t>Вивчення нового </a:t>
            </a:r>
            <a:r>
              <a:rPr lang="uk-UA" sz="2800" dirty="0" smtClean="0">
                <a:latin typeface="Times New Roman"/>
                <a:ea typeface="Times New Roman"/>
              </a:rPr>
              <a:t>матеріалу.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180975" algn="ctr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uk-UA" sz="2400" b="1" dirty="0">
                <a:solidFill>
                  <a:srgbClr val="C0504D">
                    <a:lumMod val="75000"/>
                  </a:srgbClr>
                </a:solidFill>
                <a:latin typeface="Times New Roman"/>
                <a:cs typeface="Times New Roman" pitchFamily="18" charset="0"/>
              </a:rPr>
              <a:t>Відстань у градусах від будь-якої точки земної поверхні до екватора називають </a:t>
            </a:r>
          </a:p>
          <a:p>
            <a:pPr marL="0" lvl="0" indent="180975" algn="ctr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uk-UA" sz="2400" b="1" i="1" dirty="0">
                <a:solidFill>
                  <a:srgbClr val="FF0000"/>
                </a:solidFill>
                <a:latin typeface="Times New Roman"/>
                <a:cs typeface="Times New Roman" pitchFamily="18" charset="0"/>
              </a:rPr>
              <a:t>географічною широтою. </a:t>
            </a:r>
            <a:endParaRPr lang="uk-UA" sz="2400" b="1" i="1" dirty="0" smtClean="0">
              <a:solidFill>
                <a:srgbClr val="FF0000"/>
              </a:solidFill>
              <a:latin typeface="Times New Roman"/>
              <a:cs typeface="Times New Roman" pitchFamily="18" charset="0"/>
            </a:endParaRPr>
          </a:p>
          <a:p>
            <a:pPr marL="0" lvl="0" indent="180975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uk-UA" sz="2400" b="1" i="1" dirty="0" smtClean="0">
                <a:solidFill>
                  <a:srgbClr val="C0504D">
                    <a:lumMod val="50000"/>
                  </a:srgbClr>
                </a:solidFill>
                <a:latin typeface="Times New Roman"/>
                <a:cs typeface="Times New Roman" pitchFamily="18" charset="0"/>
              </a:rPr>
              <a:t>Робота з індивідуальними</a:t>
            </a:r>
          </a:p>
          <a:p>
            <a:pPr marL="0" lvl="0" indent="180975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uk-UA" sz="2400" b="1" i="1" dirty="0" smtClean="0">
                <a:solidFill>
                  <a:srgbClr val="C0504D">
                    <a:lumMod val="50000"/>
                  </a:srgbClr>
                </a:solidFill>
                <a:latin typeface="Times New Roman"/>
                <a:cs typeface="Times New Roman" pitchFamily="18" charset="0"/>
              </a:rPr>
              <a:t>картками</a:t>
            </a:r>
            <a:endParaRPr lang="uk-UA" sz="2400" b="1" dirty="0">
              <a:solidFill>
                <a:srgbClr val="C0504D">
                  <a:lumMod val="50000"/>
                </a:srgbClr>
              </a:solidFill>
              <a:latin typeface="Times New Roman"/>
              <a:cs typeface="Arial" charset="0"/>
            </a:endParaRP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708920"/>
            <a:ext cx="3888432" cy="3830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4240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  <a:defRPr/>
            </a:pPr>
            <a:r>
              <a:rPr lang="uk-UA" dirty="0">
                <a:solidFill>
                  <a:srgbClr val="C0504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uk-UA" dirty="0">
                <a:solidFill>
                  <a:srgbClr val="C0504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uk-UA" dirty="0">
                <a:solidFill>
                  <a:srgbClr val="C0504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Г</a:t>
            </a:r>
            <a:r>
              <a:rPr lang="uk-UA" dirty="0" smtClean="0">
                <a:solidFill>
                  <a:srgbClr val="C0504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еографічна довгота</a:t>
            </a:r>
            <a:r>
              <a:rPr lang="ru-RU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504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504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180975"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uk-UA" sz="2400" b="1" i="1" dirty="0">
                <a:solidFill>
                  <a:srgbClr val="FF0000"/>
                </a:solidFill>
                <a:latin typeface="Times New Roman"/>
                <a:cs typeface="Times New Roman" pitchFamily="18" charset="0"/>
              </a:rPr>
              <a:t>Географічна довгота </a:t>
            </a:r>
            <a:r>
              <a:rPr lang="uk-UA" sz="2400" b="1" dirty="0">
                <a:solidFill>
                  <a:srgbClr val="C0504D">
                    <a:lumMod val="75000"/>
                  </a:srgbClr>
                </a:solidFill>
                <a:latin typeface="Times New Roman"/>
                <a:cs typeface="Times New Roman" pitchFamily="18" charset="0"/>
              </a:rPr>
              <a:t>– це відстань у градусах від якої-небудь точки земної поверхні до нульового меридіана.</a:t>
            </a:r>
            <a:endParaRPr lang="ru-RU" sz="2400" b="1" dirty="0">
              <a:solidFill>
                <a:srgbClr val="C0504D">
                  <a:lumMod val="75000"/>
                </a:srgbClr>
              </a:solidFill>
              <a:latin typeface="Times New Roman"/>
              <a:cs typeface="Arial" charset="0"/>
            </a:endParaRPr>
          </a:p>
          <a:p>
            <a:pPr marL="0" lvl="0" indent="180975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uk-UA" sz="2400" b="1" i="1" dirty="0">
                <a:solidFill>
                  <a:srgbClr val="C0504D">
                    <a:lumMod val="50000"/>
                  </a:srgbClr>
                </a:solidFill>
                <a:latin typeface="Times New Roman"/>
                <a:cs typeface="Times New Roman" pitchFamily="18" charset="0"/>
              </a:rPr>
              <a:t>Робота з індивідуальними</a:t>
            </a:r>
          </a:p>
          <a:p>
            <a:pPr marL="0" lvl="0" indent="180975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uk-UA" sz="2400" b="1" i="1" dirty="0">
                <a:solidFill>
                  <a:srgbClr val="C0504D">
                    <a:lumMod val="50000"/>
                  </a:srgbClr>
                </a:solidFill>
                <a:latin typeface="Times New Roman"/>
                <a:cs typeface="Times New Roman" pitchFamily="18" charset="0"/>
              </a:rPr>
              <a:t>картками</a:t>
            </a:r>
            <a:endParaRPr lang="uk-UA" sz="2400" b="1" dirty="0">
              <a:solidFill>
                <a:srgbClr val="C0504D">
                  <a:lumMod val="50000"/>
                </a:srgbClr>
              </a:solidFill>
              <a:latin typeface="Times New Roman"/>
              <a:cs typeface="Arial" charset="0"/>
            </a:endParaRPr>
          </a:p>
          <a:p>
            <a:endParaRPr lang="ru-RU" dirty="0"/>
          </a:p>
        </p:txBody>
      </p:sp>
      <p:pic>
        <p:nvPicPr>
          <p:cNvPr id="4" name="Picture 2" descr="As37.jpg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 r="3773" b="18706"/>
          <a:stretch>
            <a:fillRect/>
          </a:stretch>
        </p:blipFill>
        <p:spPr bwMode="auto">
          <a:xfrm>
            <a:off x="4067944" y="2348881"/>
            <a:ext cx="4116577" cy="3816424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  <p:extLst>
      <p:ext uri="{BB962C8B-B14F-4D97-AF65-F5344CB8AC3E}">
        <p14:creationId xmlns:p14="http://schemas.microsoft.com/office/powerpoint/2010/main" val="32713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Градусна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ітка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радусна </a:t>
            </a:r>
            <a:r>
              <a:rPr lang="uk-UA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сітка </a:t>
            </a:r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dirty="0" smtClean="0">
                <a:solidFill>
                  <a:prstClr val="black"/>
                </a:solidFill>
              </a:rPr>
              <a:t>- </a:t>
            </a:r>
            <a:r>
              <a:rPr lang="uk-UA" sz="28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</a:t>
            </a:r>
            <a:r>
              <a:rPr lang="uk-UA" sz="2800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ітка</a:t>
            </a:r>
            <a:r>
              <a:rPr lang="uk-UA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uk-UA" sz="28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на глобусі чи карті, що утворена паралелями та </a:t>
            </a:r>
            <a:r>
              <a:rPr lang="uk-UA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меридіанами</a:t>
            </a:r>
            <a:r>
              <a:rPr lang="uk-UA" sz="2800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endParaRPr lang="ru-RU" sz="28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539" y="2564904"/>
            <a:ext cx="3414585" cy="3273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957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45085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3600" dirty="0" err="1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Скласти</a:t>
            </a:r>
            <a:r>
              <a:rPr lang="ru-RU" sz="3600" dirty="0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 слово з перших букв </a:t>
            </a:r>
            <a:r>
              <a:rPr lang="ru-RU" sz="3600" dirty="0" err="1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географічних</a:t>
            </a:r>
            <a:r>
              <a:rPr lang="ru-RU" sz="3600" dirty="0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об’єктів</a:t>
            </a:r>
            <a:r>
              <a:rPr lang="ru-RU" sz="3600" dirty="0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3600" dirty="0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мають</a:t>
            </a:r>
            <a:r>
              <a:rPr lang="ru-RU" sz="3600" dirty="0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координати</a:t>
            </a:r>
            <a:r>
              <a:rPr lang="ru-RU" sz="3600" dirty="0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: </a:t>
            </a:r>
            <a:endParaRPr lang="ru-RU" sz="3600" dirty="0">
              <a:solidFill>
                <a:prstClr val="black"/>
              </a:solidFill>
              <a:latin typeface="Times New Roman"/>
              <a:cs typeface="Arial" pitchFamily="34" charset="0"/>
            </a:endParaRPr>
          </a:p>
          <a:p>
            <a:pPr marL="0" lvl="0" indent="45085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3600" dirty="0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56° пн. ш., 38° </a:t>
            </a:r>
            <a:r>
              <a:rPr lang="ru-RU" sz="3600" dirty="0" err="1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сх</a:t>
            </a:r>
            <a:r>
              <a:rPr lang="ru-RU" sz="3600" dirty="0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. д. </a:t>
            </a:r>
            <a:endParaRPr lang="ru-RU" sz="3600" dirty="0">
              <a:solidFill>
                <a:prstClr val="black"/>
              </a:solidFill>
              <a:latin typeface="Times New Roman"/>
              <a:cs typeface="Arial" pitchFamily="34" charset="0"/>
            </a:endParaRPr>
          </a:p>
          <a:p>
            <a:pPr marL="0" lvl="0" indent="45085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3600" dirty="0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63° пн. ш., 130° </a:t>
            </a:r>
            <a:r>
              <a:rPr lang="ru-RU" sz="3600" dirty="0" err="1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сх</a:t>
            </a:r>
            <a:r>
              <a:rPr lang="ru-RU" sz="3600" dirty="0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. д. </a:t>
            </a:r>
            <a:endParaRPr lang="ru-RU" sz="3600" dirty="0">
              <a:solidFill>
                <a:prstClr val="black"/>
              </a:solidFill>
              <a:latin typeface="Times New Roman"/>
              <a:cs typeface="Arial" pitchFamily="34" charset="0"/>
            </a:endParaRPr>
          </a:p>
          <a:p>
            <a:pPr marL="0" lvl="0" indent="45085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3600" dirty="0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36° пн. ш., 52° </a:t>
            </a:r>
            <a:r>
              <a:rPr lang="ru-RU" sz="3600" dirty="0" err="1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сх</a:t>
            </a:r>
            <a:r>
              <a:rPr lang="ru-RU" sz="3600" dirty="0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. д.  </a:t>
            </a:r>
            <a:endParaRPr lang="ru-RU" sz="3600" dirty="0">
              <a:solidFill>
                <a:prstClr val="black"/>
              </a:solidFill>
              <a:latin typeface="Times New Roman"/>
              <a:ea typeface="Times New Roman" pitchFamily="18" charset="0"/>
              <a:cs typeface="Arial" pitchFamily="34" charset="0"/>
            </a:endParaRPr>
          </a:p>
          <a:p>
            <a:pPr marL="0" lvl="0" indent="45085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3600" dirty="0">
                <a:solidFill>
                  <a:prstClr val="black"/>
                </a:solidFill>
                <a:latin typeface="Times New Roman"/>
                <a:ea typeface="Times New Roman" pitchFamily="18" charset="0"/>
                <a:cs typeface="Arial" pitchFamily="34" charset="0"/>
              </a:rPr>
              <a:t>6° пн. ш., 62° </a:t>
            </a:r>
            <a:r>
              <a:rPr lang="ru-RU" sz="3600" dirty="0" err="1">
                <a:solidFill>
                  <a:prstClr val="black"/>
                </a:solidFill>
                <a:latin typeface="Times New Roman"/>
                <a:ea typeface="Times New Roman" pitchFamily="18" charset="0"/>
                <a:cs typeface="Arial" pitchFamily="34" charset="0"/>
              </a:rPr>
              <a:t>зх</a:t>
            </a:r>
            <a:r>
              <a:rPr lang="ru-RU" sz="3600" dirty="0">
                <a:solidFill>
                  <a:prstClr val="black"/>
                </a:solidFill>
                <a:latin typeface="Times New Roman"/>
                <a:ea typeface="Times New Roman" pitchFamily="18" charset="0"/>
                <a:cs typeface="Arial" pitchFamily="34" charset="0"/>
              </a:rPr>
              <a:t>. д. </a:t>
            </a:r>
            <a:endParaRPr lang="ru-RU" sz="3600" dirty="0">
              <a:solidFill>
                <a:prstClr val="black"/>
              </a:solidFill>
              <a:latin typeface="Times New Roman"/>
              <a:cs typeface="Arial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991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45085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3600" dirty="0" err="1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Скласти</a:t>
            </a:r>
            <a:r>
              <a:rPr lang="ru-RU" sz="3600" dirty="0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 слово з перших букв </a:t>
            </a:r>
            <a:r>
              <a:rPr lang="ru-RU" sz="3600" dirty="0" err="1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географічних</a:t>
            </a:r>
            <a:r>
              <a:rPr lang="ru-RU" sz="3600" dirty="0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об’єктів</a:t>
            </a:r>
            <a:r>
              <a:rPr lang="ru-RU" sz="3600" dirty="0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3600" dirty="0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мають</a:t>
            </a:r>
            <a:r>
              <a:rPr lang="ru-RU" sz="3600" dirty="0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координати</a:t>
            </a:r>
            <a:r>
              <a:rPr lang="ru-RU" sz="3600" dirty="0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: </a:t>
            </a:r>
            <a:endParaRPr lang="ru-RU" sz="3600" dirty="0">
              <a:solidFill>
                <a:prstClr val="black"/>
              </a:solidFill>
              <a:latin typeface="Times New Roman"/>
              <a:cs typeface="Arial" pitchFamily="34" charset="0"/>
            </a:endParaRPr>
          </a:p>
          <a:p>
            <a:pPr marL="0" lvl="0" indent="45085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3600" dirty="0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56° пн. ш., 38° </a:t>
            </a:r>
            <a:r>
              <a:rPr lang="ru-RU" sz="3600" dirty="0" err="1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сх</a:t>
            </a:r>
            <a:r>
              <a:rPr lang="ru-RU" sz="3600" dirty="0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. д. (Москва); </a:t>
            </a:r>
            <a:endParaRPr lang="ru-RU" sz="3600" dirty="0">
              <a:solidFill>
                <a:prstClr val="black"/>
              </a:solidFill>
              <a:latin typeface="Times New Roman"/>
              <a:cs typeface="Arial" pitchFamily="34" charset="0"/>
            </a:endParaRPr>
          </a:p>
          <a:p>
            <a:pPr marL="0" lvl="0" indent="45085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3600" dirty="0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63° пн. ш., 130° </a:t>
            </a:r>
            <a:r>
              <a:rPr lang="ru-RU" sz="3600" dirty="0" err="1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сх</a:t>
            </a:r>
            <a:r>
              <a:rPr lang="ru-RU" sz="3600" dirty="0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. д. (</a:t>
            </a:r>
            <a:r>
              <a:rPr lang="ru-RU" sz="3600" dirty="0" err="1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Якутськ</a:t>
            </a:r>
            <a:r>
              <a:rPr lang="ru-RU" sz="3600" dirty="0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); </a:t>
            </a:r>
            <a:endParaRPr lang="ru-RU" sz="3600" dirty="0">
              <a:solidFill>
                <a:prstClr val="black"/>
              </a:solidFill>
              <a:latin typeface="Times New Roman"/>
              <a:cs typeface="Arial" pitchFamily="34" charset="0"/>
            </a:endParaRPr>
          </a:p>
          <a:p>
            <a:pPr marL="0" lvl="0" indent="45085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3600" dirty="0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36° пн. ш., 52° </a:t>
            </a:r>
            <a:r>
              <a:rPr lang="ru-RU" sz="3600" dirty="0" err="1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сх</a:t>
            </a:r>
            <a:r>
              <a:rPr lang="ru-RU" sz="3600" dirty="0">
                <a:solidFill>
                  <a:prstClr val="black"/>
                </a:solidFill>
                <a:latin typeface="Times New Roman"/>
                <a:ea typeface="Times New Roman" pitchFamily="18" charset="0"/>
                <a:cs typeface="Times New Roman" pitchFamily="18" charset="0"/>
              </a:rPr>
              <a:t>. д. (Тегеран); </a:t>
            </a:r>
            <a:endParaRPr lang="ru-RU" sz="3600" dirty="0">
              <a:solidFill>
                <a:prstClr val="black"/>
              </a:solidFill>
              <a:latin typeface="Times New Roman"/>
              <a:ea typeface="Times New Roman" pitchFamily="18" charset="0"/>
              <a:cs typeface="Arial" pitchFamily="34" charset="0"/>
            </a:endParaRPr>
          </a:p>
          <a:p>
            <a:pPr marL="0" lvl="0" indent="45085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3600" dirty="0">
                <a:solidFill>
                  <a:prstClr val="black"/>
                </a:solidFill>
                <a:latin typeface="Times New Roman"/>
                <a:ea typeface="Times New Roman" pitchFamily="18" charset="0"/>
                <a:cs typeface="Arial" pitchFamily="34" charset="0"/>
              </a:rPr>
              <a:t>6° пн. ш., 62° </a:t>
            </a:r>
            <a:r>
              <a:rPr lang="ru-RU" sz="3600" dirty="0" err="1">
                <a:solidFill>
                  <a:prstClr val="black"/>
                </a:solidFill>
                <a:latin typeface="Times New Roman"/>
                <a:ea typeface="Times New Roman" pitchFamily="18" charset="0"/>
                <a:cs typeface="Arial" pitchFamily="34" charset="0"/>
              </a:rPr>
              <a:t>зх</a:t>
            </a:r>
            <a:r>
              <a:rPr lang="ru-RU" sz="3600" dirty="0">
                <a:solidFill>
                  <a:prstClr val="black"/>
                </a:solidFill>
                <a:latin typeface="Times New Roman"/>
                <a:ea typeface="Times New Roman" pitchFamily="18" charset="0"/>
                <a:cs typeface="Arial" pitchFamily="34" charset="0"/>
              </a:rPr>
              <a:t>. д. (</a:t>
            </a:r>
            <a:r>
              <a:rPr lang="ru-RU" sz="3600" dirty="0" err="1">
                <a:solidFill>
                  <a:prstClr val="black"/>
                </a:solidFill>
                <a:latin typeface="Times New Roman"/>
                <a:ea typeface="Times New Roman" pitchFamily="18" charset="0"/>
                <a:cs typeface="Arial" pitchFamily="34" charset="0"/>
              </a:rPr>
              <a:t>Анхель</a:t>
            </a:r>
            <a:r>
              <a:rPr lang="ru-RU" sz="3600" dirty="0">
                <a:solidFill>
                  <a:prstClr val="black"/>
                </a:solidFill>
                <a:latin typeface="Times New Roman"/>
                <a:ea typeface="Times New Roman" pitchFamily="18" charset="0"/>
                <a:cs typeface="Arial" pitchFamily="34" charset="0"/>
              </a:rPr>
              <a:t>).    </a:t>
            </a:r>
            <a:r>
              <a:rPr lang="ru-RU" sz="3600" dirty="0">
                <a:solidFill>
                  <a:prstClr val="black"/>
                </a:solidFill>
                <a:latin typeface="Times New Roman"/>
                <a:cs typeface="Arial" pitchFamily="34" charset="0"/>
              </a:rPr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709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16632"/>
            <a:ext cx="7200800" cy="792088"/>
          </a:xfrm>
        </p:spPr>
        <p:txBody>
          <a:bodyPr>
            <a:normAutofit/>
          </a:bodyPr>
          <a:lstStyle/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Закріплення знань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Виконання практичної роботи 2 «</a:t>
            </a:r>
            <a:r>
              <a:rPr lang="uk-UA" sz="2800" dirty="0">
                <a:latin typeface="Times New Roman" pitchFamily="18" charset="0"/>
                <a:ea typeface="Calibri"/>
                <a:cs typeface="Times New Roman" pitchFamily="18" charset="0"/>
              </a:rPr>
              <a:t>Визначення географічних координат за географічною картою</a:t>
            </a:r>
            <a:r>
              <a:rPr lang="uk-UA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.»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35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Домашнє завдання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працювати текст параграфа</a:t>
            </a:r>
          </a:p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2. Робота з атласом</a:t>
            </a:r>
          </a:p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3. Скласти кросворд з вивченої теми</a:t>
            </a:r>
          </a:p>
          <a:p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 Підготуватися до тематичного оцінювання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000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_Географі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_Географія</Template>
  <TotalTime>125</TotalTime>
  <Words>624</Words>
  <Application>Microsoft Office PowerPoint</Application>
  <PresentationFormat>Экран (4:3)</PresentationFormat>
  <Paragraphs>64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_Географія</vt:lpstr>
      <vt:lpstr>Урок з географії на тему: «Правила відліку географічної широти і довготи. Географічні координати свого населеного пункту.  Практична робота 2. Визначення географічних координат за географічною картою»</vt:lpstr>
      <vt:lpstr>Мета уроку</vt:lpstr>
      <vt:lpstr>Актуалізація опорних знань</vt:lpstr>
      <vt:lpstr>РОЗГАДАТИ АНАГРАМИ</vt:lpstr>
      <vt:lpstr>Розповідь про піратів</vt:lpstr>
      <vt:lpstr>Презентация PowerPoint</vt:lpstr>
      <vt:lpstr>Бліц-опитування</vt:lpstr>
      <vt:lpstr>Мотивація пізнавальної діяльності</vt:lpstr>
      <vt:lpstr>Вивчення нового матеріалу.</vt:lpstr>
      <vt:lpstr> Географічна довгота </vt:lpstr>
      <vt:lpstr>Градусна сітка</vt:lpstr>
      <vt:lpstr>Презентация PowerPoint</vt:lpstr>
      <vt:lpstr>Презентация PowerPoint</vt:lpstr>
      <vt:lpstr>Закріплення знань</vt:lpstr>
      <vt:lpstr>Домашнє завдання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dc:description>http://propowerpoint.ru - Бесплатные шаблоны для презентаций. Полезные советы и уроки  PowerPoint .</dc:description>
  <cp:lastModifiedBy>Оксана</cp:lastModifiedBy>
  <cp:revision>15</cp:revision>
  <dcterms:created xsi:type="dcterms:W3CDTF">2018-11-20T07:11:16Z</dcterms:created>
  <dcterms:modified xsi:type="dcterms:W3CDTF">2020-11-02T18:59:33Z</dcterms:modified>
</cp:coreProperties>
</file>