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6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0E2480-F71A-46AD-966E-5020B9BD46AD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3F0F82-8824-4B74-A2DE-C8E7821A04C0}">
      <dgm:prSet phldrT="[Текст]" custT="1"/>
      <dgm:spPr/>
      <dgm:t>
        <a:bodyPr/>
        <a:lstStyle/>
        <a:p>
          <a:r>
            <a:rPr lang="uk-UA" sz="2800" b="0" dirty="0" smtClean="0"/>
            <a:t>конфлікти</a:t>
          </a:r>
          <a:endParaRPr lang="ru-RU" sz="2800" b="0" dirty="0"/>
        </a:p>
      </dgm:t>
    </dgm:pt>
    <dgm:pt modelId="{7F7DA382-6C0C-42CF-AAC0-14173951D323}" type="parTrans" cxnId="{5AED4BF8-9955-43B2-AEF0-9273D2947741}">
      <dgm:prSet/>
      <dgm:spPr/>
      <dgm:t>
        <a:bodyPr/>
        <a:lstStyle/>
        <a:p>
          <a:endParaRPr lang="ru-RU"/>
        </a:p>
      </dgm:t>
    </dgm:pt>
    <dgm:pt modelId="{1044C8D6-DE2A-4207-ACBD-0CC436F27C67}" type="sibTrans" cxnId="{5AED4BF8-9955-43B2-AEF0-9273D2947741}">
      <dgm:prSet/>
      <dgm:spPr/>
      <dgm:t>
        <a:bodyPr/>
        <a:lstStyle/>
        <a:p>
          <a:endParaRPr lang="ru-RU"/>
        </a:p>
      </dgm:t>
    </dgm:pt>
    <dgm:pt modelId="{1190FC5A-6006-41D5-93B5-D41D39E68DF9}">
      <dgm:prSet phldrT="[Текст]" phldr="1"/>
      <dgm:spPr/>
      <dgm:t>
        <a:bodyPr/>
        <a:lstStyle/>
        <a:p>
          <a:endParaRPr lang="ru-RU"/>
        </a:p>
      </dgm:t>
    </dgm:pt>
    <dgm:pt modelId="{70885EA4-87CA-4EB8-9063-A9B068DFD19D}" type="parTrans" cxnId="{41C71831-7E12-4FDC-88FA-9B5AC98DC2C3}">
      <dgm:prSet/>
      <dgm:spPr/>
      <dgm:t>
        <a:bodyPr/>
        <a:lstStyle/>
        <a:p>
          <a:endParaRPr lang="ru-RU"/>
        </a:p>
      </dgm:t>
    </dgm:pt>
    <dgm:pt modelId="{42BFB7B5-C8E6-44F3-867E-6AB25E3A111A}" type="sibTrans" cxnId="{41C71831-7E12-4FDC-88FA-9B5AC98DC2C3}">
      <dgm:prSet/>
      <dgm:spPr/>
      <dgm:t>
        <a:bodyPr/>
        <a:lstStyle/>
        <a:p>
          <a:endParaRPr lang="ru-RU"/>
        </a:p>
      </dgm:t>
    </dgm:pt>
    <dgm:pt modelId="{F75A931D-175F-458F-AD65-6EB41233C42B}">
      <dgm:prSet phldrT="[Текст]" phldr="1"/>
      <dgm:spPr/>
      <dgm:t>
        <a:bodyPr/>
        <a:lstStyle/>
        <a:p>
          <a:endParaRPr lang="ru-RU"/>
        </a:p>
      </dgm:t>
    </dgm:pt>
    <dgm:pt modelId="{4C7A6DC4-F6E2-4EB1-9C9D-8157048AC118}" type="parTrans" cxnId="{7E298F74-750D-4E05-AA6B-1AFDEE80BE58}">
      <dgm:prSet/>
      <dgm:spPr/>
      <dgm:t>
        <a:bodyPr/>
        <a:lstStyle/>
        <a:p>
          <a:endParaRPr lang="ru-RU"/>
        </a:p>
      </dgm:t>
    </dgm:pt>
    <dgm:pt modelId="{CE3E0DF0-77B8-4074-BBD3-4E8C9AB80758}" type="sibTrans" cxnId="{7E298F74-750D-4E05-AA6B-1AFDEE80BE58}">
      <dgm:prSet/>
      <dgm:spPr/>
      <dgm:t>
        <a:bodyPr/>
        <a:lstStyle/>
        <a:p>
          <a:endParaRPr lang="ru-RU"/>
        </a:p>
      </dgm:t>
    </dgm:pt>
    <dgm:pt modelId="{DB483F79-36B3-494F-8B4E-6F6A28B2FDBC}">
      <dgm:prSet phldrT="[Текст]" phldr="1"/>
      <dgm:spPr/>
      <dgm:t>
        <a:bodyPr/>
        <a:lstStyle/>
        <a:p>
          <a:endParaRPr lang="ru-RU"/>
        </a:p>
      </dgm:t>
    </dgm:pt>
    <dgm:pt modelId="{83C34EAF-AC5E-48D9-8A10-F4B1167F00FD}" type="parTrans" cxnId="{E524FB96-B661-4B5F-95D2-A8925402E7FD}">
      <dgm:prSet/>
      <dgm:spPr/>
      <dgm:t>
        <a:bodyPr/>
        <a:lstStyle/>
        <a:p>
          <a:endParaRPr lang="ru-RU"/>
        </a:p>
      </dgm:t>
    </dgm:pt>
    <dgm:pt modelId="{E4BC9285-27C0-45FA-ADF1-60FF05B7656C}" type="sibTrans" cxnId="{E524FB96-B661-4B5F-95D2-A8925402E7FD}">
      <dgm:prSet/>
      <dgm:spPr/>
      <dgm:t>
        <a:bodyPr/>
        <a:lstStyle/>
        <a:p>
          <a:endParaRPr lang="ru-RU"/>
        </a:p>
      </dgm:t>
    </dgm:pt>
    <dgm:pt modelId="{5AA65277-FBA5-4C03-8C7E-E1D275FBB017}">
      <dgm:prSet phldrT="[Текст]" phldr="1"/>
      <dgm:spPr/>
      <dgm:t>
        <a:bodyPr/>
        <a:lstStyle/>
        <a:p>
          <a:endParaRPr lang="ru-RU"/>
        </a:p>
      </dgm:t>
    </dgm:pt>
    <dgm:pt modelId="{57D79C1C-C536-42BB-983F-E68588C8E60B}" type="parTrans" cxnId="{A61F99C4-0FAB-4E62-9B1B-0FB1973F2E3F}">
      <dgm:prSet/>
      <dgm:spPr/>
      <dgm:t>
        <a:bodyPr/>
        <a:lstStyle/>
        <a:p>
          <a:endParaRPr lang="ru-RU"/>
        </a:p>
      </dgm:t>
    </dgm:pt>
    <dgm:pt modelId="{9A8A261E-7A2B-48E8-99F0-05DB6BFBCC33}" type="sibTrans" cxnId="{A61F99C4-0FAB-4E62-9B1B-0FB1973F2E3F}">
      <dgm:prSet/>
      <dgm:spPr/>
      <dgm:t>
        <a:bodyPr/>
        <a:lstStyle/>
        <a:p>
          <a:endParaRPr lang="ru-RU"/>
        </a:p>
      </dgm:t>
    </dgm:pt>
    <dgm:pt modelId="{F840068A-BB69-41A4-93FD-01D8617CE4BA}" type="pres">
      <dgm:prSet presAssocID="{E40E2480-F71A-46AD-966E-5020B9BD46AD}" presName="Name0" presStyleCnt="0">
        <dgm:presLayoutVars>
          <dgm:dir/>
          <dgm:resizeHandles val="exact"/>
        </dgm:presLayoutVars>
      </dgm:prSet>
      <dgm:spPr/>
    </dgm:pt>
    <dgm:pt modelId="{F2F91D73-4A04-4805-A08D-28708695A60E}" type="pres">
      <dgm:prSet presAssocID="{E40E2480-F71A-46AD-966E-5020B9BD46AD}" presName="cycle" presStyleCnt="0"/>
      <dgm:spPr/>
    </dgm:pt>
    <dgm:pt modelId="{5544A462-587F-405F-A639-C6D3F3D5A754}" type="pres">
      <dgm:prSet presAssocID="{6D3F0F82-8824-4B74-A2DE-C8E7821A04C0}" presName="nodeFirstNode" presStyleLbl="node1" presStyleIdx="0" presStyleCnt="5">
        <dgm:presLayoutVars>
          <dgm:bulletEnabled val="1"/>
        </dgm:presLayoutVars>
      </dgm:prSet>
      <dgm:spPr/>
    </dgm:pt>
    <dgm:pt modelId="{05526DA3-4CF7-42F5-9292-801BF252C1C5}" type="pres">
      <dgm:prSet presAssocID="{1044C8D6-DE2A-4207-ACBD-0CC436F27C67}" presName="sibTransFirstNode" presStyleLbl="bgShp" presStyleIdx="0" presStyleCnt="1"/>
      <dgm:spPr/>
    </dgm:pt>
    <dgm:pt modelId="{225E61F3-D5C2-4E39-914A-8BCE071782B7}" type="pres">
      <dgm:prSet presAssocID="{1190FC5A-6006-41D5-93B5-D41D39E68DF9}" presName="nodeFollowingNodes" presStyleLbl="node1" presStyleIdx="1" presStyleCnt="5">
        <dgm:presLayoutVars>
          <dgm:bulletEnabled val="1"/>
        </dgm:presLayoutVars>
      </dgm:prSet>
      <dgm:spPr/>
    </dgm:pt>
    <dgm:pt modelId="{414609DB-E725-4026-92CB-065E7BF7B67D}" type="pres">
      <dgm:prSet presAssocID="{F75A931D-175F-458F-AD65-6EB41233C42B}" presName="nodeFollowingNodes" presStyleLbl="node1" presStyleIdx="2" presStyleCnt="5">
        <dgm:presLayoutVars>
          <dgm:bulletEnabled val="1"/>
        </dgm:presLayoutVars>
      </dgm:prSet>
      <dgm:spPr/>
    </dgm:pt>
    <dgm:pt modelId="{37176F1C-DD2F-4B94-84E5-5606E03AFDC5}" type="pres">
      <dgm:prSet presAssocID="{DB483F79-36B3-494F-8B4E-6F6A28B2FDBC}" presName="nodeFollowingNodes" presStyleLbl="node1" presStyleIdx="3" presStyleCnt="5">
        <dgm:presLayoutVars>
          <dgm:bulletEnabled val="1"/>
        </dgm:presLayoutVars>
      </dgm:prSet>
      <dgm:spPr/>
    </dgm:pt>
    <dgm:pt modelId="{16C09752-8EE5-4C04-9643-36FB4D7187FE}" type="pres">
      <dgm:prSet presAssocID="{5AA65277-FBA5-4C03-8C7E-E1D275FBB017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E524FB96-B661-4B5F-95D2-A8925402E7FD}" srcId="{E40E2480-F71A-46AD-966E-5020B9BD46AD}" destId="{DB483F79-36B3-494F-8B4E-6F6A28B2FDBC}" srcOrd="3" destOrd="0" parTransId="{83C34EAF-AC5E-48D9-8A10-F4B1167F00FD}" sibTransId="{E4BC9285-27C0-45FA-ADF1-60FF05B7656C}"/>
    <dgm:cxn modelId="{41C71831-7E12-4FDC-88FA-9B5AC98DC2C3}" srcId="{E40E2480-F71A-46AD-966E-5020B9BD46AD}" destId="{1190FC5A-6006-41D5-93B5-D41D39E68DF9}" srcOrd="1" destOrd="0" parTransId="{70885EA4-87CA-4EB8-9063-A9B068DFD19D}" sibTransId="{42BFB7B5-C8E6-44F3-867E-6AB25E3A111A}"/>
    <dgm:cxn modelId="{A61F99C4-0FAB-4E62-9B1B-0FB1973F2E3F}" srcId="{E40E2480-F71A-46AD-966E-5020B9BD46AD}" destId="{5AA65277-FBA5-4C03-8C7E-E1D275FBB017}" srcOrd="4" destOrd="0" parTransId="{57D79C1C-C536-42BB-983F-E68588C8E60B}" sibTransId="{9A8A261E-7A2B-48E8-99F0-05DB6BFBCC33}"/>
    <dgm:cxn modelId="{420C9908-6511-4B1C-A909-F5CB8CFB31FC}" type="presOf" srcId="{E40E2480-F71A-46AD-966E-5020B9BD46AD}" destId="{F840068A-BB69-41A4-93FD-01D8617CE4BA}" srcOrd="0" destOrd="0" presId="urn:microsoft.com/office/officeart/2005/8/layout/cycle3"/>
    <dgm:cxn modelId="{1E234413-B741-4F15-B81C-7060608B285C}" type="presOf" srcId="{1044C8D6-DE2A-4207-ACBD-0CC436F27C67}" destId="{05526DA3-4CF7-42F5-9292-801BF252C1C5}" srcOrd="0" destOrd="0" presId="urn:microsoft.com/office/officeart/2005/8/layout/cycle3"/>
    <dgm:cxn modelId="{7E298F74-750D-4E05-AA6B-1AFDEE80BE58}" srcId="{E40E2480-F71A-46AD-966E-5020B9BD46AD}" destId="{F75A931D-175F-458F-AD65-6EB41233C42B}" srcOrd="2" destOrd="0" parTransId="{4C7A6DC4-F6E2-4EB1-9C9D-8157048AC118}" sibTransId="{CE3E0DF0-77B8-4074-BBD3-4E8C9AB80758}"/>
    <dgm:cxn modelId="{3C4942A2-E37C-4904-A8C8-4079A79546FD}" type="presOf" srcId="{DB483F79-36B3-494F-8B4E-6F6A28B2FDBC}" destId="{37176F1C-DD2F-4B94-84E5-5606E03AFDC5}" srcOrd="0" destOrd="0" presId="urn:microsoft.com/office/officeart/2005/8/layout/cycle3"/>
    <dgm:cxn modelId="{784A591D-291D-423C-B2B2-978F3E93DFB6}" type="presOf" srcId="{6D3F0F82-8824-4B74-A2DE-C8E7821A04C0}" destId="{5544A462-587F-405F-A639-C6D3F3D5A754}" srcOrd="0" destOrd="0" presId="urn:microsoft.com/office/officeart/2005/8/layout/cycle3"/>
    <dgm:cxn modelId="{3A0D59FC-D0FE-4955-B8A1-29B5137D9F8B}" type="presOf" srcId="{1190FC5A-6006-41D5-93B5-D41D39E68DF9}" destId="{225E61F3-D5C2-4E39-914A-8BCE071782B7}" srcOrd="0" destOrd="0" presId="urn:microsoft.com/office/officeart/2005/8/layout/cycle3"/>
    <dgm:cxn modelId="{078340A0-CA00-4239-971E-3B0545A023F9}" type="presOf" srcId="{F75A931D-175F-458F-AD65-6EB41233C42B}" destId="{414609DB-E725-4026-92CB-065E7BF7B67D}" srcOrd="0" destOrd="0" presId="urn:microsoft.com/office/officeart/2005/8/layout/cycle3"/>
    <dgm:cxn modelId="{5AED4BF8-9955-43B2-AEF0-9273D2947741}" srcId="{E40E2480-F71A-46AD-966E-5020B9BD46AD}" destId="{6D3F0F82-8824-4B74-A2DE-C8E7821A04C0}" srcOrd="0" destOrd="0" parTransId="{7F7DA382-6C0C-42CF-AAC0-14173951D323}" sibTransId="{1044C8D6-DE2A-4207-ACBD-0CC436F27C67}"/>
    <dgm:cxn modelId="{4894A500-22C6-41EC-B80A-71EADDFA1204}" type="presOf" srcId="{5AA65277-FBA5-4C03-8C7E-E1D275FBB017}" destId="{16C09752-8EE5-4C04-9643-36FB4D7187FE}" srcOrd="0" destOrd="0" presId="urn:microsoft.com/office/officeart/2005/8/layout/cycle3"/>
    <dgm:cxn modelId="{787504E2-E66E-4F96-A6C2-8511737C6744}" type="presParOf" srcId="{F840068A-BB69-41A4-93FD-01D8617CE4BA}" destId="{F2F91D73-4A04-4805-A08D-28708695A60E}" srcOrd="0" destOrd="0" presId="urn:microsoft.com/office/officeart/2005/8/layout/cycle3"/>
    <dgm:cxn modelId="{1E9B1555-7C18-4138-90AA-D94463B1B1C8}" type="presParOf" srcId="{F2F91D73-4A04-4805-A08D-28708695A60E}" destId="{5544A462-587F-405F-A639-C6D3F3D5A754}" srcOrd="0" destOrd="0" presId="urn:microsoft.com/office/officeart/2005/8/layout/cycle3"/>
    <dgm:cxn modelId="{6D93A923-4DEA-4F39-96C5-59238A06E2BE}" type="presParOf" srcId="{F2F91D73-4A04-4805-A08D-28708695A60E}" destId="{05526DA3-4CF7-42F5-9292-801BF252C1C5}" srcOrd="1" destOrd="0" presId="urn:microsoft.com/office/officeart/2005/8/layout/cycle3"/>
    <dgm:cxn modelId="{EE027964-C55F-40B2-BA50-EDB434292B2C}" type="presParOf" srcId="{F2F91D73-4A04-4805-A08D-28708695A60E}" destId="{225E61F3-D5C2-4E39-914A-8BCE071782B7}" srcOrd="2" destOrd="0" presId="urn:microsoft.com/office/officeart/2005/8/layout/cycle3"/>
    <dgm:cxn modelId="{490EE757-F751-4150-B7AB-18B9D804DA7C}" type="presParOf" srcId="{F2F91D73-4A04-4805-A08D-28708695A60E}" destId="{414609DB-E725-4026-92CB-065E7BF7B67D}" srcOrd="3" destOrd="0" presId="urn:microsoft.com/office/officeart/2005/8/layout/cycle3"/>
    <dgm:cxn modelId="{B18827E7-DD0E-473E-8BCC-0BCDEC63DD53}" type="presParOf" srcId="{F2F91D73-4A04-4805-A08D-28708695A60E}" destId="{37176F1C-DD2F-4B94-84E5-5606E03AFDC5}" srcOrd="4" destOrd="0" presId="urn:microsoft.com/office/officeart/2005/8/layout/cycle3"/>
    <dgm:cxn modelId="{C8052002-288A-41CF-9F55-A1D31396C9E3}" type="presParOf" srcId="{F2F91D73-4A04-4805-A08D-28708695A60E}" destId="{16C09752-8EE5-4C04-9643-36FB4D7187FE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526DA3-4CF7-42F5-9292-801BF252C1C5}">
      <dsp:nvSpPr>
        <dsp:cNvPr id="0" name=""/>
        <dsp:cNvSpPr/>
      </dsp:nvSpPr>
      <dsp:spPr>
        <a:xfrm>
          <a:off x="1020730" y="-22083"/>
          <a:ext cx="4054539" cy="4054539"/>
        </a:xfrm>
        <a:prstGeom prst="circularArrow">
          <a:avLst>
            <a:gd name="adj1" fmla="val 5544"/>
            <a:gd name="adj2" fmla="val 330680"/>
            <a:gd name="adj3" fmla="val 13815233"/>
            <a:gd name="adj4" fmla="val 17362087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44A462-587F-405F-A639-C6D3F3D5A754}">
      <dsp:nvSpPr>
        <dsp:cNvPr id="0" name=""/>
        <dsp:cNvSpPr/>
      </dsp:nvSpPr>
      <dsp:spPr>
        <a:xfrm>
          <a:off x="2114847" y="1515"/>
          <a:ext cx="1866304" cy="933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0" kern="1200" dirty="0" smtClean="0"/>
            <a:t>конфлікти</a:t>
          </a:r>
          <a:endParaRPr lang="ru-RU" sz="2800" b="0" kern="1200" dirty="0"/>
        </a:p>
      </dsp:txBody>
      <dsp:txXfrm>
        <a:off x="2114847" y="1515"/>
        <a:ext cx="1866304" cy="933152"/>
      </dsp:txXfrm>
    </dsp:sp>
    <dsp:sp modelId="{225E61F3-D5C2-4E39-914A-8BCE071782B7}">
      <dsp:nvSpPr>
        <dsp:cNvPr id="0" name=""/>
        <dsp:cNvSpPr/>
      </dsp:nvSpPr>
      <dsp:spPr>
        <a:xfrm>
          <a:off x="3759238" y="1196235"/>
          <a:ext cx="1866304" cy="933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900" kern="1200"/>
        </a:p>
      </dsp:txBody>
      <dsp:txXfrm>
        <a:off x="3759238" y="1196235"/>
        <a:ext cx="1866304" cy="933152"/>
      </dsp:txXfrm>
    </dsp:sp>
    <dsp:sp modelId="{414609DB-E725-4026-92CB-065E7BF7B67D}">
      <dsp:nvSpPr>
        <dsp:cNvPr id="0" name=""/>
        <dsp:cNvSpPr/>
      </dsp:nvSpPr>
      <dsp:spPr>
        <a:xfrm>
          <a:off x="3131137" y="3129332"/>
          <a:ext cx="1866304" cy="933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900" kern="1200"/>
        </a:p>
      </dsp:txBody>
      <dsp:txXfrm>
        <a:off x="3131137" y="3129332"/>
        <a:ext cx="1866304" cy="933152"/>
      </dsp:txXfrm>
    </dsp:sp>
    <dsp:sp modelId="{37176F1C-DD2F-4B94-84E5-5606E03AFDC5}">
      <dsp:nvSpPr>
        <dsp:cNvPr id="0" name=""/>
        <dsp:cNvSpPr/>
      </dsp:nvSpPr>
      <dsp:spPr>
        <a:xfrm>
          <a:off x="1098558" y="3129332"/>
          <a:ext cx="1866304" cy="933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900" kern="1200"/>
        </a:p>
      </dsp:txBody>
      <dsp:txXfrm>
        <a:off x="1098558" y="3129332"/>
        <a:ext cx="1866304" cy="933152"/>
      </dsp:txXfrm>
    </dsp:sp>
    <dsp:sp modelId="{16C09752-8EE5-4C04-9643-36FB4D7187FE}">
      <dsp:nvSpPr>
        <dsp:cNvPr id="0" name=""/>
        <dsp:cNvSpPr/>
      </dsp:nvSpPr>
      <dsp:spPr>
        <a:xfrm>
          <a:off x="470456" y="1196235"/>
          <a:ext cx="1866304" cy="933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900" kern="1200"/>
        </a:p>
      </dsp:txBody>
      <dsp:txXfrm>
        <a:off x="470456" y="1196235"/>
        <a:ext cx="1866304" cy="933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14AA-457D-48E4-8BC7-0364F3DD6EC9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3F65-7A1F-48C8-A3A2-9E55C6D755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14AA-457D-48E4-8BC7-0364F3DD6EC9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3F65-7A1F-48C8-A3A2-9E55C6D755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14AA-457D-48E4-8BC7-0364F3DD6EC9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3F65-7A1F-48C8-A3A2-9E55C6D755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14AA-457D-48E4-8BC7-0364F3DD6EC9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3F65-7A1F-48C8-A3A2-9E55C6D755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14AA-457D-48E4-8BC7-0364F3DD6EC9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3F65-7A1F-48C8-A3A2-9E55C6D755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14AA-457D-48E4-8BC7-0364F3DD6EC9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3F65-7A1F-48C8-A3A2-9E55C6D755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14AA-457D-48E4-8BC7-0364F3DD6EC9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3F65-7A1F-48C8-A3A2-9E55C6D755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14AA-457D-48E4-8BC7-0364F3DD6EC9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3F65-7A1F-48C8-A3A2-9E55C6D755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14AA-457D-48E4-8BC7-0364F3DD6EC9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3F65-7A1F-48C8-A3A2-9E55C6D755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14AA-457D-48E4-8BC7-0364F3DD6EC9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3F65-7A1F-48C8-A3A2-9E55C6D755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14AA-457D-48E4-8BC7-0364F3DD6EC9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3F65-7A1F-48C8-A3A2-9E55C6D755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914AA-457D-48E4-8BC7-0364F3DD6EC9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A3F65-7A1F-48C8-A3A2-9E55C6D755E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692696"/>
            <a:ext cx="6118448" cy="1470025"/>
          </a:xfrm>
        </p:spPr>
        <p:txBody>
          <a:bodyPr>
            <a:normAutofit fontScale="90000"/>
          </a:bodyPr>
          <a:lstStyle/>
          <a:p>
            <a:r>
              <a:rPr lang="uk-UA" sz="4000" dirty="0">
                <a:solidFill>
                  <a:srgbClr val="002060"/>
                </a:solidFill>
              </a:rPr>
              <a:t>Зіткнення добра, краси і справедливості із жорстокістю і підступністю у романі В.Скотта «</a:t>
            </a:r>
            <a:r>
              <a:rPr lang="uk-UA" sz="4000" dirty="0" err="1">
                <a:solidFill>
                  <a:srgbClr val="002060"/>
                </a:solidFill>
              </a:rPr>
              <a:t>Айвенго</a:t>
            </a:r>
            <a:r>
              <a:rPr lang="uk-UA" sz="4000" dirty="0">
                <a:solidFill>
                  <a:srgbClr val="002060"/>
                </a:solidFill>
              </a:rPr>
              <a:t>»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4578" name="Picture 2" descr="http://lib.rus.ec/i/21/301721/i_0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7807" y="1556792"/>
            <a:ext cx="1986193" cy="4302224"/>
          </a:xfrm>
          <a:prstGeom prst="rect">
            <a:avLst/>
          </a:prstGeom>
          <a:noFill/>
        </p:spPr>
      </p:pic>
      <p:pic>
        <p:nvPicPr>
          <p:cNvPr id="24580" name="Picture 4" descr="https://read-online.in.ua/inf/book/book557/i_01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2708920"/>
            <a:ext cx="1835426" cy="3933056"/>
          </a:xfrm>
          <a:prstGeom prst="rect">
            <a:avLst/>
          </a:prstGeom>
          <a:noFill/>
        </p:spPr>
      </p:pic>
      <p:pic>
        <p:nvPicPr>
          <p:cNvPr id="24582" name="Picture 6" descr="https://read-online.in.ua/inf/book/book557/i_01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2636912"/>
            <a:ext cx="1997596" cy="38914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931779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193289"/>
            <a:ext cx="5262557" cy="3404008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548680"/>
            <a:ext cx="6336704" cy="6048672"/>
          </a:xfrm>
        </p:spPr>
        <p:txBody>
          <a:bodyPr>
            <a:normAutofit/>
          </a:bodyPr>
          <a:lstStyle/>
          <a:p>
            <a:pPr algn="r"/>
            <a:r>
              <a:rPr lang="uk-UA" dirty="0">
                <a:solidFill>
                  <a:schemeClr val="tx1"/>
                </a:solidFill>
              </a:rPr>
              <a:t> 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uk-UA" dirty="0">
                <a:solidFill>
                  <a:schemeClr val="tx1"/>
                </a:solidFill>
              </a:rPr>
              <a:t>Краще добре чинити, ніж добре говорити.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uk-UA" dirty="0">
                <a:solidFill>
                  <a:schemeClr val="tx1"/>
                </a:solidFill>
              </a:rPr>
              <a:t>	Англійське прислів’я.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endParaRPr lang="uk-UA" dirty="0" smtClean="0">
              <a:solidFill>
                <a:schemeClr val="tx1"/>
              </a:solidFill>
            </a:endParaRPr>
          </a:p>
          <a:p>
            <a:pPr algn="r"/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Якщо люди не навчаться допомагати і поважати один одного, то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uk-UA" dirty="0">
                <a:solidFill>
                  <a:schemeClr val="tx1"/>
                </a:solidFill>
              </a:rPr>
              <a:t>рід людський зникне з лиця Землі (В. Скотт)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85188641_7642621_b80eb0bc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5805264"/>
            <a:ext cx="4143375" cy="39052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332656"/>
            <a:ext cx="6548264" cy="1470025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</a:rPr>
              <a:t>«Асоціативний ланцюг»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2420888"/>
            <a:ext cx="6400800" cy="1752600"/>
          </a:xfrm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Дібрати слова , словосполучення до слова </a:t>
            </a:r>
            <a:r>
              <a:rPr lang="uk-UA" sz="3600" b="1" i="1" dirty="0">
                <a:solidFill>
                  <a:srgbClr val="002060"/>
                </a:solidFill>
              </a:rPr>
              <a:t>«добро</a:t>
            </a:r>
            <a:r>
              <a:rPr lang="uk-UA" sz="3600" b="1" i="1" dirty="0" smtClean="0">
                <a:solidFill>
                  <a:srgbClr val="002060"/>
                </a:solidFill>
              </a:rPr>
              <a:t>»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85188641_7642621_b80eb0bc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5877272"/>
            <a:ext cx="4143375" cy="39052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260648"/>
            <a:ext cx="6908304" cy="1470025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</a:rPr>
              <a:t>Робота з епіграфом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1484784"/>
            <a:ext cx="6400800" cy="3816424"/>
          </a:xfrm>
        </p:spPr>
        <p:txBody>
          <a:bodyPr/>
          <a:lstStyle/>
          <a:p>
            <a:pPr lvl="0" algn="l">
              <a:buFont typeface="Wingdings" pitchFamily="2" charset="2"/>
              <a:buChar char="ü"/>
            </a:pPr>
            <a:r>
              <a:rPr lang="uk-UA" dirty="0">
                <a:solidFill>
                  <a:schemeClr val="tx1"/>
                </a:solidFill>
              </a:rPr>
              <a:t>Чи згодні Ви зі словами В. Скотта?</a:t>
            </a:r>
            <a:endParaRPr lang="ru-RU" dirty="0" smtClean="0">
              <a:solidFill>
                <a:schemeClr val="tx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uk-UA" dirty="0">
                <a:solidFill>
                  <a:schemeClr val="tx1"/>
                </a:solidFill>
              </a:rPr>
              <a:t>Чи допоможете Ви людині, яка потрапила у біду?</a:t>
            </a:r>
            <a:endParaRPr lang="ru-RU" dirty="0" smtClean="0">
              <a:solidFill>
                <a:schemeClr val="tx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uk-UA" dirty="0">
                <a:solidFill>
                  <a:schemeClr val="tx1"/>
                </a:solidFill>
              </a:rPr>
              <a:t>Що таке повага? За що Вас можна поважати? Чи поважаєте Ви інших?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medival-knight-transparent-image-3326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4149080"/>
            <a:ext cx="2145407" cy="239845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260648"/>
            <a:ext cx="6478488" cy="1470025"/>
          </a:xfrm>
        </p:spPr>
        <p:txBody>
          <a:bodyPr/>
          <a:lstStyle/>
          <a:p>
            <a:r>
              <a:rPr lang="uk-UA" dirty="0"/>
              <a:t> </a:t>
            </a:r>
            <a:r>
              <a:rPr lang="uk-UA" dirty="0">
                <a:solidFill>
                  <a:srgbClr val="002060"/>
                </a:solidFill>
              </a:rPr>
              <a:t>Встановіть послідовність подій роману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1988840"/>
            <a:ext cx="6256784" cy="460851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uk-UA" dirty="0">
                <a:solidFill>
                  <a:schemeClr val="tx1"/>
                </a:solidFill>
              </a:rPr>
              <a:t>1. Лицарський турнір в </a:t>
            </a:r>
            <a:r>
              <a:rPr lang="uk-UA" dirty="0" err="1">
                <a:solidFill>
                  <a:schemeClr val="tx1"/>
                </a:solidFill>
              </a:rPr>
              <a:t>Ешбі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dirty="0">
                <a:solidFill>
                  <a:schemeClr val="tx1"/>
                </a:solidFill>
              </a:rPr>
              <a:t>2. У тій мальовничій місцевості веселої Англії</a:t>
            </a:r>
            <a:r>
              <a:rPr lang="uk-UA" dirty="0" smtClean="0">
                <a:solidFill>
                  <a:schemeClr val="tx1"/>
                </a:solidFill>
              </a:rPr>
              <a:t>…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dirty="0">
                <a:solidFill>
                  <a:schemeClr val="tx1"/>
                </a:solidFill>
              </a:rPr>
              <a:t>3. </a:t>
            </a:r>
            <a:r>
              <a:rPr lang="uk-UA" dirty="0" err="1">
                <a:solidFill>
                  <a:schemeClr val="tx1"/>
                </a:solidFill>
              </a:rPr>
              <a:t>Айвенго</a:t>
            </a:r>
            <a:r>
              <a:rPr lang="uk-UA" dirty="0">
                <a:solidFill>
                  <a:schemeClr val="tx1"/>
                </a:solidFill>
              </a:rPr>
              <a:t> захищає  </a:t>
            </a:r>
            <a:r>
              <a:rPr lang="uk-UA" dirty="0" err="1">
                <a:solidFill>
                  <a:schemeClr val="tx1"/>
                </a:solidFill>
              </a:rPr>
              <a:t>Ребекку</a:t>
            </a:r>
            <a:r>
              <a:rPr lang="uk-UA" dirty="0">
                <a:solidFill>
                  <a:schemeClr val="tx1"/>
                </a:solidFill>
              </a:rPr>
              <a:t> від страшної кари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dirty="0">
                <a:solidFill>
                  <a:schemeClr val="tx1"/>
                </a:solidFill>
              </a:rPr>
              <a:t>4. Вечеря непроханих гостей у </a:t>
            </a:r>
            <a:r>
              <a:rPr lang="uk-UA" dirty="0" err="1">
                <a:solidFill>
                  <a:schemeClr val="tx1"/>
                </a:solidFill>
              </a:rPr>
              <a:t>СедрікаРотервудського</a:t>
            </a:r>
            <a:r>
              <a:rPr lang="uk-UA" dirty="0">
                <a:solidFill>
                  <a:schemeClr val="tx1"/>
                </a:solidFill>
              </a:rPr>
              <a:t>. 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dirty="0">
                <a:solidFill>
                  <a:schemeClr val="tx1"/>
                </a:solidFill>
              </a:rPr>
              <a:t>5.Викрадення </a:t>
            </a:r>
            <a:r>
              <a:rPr lang="uk-UA" dirty="0" err="1" smtClean="0">
                <a:solidFill>
                  <a:schemeClr val="tx1"/>
                </a:solidFill>
              </a:rPr>
              <a:t>Ребекки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Буагільбером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dirty="0">
                <a:solidFill>
                  <a:schemeClr val="tx1"/>
                </a:solidFill>
              </a:rPr>
              <a:t>6. Сакси у полоні </a:t>
            </a:r>
            <a:r>
              <a:rPr lang="uk-UA" dirty="0" err="1">
                <a:solidFill>
                  <a:schemeClr val="tx1"/>
                </a:solidFill>
              </a:rPr>
              <a:t>Фрон</a:t>
            </a:r>
            <a:r>
              <a:rPr lang="uk-UA" dirty="0">
                <a:solidFill>
                  <a:schemeClr val="tx1"/>
                </a:solidFill>
              </a:rPr>
              <a:t> де </a:t>
            </a:r>
            <a:r>
              <a:rPr lang="uk-UA" dirty="0" err="1">
                <a:solidFill>
                  <a:schemeClr val="tx1"/>
                </a:solidFill>
              </a:rPr>
              <a:t>Бефа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0_1ee04c_151baeae_or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194966">
            <a:off x="580105" y="268948"/>
            <a:ext cx="1484517" cy="2002721"/>
          </a:xfrm>
          <a:prstGeom prst="rect">
            <a:avLst/>
          </a:prstGeom>
        </p:spPr>
      </p:pic>
      <p:pic>
        <p:nvPicPr>
          <p:cNvPr id="5" name="Рисунок 4" descr="0_1ee04d_753ad885_or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2564904"/>
            <a:ext cx="1478772" cy="1981604"/>
          </a:xfrm>
          <a:prstGeom prst="rect">
            <a:avLst/>
          </a:prstGeom>
        </p:spPr>
      </p:pic>
      <p:pic>
        <p:nvPicPr>
          <p:cNvPr id="6" name="Рисунок 5" descr="0_1ee04f_3131c3ea_ori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47216">
            <a:off x="596975" y="4771260"/>
            <a:ext cx="1428766" cy="1898692"/>
          </a:xfrm>
          <a:prstGeom prst="rect">
            <a:avLst/>
          </a:prstGeom>
        </p:spPr>
      </p:pic>
      <p:pic>
        <p:nvPicPr>
          <p:cNvPr id="20482" name="Picture 2" descr="http://img1.liveinternet.ru/images/attach/c/5/85/188/85188641_7642621_b80eb0bc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5575" y="-182563"/>
            <a:ext cx="4143375" cy="390526"/>
          </a:xfrm>
          <a:prstGeom prst="rect">
            <a:avLst/>
          </a:prstGeom>
          <a:noFill/>
        </p:spPr>
      </p:pic>
      <p:pic>
        <p:nvPicPr>
          <p:cNvPr id="20484" name="Picture 4" descr="http://img1.liveinternet.ru/images/attach/c/5/85/188/85188641_7642621_b80eb0bc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5575" y="-182563"/>
            <a:ext cx="4143375" cy="390526"/>
          </a:xfrm>
          <a:prstGeom prst="rect">
            <a:avLst/>
          </a:prstGeom>
          <a:noFill/>
        </p:spPr>
      </p:pic>
      <p:pic>
        <p:nvPicPr>
          <p:cNvPr id="9" name="Рисунок 8" descr="85188641_7642621_b80eb0bc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63888" y="6237312"/>
            <a:ext cx="4143375" cy="39052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332656"/>
            <a:ext cx="5830416" cy="1470025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</a:rPr>
              <a:t>Словникова робота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2060848"/>
            <a:ext cx="6256784" cy="4464496"/>
          </a:xfrm>
        </p:spPr>
        <p:txBody>
          <a:bodyPr>
            <a:normAutofit/>
          </a:bodyPr>
          <a:lstStyle/>
          <a:p>
            <a:pPr algn="l"/>
            <a:r>
              <a:rPr lang="uk-UA" sz="2800" b="1" dirty="0">
                <a:solidFill>
                  <a:schemeClr val="tx1"/>
                </a:solidFill>
              </a:rPr>
              <a:t>Конфлікт</a:t>
            </a:r>
            <a:r>
              <a:rPr lang="uk-UA" sz="2800" dirty="0">
                <a:solidFill>
                  <a:schemeClr val="tx1"/>
                </a:solidFill>
              </a:rPr>
              <a:t> – (від </a:t>
            </a:r>
            <a:r>
              <a:rPr lang="uk-UA" sz="2800" dirty="0" err="1">
                <a:solidFill>
                  <a:schemeClr val="tx1"/>
                </a:solidFill>
              </a:rPr>
              <a:t>лат.conflictus-</a:t>
            </a:r>
            <a:r>
              <a:rPr lang="uk-UA" sz="2800" dirty="0">
                <a:solidFill>
                  <a:schemeClr val="tx1"/>
                </a:solidFill>
              </a:rPr>
              <a:t> зіткнення) – </a:t>
            </a:r>
            <a:r>
              <a:rPr lang="uk-UA" sz="2800" dirty="0" err="1">
                <a:solidFill>
                  <a:schemeClr val="tx1"/>
                </a:solidFill>
              </a:rPr>
              <a:t>зіткнення</a:t>
            </a:r>
            <a:r>
              <a:rPr lang="uk-UA" sz="2800" dirty="0">
                <a:solidFill>
                  <a:schemeClr val="tx1"/>
                </a:solidFill>
              </a:rPr>
              <a:t> протилежних інтересів, поглядів.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uk-UA" sz="2800" b="1" dirty="0">
                <a:solidFill>
                  <a:schemeClr val="tx1"/>
                </a:solidFill>
              </a:rPr>
              <a:t>Драматичний конфлікт</a:t>
            </a:r>
            <a:r>
              <a:rPr lang="uk-UA" sz="2800" dirty="0">
                <a:solidFill>
                  <a:schemeClr val="tx1"/>
                </a:solidFill>
              </a:rPr>
              <a:t> – відображення життєвих суперечностей у художніх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uk-UA" sz="2800" dirty="0">
                <a:solidFill>
                  <a:schemeClr val="tx1"/>
                </a:solidFill>
              </a:rPr>
              <a:t>творах, що виявляється в зіткненні й боротьбі протилежних ідей, прагнень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uk-UA" sz="2800" dirty="0">
                <a:solidFill>
                  <a:schemeClr val="tx1"/>
                </a:solidFill>
              </a:rPr>
              <a:t>і вчинків людей. 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endParaRPr lang="ru-RU" sz="2800" dirty="0"/>
          </a:p>
        </p:txBody>
      </p:sp>
      <p:pic>
        <p:nvPicPr>
          <p:cNvPr id="5" name="Рисунок 4" descr="knig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548680"/>
            <a:ext cx="1933575" cy="1333500"/>
          </a:xfrm>
          <a:prstGeom prst="rect">
            <a:avLst/>
          </a:prstGeom>
        </p:spPr>
      </p:pic>
      <p:pic>
        <p:nvPicPr>
          <p:cNvPr id="6" name="Рисунок 5" descr="85188641_7642621_b80eb0bc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6165304"/>
            <a:ext cx="4143375" cy="39052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6334472" cy="1470025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Складання </a:t>
            </a:r>
            <a:r>
              <a:rPr lang="uk-UA" dirty="0" err="1" smtClean="0">
                <a:solidFill>
                  <a:srgbClr val="002060"/>
                </a:solidFill>
              </a:rPr>
              <a:t>ОЛС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  <a:r>
              <a:rPr lang="uk-UA" dirty="0" err="1" smtClean="0">
                <a:solidFill>
                  <a:srgbClr val="002060"/>
                </a:solidFill>
              </a:rPr>
              <a:t>“Конфлікти</a:t>
            </a:r>
            <a:r>
              <a:rPr lang="uk-UA" dirty="0" smtClean="0">
                <a:solidFill>
                  <a:srgbClr val="002060"/>
                </a:solidFill>
              </a:rPr>
              <a:t> в романі В. Скотта </a:t>
            </a:r>
            <a:r>
              <a:rPr lang="uk-UA" dirty="0" err="1" smtClean="0">
                <a:solidFill>
                  <a:srgbClr val="002060"/>
                </a:solidFill>
              </a:rPr>
              <a:t>“Айвенго”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2267744" y="234888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 descr="010labio3e131184069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1560" y="332656"/>
            <a:ext cx="1701189" cy="3024336"/>
          </a:xfrm>
          <a:prstGeom prst="rect">
            <a:avLst/>
          </a:prstGeom>
        </p:spPr>
      </p:pic>
      <p:pic>
        <p:nvPicPr>
          <p:cNvPr id="9" name="Рисунок 8" descr="07labio3e131184069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9552" y="3717032"/>
            <a:ext cx="1645282" cy="292494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33464" y="260648"/>
            <a:ext cx="6910536" cy="72008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  </a:t>
            </a:r>
            <a:r>
              <a:rPr lang="uk-UA" dirty="0">
                <a:solidFill>
                  <a:srgbClr val="002060"/>
                </a:solidFill>
              </a:rPr>
              <a:t>Робота з текстом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980728"/>
            <a:ext cx="6624736" cy="5616624"/>
          </a:xfrm>
        </p:spPr>
        <p:txBody>
          <a:bodyPr>
            <a:normAutofit/>
          </a:bodyPr>
          <a:lstStyle/>
          <a:p>
            <a:pPr algn="l"/>
            <a:r>
              <a:rPr lang="uk-UA" sz="2800" dirty="0">
                <a:solidFill>
                  <a:schemeClr val="tx1"/>
                </a:solidFill>
              </a:rPr>
              <a:t>Знайдіть у творі підтвердження конфлікту між </a:t>
            </a:r>
            <a:r>
              <a:rPr lang="uk-UA" sz="2800" dirty="0" err="1">
                <a:solidFill>
                  <a:schemeClr val="tx1"/>
                </a:solidFill>
              </a:rPr>
              <a:t>Річардом</a:t>
            </a:r>
            <a:r>
              <a:rPr lang="uk-UA" sz="2800" dirty="0">
                <a:solidFill>
                  <a:schemeClr val="tx1"/>
                </a:solidFill>
              </a:rPr>
              <a:t> і Джоном, </a:t>
            </a:r>
            <a:r>
              <a:rPr lang="uk-UA" sz="2800" dirty="0" smtClean="0">
                <a:solidFill>
                  <a:schemeClr val="tx1"/>
                </a:solidFill>
              </a:rPr>
              <a:t>між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знаттю </a:t>
            </a:r>
            <a:r>
              <a:rPr lang="uk-UA" sz="2800" dirty="0">
                <a:solidFill>
                  <a:schemeClr val="tx1"/>
                </a:solidFill>
              </a:rPr>
              <a:t>та бідняками.              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uk-UA" sz="2800" dirty="0">
                <a:solidFill>
                  <a:schemeClr val="tx1"/>
                </a:solidFill>
              </a:rPr>
              <a:t>      -    Чи знайшли розв’язку усі конфлікти у романі В. Скотта? Чому?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uk-UA" sz="2800" dirty="0">
                <a:solidFill>
                  <a:schemeClr val="tx1"/>
                </a:solidFill>
              </a:rPr>
              <a:t>      -    Чи зміг </a:t>
            </a:r>
            <a:r>
              <a:rPr lang="uk-UA" sz="2800" dirty="0" err="1">
                <a:solidFill>
                  <a:schemeClr val="tx1"/>
                </a:solidFill>
              </a:rPr>
              <a:t>Седрік</a:t>
            </a:r>
            <a:r>
              <a:rPr lang="uk-UA" sz="2800" dirty="0">
                <a:solidFill>
                  <a:schemeClr val="tx1"/>
                </a:solidFill>
              </a:rPr>
              <a:t> пробачити сина?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uk-UA" sz="2800" dirty="0">
                <a:solidFill>
                  <a:schemeClr val="tx1"/>
                </a:solidFill>
              </a:rPr>
              <a:t>      -    Чи змінилося його ставлення до </a:t>
            </a:r>
            <a:r>
              <a:rPr lang="uk-UA" sz="2800" dirty="0" err="1">
                <a:solidFill>
                  <a:schemeClr val="tx1"/>
                </a:solidFill>
              </a:rPr>
              <a:t>норманців</a:t>
            </a:r>
            <a:r>
              <a:rPr lang="uk-UA" sz="2800" dirty="0">
                <a:solidFill>
                  <a:schemeClr val="tx1"/>
                </a:solidFill>
              </a:rPr>
              <a:t>? 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uk-UA" sz="2800" dirty="0">
                <a:solidFill>
                  <a:schemeClr val="tx1"/>
                </a:solidFill>
              </a:rPr>
              <a:t>      -   Чи  є способи вирішення конфліктів?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uk-UA" sz="2800" dirty="0">
                <a:solidFill>
                  <a:schemeClr val="tx1"/>
                </a:solidFill>
              </a:rPr>
              <a:t>       - Чи здатні Ви поступитися, щоб залагодити конфлікт?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06labio3e13118406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60648"/>
            <a:ext cx="1620180" cy="2880320"/>
          </a:xfrm>
          <a:prstGeom prst="rect">
            <a:avLst/>
          </a:prstGeom>
        </p:spPr>
      </p:pic>
      <p:pic>
        <p:nvPicPr>
          <p:cNvPr id="5" name="Рисунок 4" descr="08labio3e13118406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573016"/>
            <a:ext cx="1728192" cy="3072340"/>
          </a:xfrm>
          <a:prstGeom prst="rect">
            <a:avLst/>
          </a:prstGeom>
        </p:spPr>
      </p:pic>
      <p:pic>
        <p:nvPicPr>
          <p:cNvPr id="6" name="Рисунок 5" descr="85188641_7642621_b80eb0bc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6237312"/>
            <a:ext cx="4143375" cy="39052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5"/>
            <a:ext cx="5972200" cy="1080120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002060"/>
                </a:solidFill>
              </a:rPr>
              <a:t>«</a:t>
            </a:r>
            <a:r>
              <a:rPr lang="uk-UA" sz="3600" dirty="0">
                <a:solidFill>
                  <a:srgbClr val="002060"/>
                </a:solidFill>
              </a:rPr>
              <a:t>Розфарбуй образ словами»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1700808"/>
            <a:ext cx="6400800" cy="2592288"/>
          </a:xfrm>
        </p:spPr>
        <p:txBody>
          <a:bodyPr>
            <a:normAutofit lnSpcReduction="10000"/>
          </a:bodyPr>
          <a:lstStyle/>
          <a:p>
            <a:r>
              <a:rPr lang="uk-UA" dirty="0">
                <a:solidFill>
                  <a:schemeClr val="tx1"/>
                </a:solidFill>
              </a:rPr>
              <a:t>Дібрати власний мовний матеріал для характеристики образів твору. Результати оформити у вигляді інформаційного куща.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uk-UA" dirty="0">
                <a:solidFill>
                  <a:schemeClr val="tx1"/>
                </a:solidFill>
              </a:rPr>
              <a:t> 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791366_1920x1080x5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29671">
            <a:off x="311596" y="103741"/>
            <a:ext cx="2705612" cy="1635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0_kinopoiskruIvanhoe643991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25617">
            <a:off x="342771" y="3863045"/>
            <a:ext cx="2786641" cy="1831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fmt_96_24_4nrvsxv530k.jpg"/>
          <p:cNvPicPr>
            <a:picLocks noChangeAspect="1"/>
          </p:cNvPicPr>
          <p:nvPr/>
        </p:nvPicPr>
        <p:blipFill>
          <a:blip r:embed="rId5" cstate="print"/>
          <a:srcRect l="6688" r="16138"/>
          <a:stretch>
            <a:fillRect/>
          </a:stretch>
        </p:blipFill>
        <p:spPr>
          <a:xfrm rot="310569">
            <a:off x="6020472" y="3730427"/>
            <a:ext cx="2829042" cy="2062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original.jpg"/>
          <p:cNvPicPr>
            <a:picLocks noChangeAspect="1"/>
          </p:cNvPicPr>
          <p:nvPr/>
        </p:nvPicPr>
        <p:blipFill>
          <a:blip r:embed="rId6" cstate="print"/>
          <a:srcRect l="20216" r="10037"/>
          <a:stretch>
            <a:fillRect/>
          </a:stretch>
        </p:blipFill>
        <p:spPr>
          <a:xfrm>
            <a:off x="3203848" y="4442129"/>
            <a:ext cx="2808312" cy="2415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w256h2561347801449GraphicsPainting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99592" y="1988840"/>
            <a:ext cx="1440160" cy="144016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55776" y="260648"/>
            <a:ext cx="6262464" cy="1470025"/>
          </a:xfrm>
        </p:spPr>
        <p:txBody>
          <a:bodyPr>
            <a:normAutofit/>
          </a:bodyPr>
          <a:lstStyle/>
          <a:p>
            <a:r>
              <a:rPr lang="uk-UA" sz="3600" dirty="0">
                <a:solidFill>
                  <a:srgbClr val="002060"/>
                </a:solidFill>
              </a:rPr>
              <a:t>Рубрика «Факти історії»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1916832"/>
            <a:ext cx="5576664" cy="1752600"/>
          </a:xfrm>
        </p:spPr>
        <p:txBody>
          <a:bodyPr/>
          <a:lstStyle/>
          <a:p>
            <a:r>
              <a:rPr lang="uk-UA" dirty="0" err="1">
                <a:solidFill>
                  <a:schemeClr val="tx1"/>
                </a:solidFill>
              </a:rPr>
              <a:t>Річард</a:t>
            </a:r>
            <a:r>
              <a:rPr lang="uk-UA" dirty="0">
                <a:solidFill>
                  <a:schemeClr val="tx1"/>
                </a:solidFill>
              </a:rPr>
              <a:t> І (1157-1199) – англійський король (з 1189 р.)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5362" name="Picture 2" descr="https://content.choiz.me/uploads/2017-07/bd281b6fdd1ce130cac48b0fee39ecc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356992"/>
            <a:ext cx="5184576" cy="2721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85188641_7642621_b80eb0bc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6237312"/>
            <a:ext cx="4143375" cy="39052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21496" y="260648"/>
            <a:ext cx="6622504" cy="1080120"/>
          </a:xfrm>
        </p:spPr>
        <p:txBody>
          <a:bodyPr>
            <a:normAutofit/>
          </a:bodyPr>
          <a:lstStyle/>
          <a:p>
            <a:r>
              <a:rPr lang="uk-UA" sz="3600" dirty="0">
                <a:solidFill>
                  <a:srgbClr val="002060"/>
                </a:solidFill>
              </a:rPr>
              <a:t>Рубрика «Мої асоціації»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2060848"/>
            <a:ext cx="3960440" cy="4464496"/>
          </a:xfrm>
        </p:spPr>
        <p:txBody>
          <a:bodyPr>
            <a:normAutofit/>
          </a:bodyPr>
          <a:lstStyle/>
          <a:p>
            <a:pPr algn="l"/>
            <a:r>
              <a:rPr lang="uk-UA" b="1" dirty="0" smtClean="0">
                <a:solidFill>
                  <a:schemeClr val="tx1"/>
                </a:solidFill>
              </a:rPr>
              <a:t>Р-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b="1" dirty="0">
                <a:solidFill>
                  <a:schemeClr val="tx1"/>
                </a:solidFill>
              </a:rPr>
              <a:t>О </a:t>
            </a:r>
            <a:r>
              <a:rPr lang="uk-UA" b="1" dirty="0" smtClean="0">
                <a:solidFill>
                  <a:schemeClr val="tx1"/>
                </a:solidFill>
              </a:rPr>
              <a:t>-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b="1" dirty="0">
                <a:solidFill>
                  <a:schemeClr val="tx1"/>
                </a:solidFill>
              </a:rPr>
              <a:t>В </a:t>
            </a:r>
            <a:r>
              <a:rPr lang="uk-UA" b="1" dirty="0" smtClean="0">
                <a:solidFill>
                  <a:schemeClr val="tx1"/>
                </a:solidFill>
              </a:rPr>
              <a:t>-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b="1" dirty="0">
                <a:solidFill>
                  <a:schemeClr val="tx1"/>
                </a:solidFill>
              </a:rPr>
              <a:t>Е </a:t>
            </a:r>
            <a:r>
              <a:rPr lang="uk-UA" b="1" dirty="0" smtClean="0">
                <a:solidFill>
                  <a:schemeClr val="tx1"/>
                </a:solidFill>
              </a:rPr>
              <a:t>-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b="1" dirty="0">
                <a:solidFill>
                  <a:schemeClr val="tx1"/>
                </a:solidFill>
              </a:rPr>
              <a:t>Н – 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b="1" dirty="0">
                <a:solidFill>
                  <a:schemeClr val="tx1"/>
                </a:solidFill>
              </a:rPr>
              <a:t>А </a:t>
            </a:r>
            <a:r>
              <a:rPr lang="uk-UA" b="1" dirty="0" smtClean="0">
                <a:solidFill>
                  <a:schemeClr val="tx1"/>
                </a:solidFill>
              </a:rPr>
              <a:t>-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e5c9bd9f2e34a4858c55acb3a721af0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340768"/>
            <a:ext cx="3653898" cy="4871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esign_grafi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260648"/>
            <a:ext cx="2771800" cy="1847867"/>
          </a:xfrm>
          <a:prstGeom prst="rect">
            <a:avLst/>
          </a:prstGeom>
        </p:spPr>
      </p:pic>
      <p:pic>
        <p:nvPicPr>
          <p:cNvPr id="6" name="Рисунок 5" descr="85188641_7642621_b80eb0bc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7984" y="6237312"/>
            <a:ext cx="4143375" cy="39052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332656"/>
            <a:ext cx="6476256" cy="1470025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002060"/>
                </a:solidFill>
              </a:rPr>
              <a:t>Гра </a:t>
            </a:r>
            <a:r>
              <a:rPr lang="uk-UA" sz="3600" dirty="0">
                <a:solidFill>
                  <a:srgbClr val="002060"/>
                </a:solidFill>
              </a:rPr>
              <a:t>«Хто швидше»</a:t>
            </a:r>
            <a:endParaRPr lang="ru-RU" sz="3600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19671" y="1844824"/>
          <a:ext cx="7524329" cy="43402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60041"/>
                <a:gridCol w="390960"/>
                <a:gridCol w="564444"/>
                <a:gridCol w="564444"/>
                <a:gridCol w="564444"/>
                <a:gridCol w="564444"/>
                <a:gridCol w="564444"/>
                <a:gridCol w="564444"/>
                <a:gridCol w="564444"/>
                <a:gridCol w="564444"/>
                <a:gridCol w="564444"/>
                <a:gridCol w="564444"/>
                <a:gridCol w="564444"/>
                <a:gridCol w="564444"/>
              </a:tblGrid>
              <a:tr h="1906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 dirty="0"/>
                        <a:t>3</a:t>
                      </a:r>
                      <a:endParaRPr lang="ru-RU" sz="3200" dirty="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/>
                        <a:t>7</a:t>
                      </a:r>
                      <a:endParaRPr lang="ru-RU" sz="320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/>
                        <a:t>15</a:t>
                      </a:r>
                      <a:endParaRPr lang="ru-RU" sz="320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/>
                        <a:t>11</a:t>
                      </a:r>
                      <a:endParaRPr lang="ru-RU" sz="320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/>
                        <a:t>15</a:t>
                      </a:r>
                      <a:endParaRPr lang="ru-RU" sz="320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/>
                        <a:t>19</a:t>
                      </a:r>
                      <a:endParaRPr lang="ru-RU" sz="320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/>
                        <a:t>6</a:t>
                      </a:r>
                      <a:endParaRPr lang="ru-RU" sz="320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/>
                        <a:t>24</a:t>
                      </a:r>
                      <a:endParaRPr lang="ru-RU" sz="320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/>
                        <a:t>29</a:t>
                      </a:r>
                      <a:endParaRPr lang="ru-RU" sz="320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/>
                        <a:t>18</a:t>
                      </a:r>
                      <a:endParaRPr lang="ru-RU" sz="320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/>
                        <a:t>12</a:t>
                      </a:r>
                      <a:endParaRPr lang="ru-RU" sz="320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/>
                        <a:t>22</a:t>
                      </a:r>
                      <a:endParaRPr lang="ru-RU" sz="320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/>
                        <a:t>23</a:t>
                      </a:r>
                      <a:endParaRPr lang="ru-RU" sz="320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33120" algn="l"/>
                        </a:tabLst>
                      </a:pPr>
                      <a:r>
                        <a:rPr lang="uk-UA" sz="2800" dirty="0"/>
                        <a:t>31</a:t>
                      </a:r>
                      <a:endParaRPr lang="ru-RU" sz="3200" dirty="0"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6805" marR="66805" marT="0" marB="0"/>
                </a:tc>
              </a:tr>
            </a:tbl>
          </a:graphicData>
        </a:graphic>
      </p:graphicFrame>
      <p:pic>
        <p:nvPicPr>
          <p:cNvPr id="5" name="Рисунок 4" descr="0_10ecf8_c1f63e9d_X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2886397"/>
            <a:ext cx="3162389" cy="3971603"/>
          </a:xfrm>
          <a:prstGeom prst="rect">
            <a:avLst/>
          </a:prstGeom>
        </p:spPr>
      </p:pic>
      <p:pic>
        <p:nvPicPr>
          <p:cNvPr id="6" name="Рисунок 5" descr="071971-green-metallic-orb-icon-alphanumeric-question-mark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15838" y="0"/>
            <a:ext cx="1828162" cy="213285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094341_141291982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0"/>
            <a:ext cx="3851920" cy="34025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3808" y="332657"/>
            <a:ext cx="5686400" cy="1080120"/>
          </a:xfrm>
        </p:spPr>
        <p:txBody>
          <a:bodyPr>
            <a:normAutofit/>
          </a:bodyPr>
          <a:lstStyle/>
          <a:p>
            <a:r>
              <a:rPr lang="uk-UA" sz="3600" dirty="0">
                <a:solidFill>
                  <a:srgbClr val="002060"/>
                </a:solidFill>
              </a:rPr>
              <a:t>Творча робота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1844824"/>
            <a:ext cx="6400800" cy="4536504"/>
          </a:xfrm>
        </p:spPr>
        <p:txBody>
          <a:bodyPr>
            <a:normAutofit fontScale="85000" lnSpcReduction="10000"/>
          </a:bodyPr>
          <a:lstStyle/>
          <a:p>
            <a:pPr algn="l">
              <a:buFont typeface="Wingdings" pitchFamily="2" charset="2"/>
              <a:buChar char="ü"/>
            </a:pPr>
            <a:r>
              <a:rPr lang="uk-UA" dirty="0">
                <a:solidFill>
                  <a:schemeClr val="tx1"/>
                </a:solidFill>
              </a:rPr>
              <a:t>Умовте </a:t>
            </a:r>
            <a:r>
              <a:rPr lang="uk-UA" dirty="0" err="1">
                <a:solidFill>
                  <a:schemeClr val="tx1"/>
                </a:solidFill>
              </a:rPr>
              <a:t>Седріка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Ротервудського</a:t>
            </a:r>
            <a:r>
              <a:rPr lang="uk-UA" dirty="0">
                <a:solidFill>
                  <a:schemeClr val="tx1"/>
                </a:solidFill>
              </a:rPr>
              <a:t> пробачити </a:t>
            </a:r>
            <a:r>
              <a:rPr lang="uk-UA" dirty="0" err="1">
                <a:solidFill>
                  <a:schemeClr val="tx1"/>
                </a:solidFill>
              </a:rPr>
              <a:t>Айвенго</a:t>
            </a:r>
            <a:r>
              <a:rPr lang="uk-UA" dirty="0">
                <a:solidFill>
                  <a:schemeClr val="tx1"/>
                </a:solidFill>
              </a:rPr>
              <a:t> і не позбавляти його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dirty="0">
                <a:solidFill>
                  <a:schemeClr val="tx1"/>
                </a:solidFill>
              </a:rPr>
              <a:t>спадку.</a:t>
            </a:r>
            <a:endParaRPr lang="ru-RU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uk-UA" dirty="0">
                <a:solidFill>
                  <a:schemeClr val="tx1"/>
                </a:solidFill>
              </a:rPr>
              <a:t>Уявіть, що ви присутні на переговорах англосаксів і </a:t>
            </a:r>
            <a:r>
              <a:rPr lang="uk-UA" dirty="0" err="1">
                <a:solidFill>
                  <a:schemeClr val="tx1"/>
                </a:solidFill>
              </a:rPr>
              <a:t>норманців</a:t>
            </a:r>
            <a:r>
              <a:rPr lang="uk-UA" dirty="0">
                <a:solidFill>
                  <a:schemeClr val="tx1"/>
                </a:solidFill>
              </a:rPr>
              <a:t>. Розкажіть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dirty="0">
                <a:solidFill>
                  <a:schemeClr val="tx1"/>
                </a:solidFill>
              </a:rPr>
              <a:t>про можливість компромісу між ними.</a:t>
            </a:r>
            <a:endParaRPr lang="ru-RU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uk-UA" dirty="0">
                <a:solidFill>
                  <a:schemeClr val="tx1"/>
                </a:solidFill>
              </a:rPr>
              <a:t>Уявіть, що Ви присутні на турнірі, де норманська знать принизила єврея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uk-UA" dirty="0" err="1">
                <a:solidFill>
                  <a:schemeClr val="tx1"/>
                </a:solidFill>
              </a:rPr>
              <a:t>Ісаака</a:t>
            </a:r>
            <a:r>
              <a:rPr lang="uk-UA" dirty="0">
                <a:solidFill>
                  <a:schemeClr val="tx1"/>
                </a:solidFill>
              </a:rPr>
              <a:t>. Заступіться за нього.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 descr="85188641_7642621_b80eb0bc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5949280"/>
            <a:ext cx="4143375" cy="39052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51720" y="332656"/>
            <a:ext cx="6692280" cy="1080120"/>
          </a:xfrm>
        </p:spPr>
        <p:txBody>
          <a:bodyPr>
            <a:normAutofit fontScale="90000"/>
          </a:bodyPr>
          <a:lstStyle/>
          <a:p>
            <a:pPr lvl="0"/>
            <a:r>
              <a:rPr lang="uk-UA" sz="4000" dirty="0">
                <a:solidFill>
                  <a:srgbClr val="002060"/>
                </a:solidFill>
              </a:rPr>
              <a:t>« Ланцюжок думок»</a:t>
            </a:r>
            <a:r>
              <a:rPr lang="ru-RU" sz="3600" dirty="0" smtClean="0">
                <a:solidFill>
                  <a:srgbClr val="002060"/>
                </a:solidFill>
              </a:rPr>
              <a:t/>
            </a:r>
            <a:br>
              <a:rPr lang="ru-RU" sz="3600" dirty="0" smtClean="0">
                <a:solidFill>
                  <a:srgbClr val="002060"/>
                </a:solidFill>
              </a:rPr>
            </a:b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1340768"/>
            <a:ext cx="6040760" cy="3384376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ü"/>
            </a:pPr>
            <a:r>
              <a:rPr lang="uk-UA" dirty="0">
                <a:solidFill>
                  <a:schemeClr val="tx1"/>
                </a:solidFill>
              </a:rPr>
              <a:t>Надати стислі варіанти відповіді на  питання.</a:t>
            </a:r>
            <a:endParaRPr lang="ru-RU" dirty="0" smtClean="0">
              <a:solidFill>
                <a:schemeClr val="tx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uk-UA" dirty="0">
                <a:solidFill>
                  <a:schemeClr val="tx1"/>
                </a:solidFill>
              </a:rPr>
              <a:t>Над чим змушує задуматися роман В. Скотта кожного із нас?</a:t>
            </a:r>
            <a:endParaRPr lang="ru-RU" dirty="0" smtClean="0">
              <a:solidFill>
                <a:schemeClr val="tx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uk-UA" dirty="0">
                <a:solidFill>
                  <a:schemeClr val="tx1"/>
                </a:solidFill>
              </a:rPr>
              <a:t>Чого повчає твір і що виховує?</a:t>
            </a:r>
            <a:endParaRPr lang="ru-RU" dirty="0" smtClean="0">
              <a:solidFill>
                <a:schemeClr val="tx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uk-UA" dirty="0">
                <a:solidFill>
                  <a:schemeClr val="tx1"/>
                </a:solidFill>
              </a:rPr>
              <a:t>Чим вас збагатив роман?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personality-test-head-3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4581128"/>
            <a:ext cx="1728192" cy="207383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1800" y="332657"/>
            <a:ext cx="5902424" cy="1224136"/>
          </a:xfrm>
        </p:spPr>
        <p:txBody>
          <a:bodyPr>
            <a:normAutofit/>
          </a:bodyPr>
          <a:lstStyle/>
          <a:p>
            <a:r>
              <a:rPr lang="uk-UA" sz="3600" dirty="0">
                <a:solidFill>
                  <a:srgbClr val="002060"/>
                </a:solidFill>
              </a:rPr>
              <a:t>Домашнє завдання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1556792"/>
            <a:ext cx="6400800" cy="1752600"/>
          </a:xfrm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Зробити виписки стосовно традицій та звичаїв народу в романі.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411</Words>
  <Application>Microsoft Office PowerPoint</Application>
  <PresentationFormat>Экран (4:3)</PresentationFormat>
  <Paragraphs>75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Зіткнення добра, краси і справедливості із жорстокістю і підступністю у романі В.Скотта «Айвенго» </vt:lpstr>
      <vt:lpstr>Слайд 2</vt:lpstr>
      <vt:lpstr>«Асоціативний ланцюг»</vt:lpstr>
      <vt:lpstr>Робота з епіграфом</vt:lpstr>
      <vt:lpstr> Встановіть послідовність подій роману</vt:lpstr>
      <vt:lpstr>Словникова робота</vt:lpstr>
      <vt:lpstr>Складання ОЛС “Конфлікти в романі В. Скотта “Айвенго”</vt:lpstr>
      <vt:lpstr>  Робота з текстом</vt:lpstr>
      <vt:lpstr>«Розфарбуй образ словами»</vt:lpstr>
      <vt:lpstr>Рубрика «Факти історії»</vt:lpstr>
      <vt:lpstr>Рубрика «Мої асоціації»</vt:lpstr>
      <vt:lpstr>Гра «Хто швидше»</vt:lpstr>
      <vt:lpstr>Творча робота</vt:lpstr>
      <vt:lpstr>« Ланцюжок думок» 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Зіткнення добра, краси і справедливості із жорстокістю і підступністю у романі В.Скотта «Айвенго»</dc:title>
  <dc:creator>User</dc:creator>
  <cp:lastModifiedBy>User</cp:lastModifiedBy>
  <cp:revision>9</cp:revision>
  <dcterms:created xsi:type="dcterms:W3CDTF">2018-10-16T13:13:31Z</dcterms:created>
  <dcterms:modified xsi:type="dcterms:W3CDTF">2018-10-16T14:41:30Z</dcterms:modified>
</cp:coreProperties>
</file>