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2" r:id="rId6"/>
    <p:sldId id="261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3.wmf"/><Relationship Id="rId4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" y="228600"/>
            <a:ext cx="859453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ДЕСЯТКОВЕ  НАБЛИЖЕННЯ  </a:t>
            </a:r>
          </a:p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ЗВИЧАЙНОГО  ДРОБУ 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5361" name="Picture 1" descr="C:\Users\user\Desktop\Картинки ШКОЛЬНЫЕ\mini_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3238500"/>
            <a:ext cx="4857750" cy="3619500"/>
          </a:xfrm>
          <a:prstGeom prst="rect">
            <a:avLst/>
          </a:prstGeom>
          <a:noFill/>
        </p:spPr>
      </p:pic>
      <p:pic>
        <p:nvPicPr>
          <p:cNvPr id="15362" name="Picture 2" descr="C:\Users\user\Desktop\Картинки ШКОЛЬНЫЕ\0_jTJiPseXQHxVIo7A_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276600"/>
            <a:ext cx="3581400" cy="35814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362200" y="2209800"/>
            <a:ext cx="4572000" cy="62786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endParaRPr lang="uk-UA" b="1" dirty="0" smtClean="0">
              <a:solidFill>
                <a:srgbClr val="002060"/>
              </a:solidFill>
            </a:endParaRPr>
          </a:p>
          <a:p>
            <a:pPr lvl="0" algn="ctr">
              <a:spcBef>
                <a:spcPct val="20000"/>
              </a:spcBef>
              <a:defRPr/>
            </a:pPr>
            <a:endParaRPr lang="uk-UA" sz="1400" b="1" i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№ 1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44418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Округлити </a:t>
            </a:r>
            <a:r>
              <a:rPr lang="uk-UA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 десятих</a:t>
            </a:r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23622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0,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23</a:t>
            </a:r>
            <a:r>
              <a:rPr lang="uk-UA" sz="4000" b="1" dirty="0" smtClean="0">
                <a:latin typeface="Times New Roman"/>
                <a:cs typeface="Times New Roman"/>
              </a:rPr>
              <a:t>7 ͌  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26" name="Формула" r:id="rId3" imgW="114120" imgH="215640" progId="Equation.3">
              <p:embed/>
            </p:oleObj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895600" y="2362200"/>
            <a:ext cx="8258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latin typeface="Times New Roman"/>
                <a:cs typeface="Times New Roman"/>
              </a:rPr>
              <a:t>0,</a:t>
            </a:r>
            <a:r>
              <a:rPr lang="uk-UA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8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38200" y="3352800"/>
            <a:ext cx="40227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Округлити </a:t>
            </a:r>
            <a:r>
              <a:rPr lang="uk-UA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 сотих</a:t>
            </a:r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41910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0,8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4000" b="1" dirty="0" smtClean="0">
                <a:latin typeface="Times New Roman"/>
                <a:cs typeface="Times New Roman"/>
              </a:rPr>
              <a:t>7 ͌  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95600" y="4191000"/>
            <a:ext cx="10823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latin typeface="Times New Roman"/>
                <a:cs typeface="Times New Roman"/>
              </a:rPr>
              <a:t>0,8</a:t>
            </a:r>
            <a:r>
              <a:rPr lang="uk-UA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62000" y="5105400"/>
            <a:ext cx="47510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Округлити </a:t>
            </a:r>
            <a:r>
              <a:rPr lang="uk-UA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 тисячних</a:t>
            </a:r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4400" y="57912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0,82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4000" b="1" dirty="0" smtClean="0">
                <a:latin typeface="Times New Roman"/>
                <a:cs typeface="Times New Roman"/>
              </a:rPr>
              <a:t>7 ͌  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743200" y="5791200"/>
            <a:ext cx="13388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latin typeface="Times New Roman"/>
                <a:cs typeface="Times New Roman"/>
              </a:rPr>
              <a:t>0,82</a:t>
            </a:r>
            <a:r>
              <a:rPr lang="uk-UA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4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15" name="Picture 3" descr="C:\Users\user\Desktop\Картинки ШКОЛЬНЫЕ\19487949-cartoon-of-pointing-wise-ow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39103" y="2667000"/>
            <a:ext cx="3704897" cy="358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№ 2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44418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Округлити </a:t>
            </a:r>
            <a:r>
              <a:rPr lang="uk-UA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 десятих</a:t>
            </a:r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2362200"/>
            <a:ext cx="411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0,(</a:t>
            </a:r>
            <a:r>
              <a:rPr lang="uk-UA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) = 0, 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888…</a:t>
            </a:r>
            <a:r>
              <a:rPr lang="uk-UA" sz="4000" b="1" dirty="0" smtClean="0">
                <a:latin typeface="Times New Roman"/>
                <a:cs typeface="Times New Roman"/>
              </a:rPr>
              <a:t> ͌  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050" name="Формула" r:id="rId3" imgW="114120" imgH="215640" progId="Equation.3">
              <p:embed/>
            </p:oleObj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953000" y="2362200"/>
            <a:ext cx="8258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latin typeface="Times New Roman"/>
                <a:cs typeface="Times New Roman"/>
              </a:rPr>
              <a:t>0,</a:t>
            </a:r>
            <a:r>
              <a:rPr lang="uk-UA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9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38200" y="3276600"/>
            <a:ext cx="40227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Округлити </a:t>
            </a:r>
            <a:r>
              <a:rPr lang="uk-UA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 сотих</a:t>
            </a:r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3962400"/>
            <a:ext cx="449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1,8(</a:t>
            </a:r>
            <a:r>
              <a:rPr lang="uk-UA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uk-UA" sz="4000" b="1" dirty="0" smtClean="0">
                <a:latin typeface="Times New Roman"/>
                <a:cs typeface="Times New Roman"/>
              </a:rPr>
              <a:t>1,8</a:t>
            </a:r>
            <a:r>
              <a:rPr lang="uk-UA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lang="uk-UA" sz="4000" b="1" dirty="0" smtClean="0">
                <a:latin typeface="Times New Roman"/>
                <a:cs typeface="Times New Roman"/>
              </a:rPr>
              <a:t>222… ͌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34000" y="3962400"/>
            <a:ext cx="10823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latin typeface="Times New Roman"/>
                <a:cs typeface="Times New Roman"/>
              </a:rPr>
              <a:t>1,8</a:t>
            </a:r>
            <a:r>
              <a:rPr lang="uk-UA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62000" y="4876800"/>
            <a:ext cx="47510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Округлити </a:t>
            </a:r>
            <a:r>
              <a:rPr lang="uk-UA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 тисячних</a:t>
            </a:r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4400" y="5638800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7,(</a:t>
            </a:r>
            <a:r>
              <a:rPr lang="uk-UA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) = 7,18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818…</a:t>
            </a:r>
            <a:r>
              <a:rPr lang="uk-UA" sz="4000" b="1" dirty="0" smtClean="0">
                <a:latin typeface="Times New Roman"/>
                <a:cs typeface="Times New Roman"/>
              </a:rPr>
              <a:t> ͌  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486400" y="5638800"/>
            <a:ext cx="13388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latin typeface="Times New Roman"/>
                <a:cs typeface="Times New Roman"/>
              </a:rPr>
              <a:t>7,18</a:t>
            </a:r>
            <a:r>
              <a:rPr lang="uk-UA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15" name="Picture 3" descr="C:\Users\user\Desktop\Картинки ШКОЛЬНЫЕ\13189520-illustration-of-an-old-wise-ow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609600"/>
            <a:ext cx="3200400" cy="33886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№ 3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685800"/>
            <a:ext cx="883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Знайдіть  </a:t>
            </a:r>
            <a:r>
              <a:rPr lang="uk-UA" sz="3200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десяткове  наближення</a:t>
            </a:r>
            <a:r>
              <a:rPr lang="uk-UA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 до  </a:t>
            </a:r>
            <a:r>
              <a:rPr lang="uk-U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сотих  </a:t>
            </a:r>
          </a:p>
          <a:p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дробу: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1752600"/>
            <a:ext cx="281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1)  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0,0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25 </a:t>
            </a:r>
            <a:r>
              <a:rPr lang="uk-UA" sz="4000" b="1" dirty="0" smtClean="0">
                <a:latin typeface="Times New Roman"/>
                <a:cs typeface="Times New Roman"/>
              </a:rPr>
              <a:t> ͌  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3074" name="Формула" r:id="rId3" imgW="114120" imgH="215640" progId="Equation.3">
              <p:embed/>
            </p:oleObj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810000" y="1752600"/>
            <a:ext cx="10823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latin typeface="Times New Roman"/>
                <a:cs typeface="Times New Roman"/>
              </a:rPr>
              <a:t>0,0</a:t>
            </a:r>
            <a:r>
              <a:rPr lang="uk-UA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6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2438400"/>
            <a:ext cx="411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2)  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0,3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294118… </a:t>
            </a:r>
            <a:r>
              <a:rPr lang="uk-UA" sz="4000" b="1" dirty="0" smtClean="0">
                <a:latin typeface="Times New Roman"/>
                <a:cs typeface="Times New Roman"/>
              </a:rPr>
              <a:t> ͌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53000" y="2438400"/>
            <a:ext cx="10823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latin typeface="Times New Roman"/>
                <a:cs typeface="Times New Roman"/>
              </a:rPr>
              <a:t>0,3</a:t>
            </a:r>
            <a:r>
              <a:rPr lang="uk-UA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5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4400" y="3124200"/>
            <a:ext cx="228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 0,2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uk-UA" sz="4000" b="1" dirty="0" smtClean="0">
                <a:latin typeface="Times New Roman"/>
                <a:cs typeface="Times New Roman"/>
              </a:rPr>
              <a:t> ͌  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429000" y="3124200"/>
            <a:ext cx="10823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latin typeface="Times New Roman"/>
                <a:cs typeface="Times New Roman"/>
              </a:rPr>
              <a:t>0,2</a:t>
            </a:r>
            <a:r>
              <a:rPr lang="uk-UA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4400" y="3810000"/>
            <a:ext cx="449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4)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  2,(</a:t>
            </a:r>
            <a:r>
              <a:rPr lang="uk-UA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) = 2,3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33…</a:t>
            </a:r>
            <a:r>
              <a:rPr lang="uk-UA" sz="4000" b="1" dirty="0" smtClean="0">
                <a:latin typeface="Times New Roman"/>
                <a:cs typeface="Times New Roman"/>
              </a:rPr>
              <a:t> ͌  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14400" y="4572000"/>
            <a:ext cx="533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5)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  5,(</a:t>
            </a:r>
            <a:r>
              <a:rPr lang="uk-UA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36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) = 5,3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3636…</a:t>
            </a:r>
            <a:r>
              <a:rPr lang="uk-UA" sz="4000" b="1" dirty="0" smtClean="0">
                <a:latin typeface="Times New Roman"/>
                <a:cs typeface="Times New Roman"/>
              </a:rPr>
              <a:t> ͌  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14400" y="5486400"/>
            <a:ext cx="236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6)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  1,0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5  </a:t>
            </a:r>
            <a:r>
              <a:rPr lang="uk-UA" sz="4000" b="1" dirty="0" smtClean="0">
                <a:latin typeface="Times New Roman"/>
                <a:cs typeface="Times New Roman"/>
              </a:rPr>
              <a:t>͌  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486400" y="3810000"/>
            <a:ext cx="10823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latin typeface="Times New Roman"/>
                <a:cs typeface="Times New Roman"/>
              </a:rPr>
              <a:t>2,3</a:t>
            </a:r>
            <a:r>
              <a:rPr lang="uk-UA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248400" y="4572000"/>
            <a:ext cx="10823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latin typeface="Times New Roman"/>
                <a:cs typeface="Times New Roman"/>
              </a:rPr>
              <a:t>5,3</a:t>
            </a:r>
            <a:r>
              <a:rPr lang="uk-UA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6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429000" y="5486400"/>
            <a:ext cx="10823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latin typeface="Times New Roman"/>
                <a:cs typeface="Times New Roman"/>
              </a:rPr>
              <a:t>1,0</a:t>
            </a:r>
            <a:r>
              <a:rPr lang="uk-UA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9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3076" name="Picture 4" descr="C:\Users\user\Desktop\Картинки ШКОЛЬНЫЕ\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3200" y="1219200"/>
            <a:ext cx="2590800" cy="34278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  <p:bldP spid="9" grpId="0"/>
      <p:bldP spid="10" grpId="0"/>
      <p:bldP spid="13" grpId="0"/>
      <p:bldP spid="14" grpId="0"/>
      <p:bldP spid="15" grpId="0"/>
      <p:bldP spid="17" grpId="0"/>
      <p:bldP spid="18" grpId="0"/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user\Desktop\Без названия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590800"/>
            <a:ext cx="4191000" cy="35814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1400" y="0"/>
            <a:ext cx="5562600" cy="6858000"/>
          </a:xfrm>
        </p:spPr>
        <p:txBody>
          <a:bodyPr>
            <a:normAutofit/>
          </a:bodyPr>
          <a:lstStyle/>
          <a:p>
            <a:r>
              <a:rPr lang="uk-UA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Щоб  знайти  </a:t>
            </a:r>
            <a:r>
              <a:rPr lang="uk-UA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десяткове  наближення  </a:t>
            </a:r>
            <a:r>
              <a:rPr lang="uk-UA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звичайного  дробу</a:t>
            </a:r>
            <a:r>
              <a:rPr lang="uk-UA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 округлене  до  певного  розряду,  треба  виконати  ділення  чисельника  на  знаменник  до  наступного  розряду  і  одержаний  результат  округлити  до  вказаного  розряду.  </a:t>
            </a:r>
            <a:endParaRPr lang="ru-RU" sz="36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№ 4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914400"/>
            <a:ext cx="8991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Перетворити  </a:t>
            </a:r>
            <a:r>
              <a:rPr lang="uk-UA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звичайний  дріб </a:t>
            </a:r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 у  </a:t>
            </a:r>
            <a:r>
              <a:rPr lang="uk-UA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періодичний</a:t>
            </a:r>
          </a:p>
          <a:p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і  періодичний  дріб  округлити  </a:t>
            </a:r>
            <a:r>
              <a:rPr lang="uk-U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  сотих </a:t>
            </a:r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62200" y="2514600"/>
            <a:ext cx="243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0, 5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77…</a:t>
            </a:r>
            <a:r>
              <a:rPr lang="uk-UA" sz="4000" b="1" dirty="0" smtClean="0">
                <a:latin typeface="Times New Roman"/>
                <a:cs typeface="Times New Roman"/>
              </a:rPr>
              <a:t> ͌  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4098" name="Формула" r:id="rId3" imgW="114120" imgH="215640" progId="Equation.3">
              <p:embed/>
            </p:oleObj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953000" y="2514600"/>
            <a:ext cx="10823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latin typeface="Times New Roman"/>
                <a:cs typeface="Times New Roman"/>
              </a:rPr>
              <a:t>0,5</a:t>
            </a:r>
            <a:r>
              <a:rPr lang="uk-UA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8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1219200" y="2286000"/>
          <a:ext cx="1066800" cy="1207994"/>
        </p:xfrm>
        <a:graphic>
          <a:graphicData uri="http://schemas.openxmlformats.org/presentationml/2006/ole">
            <p:oleObj spid="_x0000_s4099" name="Формула" r:id="rId4" imgW="342751" imgH="393529" progId="Equation.3">
              <p:embed/>
            </p:oleObj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0" y="4114800"/>
            <a:ext cx="76733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Десяткове  наближення  до  сотих  дробу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Object 3"/>
          <p:cNvGraphicFramePr>
            <a:graphicFrameLocks noChangeAspect="1"/>
          </p:cNvGraphicFramePr>
          <p:nvPr/>
        </p:nvGraphicFramePr>
        <p:xfrm>
          <a:off x="7797800" y="3733800"/>
          <a:ext cx="711200" cy="1208088"/>
        </p:xfrm>
        <a:graphic>
          <a:graphicData uri="http://schemas.openxmlformats.org/presentationml/2006/ole">
            <p:oleObj spid="_x0000_s4101" name="Формула" r:id="rId5" imgW="228600" imgH="393480" progId="Equation.3">
              <p:embed/>
            </p:oleObj>
          </a:graphicData>
        </a:graphic>
      </p:graphicFrame>
      <p:sp>
        <p:nvSpPr>
          <p:cNvPr id="17" name="Стрелка вниз 16"/>
          <p:cNvSpPr/>
          <p:nvPr/>
        </p:nvSpPr>
        <p:spPr>
          <a:xfrm rot="844209">
            <a:off x="5067697" y="3231853"/>
            <a:ext cx="381000" cy="990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8" name="Object 3"/>
          <p:cNvGraphicFramePr>
            <a:graphicFrameLocks noChangeAspect="1"/>
          </p:cNvGraphicFramePr>
          <p:nvPr/>
        </p:nvGraphicFramePr>
        <p:xfrm>
          <a:off x="1473200" y="5105400"/>
          <a:ext cx="711200" cy="1208088"/>
        </p:xfrm>
        <a:graphic>
          <a:graphicData uri="http://schemas.openxmlformats.org/presentationml/2006/ole">
            <p:oleObj spid="_x0000_s4102" name="Формула" r:id="rId6" imgW="228600" imgH="393480" progId="Equation.3">
              <p:embed/>
            </p:oleObj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2438400" y="5486400"/>
            <a:ext cx="838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/>
                <a:cs typeface="Times New Roman"/>
              </a:rPr>
              <a:t>͌</a:t>
            </a:r>
            <a:endParaRPr lang="ru-RU" sz="4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048000" y="5334000"/>
            <a:ext cx="10823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latin typeface="Times New Roman"/>
                <a:cs typeface="Times New Roman"/>
              </a:rPr>
              <a:t>0,5</a:t>
            </a:r>
            <a:r>
              <a:rPr lang="uk-UA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8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4103" name="Picture 7" descr="C:\Users\user\Desktop\Картинки ШКОЛЬНЫЕ\school030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10200" y="4762500"/>
            <a:ext cx="2095500" cy="2095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  <p:bldP spid="15" grpId="0"/>
      <p:bldP spid="17" grpId="0" animBg="1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1470025"/>
          </a:xfrm>
        </p:spPr>
        <p:txBody>
          <a:bodyPr/>
          <a:lstStyle/>
          <a:p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ДОМАШНЄ  ЗАВДАННЯ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2590800"/>
            <a:ext cx="6400800" cy="3276600"/>
          </a:xfrm>
        </p:spPr>
        <p:txBody>
          <a:bodyPr>
            <a:noAutofit/>
          </a:bodyPr>
          <a:lstStyle/>
          <a:p>
            <a:r>
              <a:rPr lang="uk-UA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Вивч</a:t>
            </a:r>
            <a:r>
              <a:rPr lang="uk-UA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4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п. 18</a:t>
            </a:r>
            <a:r>
              <a:rPr lang="uk-UA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uk-UA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повт</a:t>
            </a:r>
            <a:r>
              <a:rPr lang="uk-UA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4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п. 17</a:t>
            </a:r>
            <a:r>
              <a:rPr lang="uk-UA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uk-UA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 558 (1- 6)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C:\Users\user\Desktop\Картинки ШКОЛЬНЫЕ\33200927-owl-reading-a-book-vector-cartoon-illustra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438400"/>
            <a:ext cx="4038600" cy="43270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196</Words>
  <PresentationFormat>Экран (4:3)</PresentationFormat>
  <Paragraphs>50</Paragraphs>
  <Slides>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Office Theme</vt:lpstr>
      <vt:lpstr>Формула</vt:lpstr>
      <vt:lpstr>Слайд 1</vt:lpstr>
      <vt:lpstr>№ 1</vt:lpstr>
      <vt:lpstr>№ 2</vt:lpstr>
      <vt:lpstr>№ 3</vt:lpstr>
      <vt:lpstr>Щоб  знайти  десяткове  наближення  звичайного  дробу,  округлене  до  певного  розряду,  треба  виконати  ділення  чисельника  на  знаменник  до  наступного  розряду  і  одержаний  результат  округлити  до  вказаного  розряду.  </vt:lpstr>
      <vt:lpstr>№ 4</vt:lpstr>
      <vt:lpstr>ДОМАШНЄ  ЗАВДАННЯ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Sch</cp:lastModifiedBy>
  <cp:revision>85</cp:revision>
  <dcterms:created xsi:type="dcterms:W3CDTF">2017-11-22T04:53:14Z</dcterms:created>
  <dcterms:modified xsi:type="dcterms:W3CDTF">2020-11-04T06:53:37Z</dcterms:modified>
</cp:coreProperties>
</file>