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66" r:id="rId4"/>
    <p:sldId id="267" r:id="rId5"/>
    <p:sldId id="268" r:id="rId6"/>
    <p:sldId id="258" r:id="rId7"/>
    <p:sldId id="260" r:id="rId8"/>
    <p:sldId id="269" r:id="rId9"/>
    <p:sldId id="270" r:id="rId10"/>
    <p:sldId id="262" r:id="rId11"/>
    <p:sldId id="271" r:id="rId12"/>
    <p:sldId id="272" r:id="rId13"/>
    <p:sldId id="263" r:id="rId14"/>
    <p:sldId id="273" r:id="rId15"/>
    <p:sldId id="264" r:id="rId16"/>
    <p:sldId id="274" r:id="rId17"/>
    <p:sldId id="275" r:id="rId18"/>
    <p:sldId id="276" r:id="rId19"/>
    <p:sldId id="265" r:id="rId20"/>
    <p:sldId id="277" r:id="rId21"/>
    <p:sldId id="278" r:id="rId22"/>
    <p:sldId id="279" r:id="rId23"/>
    <p:sldId id="281" r:id="rId24"/>
    <p:sldId id="282" r:id="rId25"/>
    <p:sldId id="283" r:id="rId26"/>
    <p:sldId id="287" r:id="rId27"/>
    <p:sldId id="288" r:id="rId28"/>
    <p:sldId id="289" r:id="rId29"/>
    <p:sldId id="285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3613B7"/>
    <a:srgbClr val="FF9933"/>
    <a:srgbClr val="E86720"/>
    <a:srgbClr val="FFD961"/>
    <a:srgbClr val="FAFBBD"/>
    <a:srgbClr val="FFFF99"/>
    <a:srgbClr val="F7C611"/>
    <a:srgbClr val="53247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1" autoAdjust="0"/>
    <p:restoredTop sz="94660"/>
  </p:normalViewPr>
  <p:slideViewPr>
    <p:cSldViewPr>
      <p:cViewPr varScale="1">
        <p:scale>
          <a:sx n="111" d="100"/>
          <a:sy n="111" d="100"/>
        </p:scale>
        <p:origin x="-7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E8C19-6595-40D7-B3CF-F35BCF2A8DB0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35EBF-98B7-4395-8930-85EF7E581075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35EBF-98B7-4395-8930-85EF7E581075}" type="slidenum">
              <a:rPr lang="uk-UA" smtClean="0"/>
              <a:pPr/>
              <a:t>33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A5A70-3CA5-417D-8188-A4459FA324BC}" type="datetimeFigureOut">
              <a:rPr lang="uk-UA" smtClean="0"/>
              <a:pPr/>
              <a:t>24.03.2018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0A1F2-6DED-4523-8DD2-4C6BD9AB287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40;&#1052;&#1040;\&#1050;&#1054;&#1053;&#1057;&#1055;&#1045;&#1050;&#1058;&#1048;%20&#1059;&#1056;&#1054;&#1050;&#1030;&#1042;\&#1052;&#1048;&#1057;&#1058;&#1045;&#1062;&#1058;&#1042;&#1054;%208-9\9%20&#1082;&#1083;&#1072;&#1089;\luigi-russolo_-_awakening-ofr-a-city%20(1).mp3" TargetMode="External"/><Relationship Id="rId4" Type="http://schemas.openxmlformats.org/officeDocument/2006/relationships/image" Target="../media/image8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40;&#1052;&#1040;\&#1050;&#1054;&#1053;&#1057;&#1055;&#1045;&#1050;&#1058;&#1048;%20&#1059;&#1056;&#1054;&#1050;&#1030;&#1042;\&#1052;&#1048;&#1057;&#1058;&#1045;&#1062;&#1058;&#1042;&#1054;%208-9\9%20&#1082;&#1083;&#1072;&#1089;\Onegger_Pasifik_231_(romneyready.com).mp3" TargetMode="External"/><Relationship Id="rId4" Type="http://schemas.openxmlformats.org/officeDocument/2006/relationships/image" Target="../media/image8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1428736"/>
            <a:ext cx="87154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dirty="0" smtClean="0">
                <a:solidFill>
                  <a:srgbClr val="FFFF00"/>
                </a:solidFill>
              </a:rPr>
              <a:t>Авангард: </a:t>
            </a:r>
            <a:endParaRPr lang="uk-UA" sz="9600" b="1" dirty="0" smtClean="0">
              <a:solidFill>
                <a:srgbClr val="FFFF00"/>
              </a:solidFill>
            </a:endParaRPr>
          </a:p>
          <a:p>
            <a:r>
              <a:rPr lang="uk-UA" sz="6000" b="1" dirty="0" smtClean="0">
                <a:solidFill>
                  <a:srgbClr val="FAFBBD"/>
                </a:solidFill>
              </a:rPr>
              <a:t>кубізм,</a:t>
            </a:r>
            <a:r>
              <a:rPr lang="uk-UA" sz="6000" b="1" dirty="0" smtClean="0">
                <a:solidFill>
                  <a:srgbClr val="FFD961"/>
                </a:solidFill>
              </a:rPr>
              <a:t>футуризм</a:t>
            </a:r>
            <a:r>
              <a:rPr lang="uk-UA" sz="6000" b="1" dirty="0" smtClean="0">
                <a:solidFill>
                  <a:srgbClr val="FFD961"/>
                </a:solidFill>
              </a:rPr>
              <a:t>,</a:t>
            </a:r>
            <a:r>
              <a:rPr lang="uk-UA" sz="6000" b="1" dirty="0" smtClean="0">
                <a:solidFill>
                  <a:srgbClr val="FFC000"/>
                </a:solidFill>
              </a:rPr>
              <a:t> </a:t>
            </a:r>
          </a:p>
          <a:p>
            <a:r>
              <a:rPr lang="uk-UA" sz="6000" b="1" dirty="0" err="1" smtClean="0">
                <a:solidFill>
                  <a:srgbClr val="F7C611"/>
                </a:solidFill>
              </a:rPr>
              <a:t>кубофутуризм</a:t>
            </a:r>
            <a:endParaRPr lang="uk-UA" sz="6000" b="1" dirty="0">
              <a:solidFill>
                <a:srgbClr val="F7C61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86446" y="642918"/>
            <a:ext cx="2556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i="1" dirty="0" smtClean="0">
                <a:solidFill>
                  <a:srgbClr val="002060"/>
                </a:solidFill>
              </a:rPr>
              <a:t>Тема уроку:</a:t>
            </a:r>
            <a:endParaRPr lang="uk-UA" sz="3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81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4285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002060"/>
                </a:solidFill>
              </a:rPr>
              <a:t>За оцінками фахівців, </a:t>
            </a:r>
          </a:p>
          <a:p>
            <a:pPr algn="ctr"/>
            <a:r>
              <a:rPr lang="uk-UA" sz="3200" b="1" i="1" dirty="0" smtClean="0">
                <a:solidFill>
                  <a:srgbClr val="002060"/>
                </a:solidFill>
              </a:rPr>
              <a:t>у світі три найвідоміші художники:</a:t>
            </a:r>
            <a:endParaRPr lang="uk-UA" sz="3200" b="1" i="1" dirty="0">
              <a:solidFill>
                <a:srgbClr val="002060"/>
              </a:solidFill>
            </a:endParaRPr>
          </a:p>
        </p:txBody>
      </p:sp>
      <p:pic>
        <p:nvPicPr>
          <p:cNvPr id="8194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57298"/>
            <a:ext cx="2857488" cy="3934658"/>
          </a:xfrm>
          <a:prstGeom prst="rect">
            <a:avLst/>
          </a:prstGeom>
          <a:noFill/>
        </p:spPr>
      </p:pic>
      <p:pic>
        <p:nvPicPr>
          <p:cNvPr id="8196" name="Picture 4" descr="Картинки по запросу ван гог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7" y="1357298"/>
            <a:ext cx="3227467" cy="3929090"/>
          </a:xfrm>
          <a:prstGeom prst="rect">
            <a:avLst/>
          </a:prstGeom>
          <a:noFill/>
        </p:spPr>
      </p:pic>
      <p:pic>
        <p:nvPicPr>
          <p:cNvPr id="8198" name="Picture 6" descr="Похожее 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66" y="1357298"/>
            <a:ext cx="3165542" cy="392909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5286388"/>
            <a:ext cx="28574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Геній італійського Відродження </a:t>
            </a:r>
          </a:p>
          <a:p>
            <a:pPr algn="ctr"/>
            <a:r>
              <a:rPr lang="uk-UA" sz="2800" b="1" i="1" dirty="0" smtClean="0">
                <a:solidFill>
                  <a:srgbClr val="C00000"/>
                </a:solidFill>
              </a:rPr>
              <a:t>Леонардо </a:t>
            </a:r>
            <a:r>
              <a:rPr lang="uk-UA" sz="2800" b="1" i="1" dirty="0" err="1" smtClean="0">
                <a:solidFill>
                  <a:srgbClr val="C00000"/>
                </a:solidFill>
              </a:rPr>
              <a:t>да</a:t>
            </a:r>
            <a:r>
              <a:rPr lang="uk-UA" sz="2800" b="1" i="1" dirty="0" smtClean="0">
                <a:solidFill>
                  <a:srgbClr val="C00000"/>
                </a:solidFill>
              </a:rPr>
              <a:t> Вінчі</a:t>
            </a:r>
            <a:endParaRPr lang="uk-UA" sz="2800" b="1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8926" y="5286388"/>
            <a:ext cx="30718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Великий нідерландський </a:t>
            </a:r>
            <a:r>
              <a:rPr lang="uk-UA" b="1" dirty="0" err="1" smtClean="0">
                <a:solidFill>
                  <a:schemeClr val="bg1"/>
                </a:solidFill>
              </a:rPr>
              <a:t>постімпресіоніст</a:t>
            </a:r>
            <a:r>
              <a:rPr lang="uk-UA" b="1" dirty="0" smtClean="0">
                <a:solidFill>
                  <a:schemeClr val="bg1"/>
                </a:solidFill>
              </a:rPr>
              <a:t> </a:t>
            </a:r>
            <a:r>
              <a:rPr lang="uk-UA" sz="2800" b="1" i="1" dirty="0" err="1" smtClean="0">
                <a:solidFill>
                  <a:srgbClr val="C00000"/>
                </a:solidFill>
              </a:rPr>
              <a:t>Вінсент</a:t>
            </a:r>
            <a:r>
              <a:rPr lang="uk-UA" sz="2800" b="1" i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uk-UA" sz="2800" b="1" i="1" dirty="0" smtClean="0">
                <a:solidFill>
                  <a:srgbClr val="C00000"/>
                </a:solidFill>
              </a:rPr>
              <a:t>Ван </a:t>
            </a:r>
            <a:r>
              <a:rPr lang="uk-UA" sz="2800" b="1" i="1" dirty="0" err="1" smtClean="0">
                <a:solidFill>
                  <a:srgbClr val="C00000"/>
                </a:solidFill>
              </a:rPr>
              <a:t>Гог</a:t>
            </a:r>
            <a:endParaRPr lang="uk-UA" sz="2800" b="1" i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2198" y="5286388"/>
            <a:ext cx="307180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Лідер модерністів 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іспанець </a:t>
            </a:r>
          </a:p>
          <a:p>
            <a:pPr algn="ctr"/>
            <a:r>
              <a:rPr lang="uk-UA" sz="2800" b="1" i="1" dirty="0" err="1" smtClean="0">
                <a:solidFill>
                  <a:srgbClr val="C00000"/>
                </a:solidFill>
              </a:rPr>
              <a:t>Пабло</a:t>
            </a:r>
            <a:r>
              <a:rPr lang="uk-UA" sz="2800" b="1" i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uk-UA" sz="2800" b="1" i="1" dirty="0" err="1" smtClean="0">
                <a:solidFill>
                  <a:srgbClr val="C00000"/>
                </a:solidFill>
              </a:rPr>
              <a:t>Пікассо</a:t>
            </a:r>
            <a:endParaRPr lang="uk-UA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81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42852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i="1" dirty="0" smtClean="0">
                <a:solidFill>
                  <a:srgbClr val="002060"/>
                </a:solidFill>
              </a:rPr>
              <a:t>За оцінками фахівців, у світі три найвідоміші художники…</a:t>
            </a:r>
            <a:endParaRPr lang="uk-UA" sz="1200" b="1" i="1" dirty="0">
              <a:solidFill>
                <a:srgbClr val="002060"/>
              </a:solidFill>
            </a:endParaRPr>
          </a:p>
        </p:txBody>
      </p:sp>
      <p:pic>
        <p:nvPicPr>
          <p:cNvPr id="8194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643050"/>
            <a:ext cx="2857488" cy="393465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57158" y="500042"/>
            <a:ext cx="84296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</a:rPr>
              <a:t>Геній італійського Відродження  </a:t>
            </a:r>
          </a:p>
          <a:p>
            <a:pPr algn="ctr"/>
            <a:r>
              <a:rPr lang="uk-UA" sz="3200" b="1" i="1" dirty="0" smtClean="0">
                <a:solidFill>
                  <a:srgbClr val="002060"/>
                </a:solidFill>
              </a:rPr>
              <a:t>Леонардо </a:t>
            </a:r>
            <a:r>
              <a:rPr lang="uk-UA" sz="3200" b="1" i="1" dirty="0" err="1" smtClean="0">
                <a:solidFill>
                  <a:srgbClr val="002060"/>
                </a:solidFill>
              </a:rPr>
              <a:t>да</a:t>
            </a:r>
            <a:r>
              <a:rPr lang="uk-UA" sz="3200" b="1" i="1" dirty="0" smtClean="0">
                <a:solidFill>
                  <a:srgbClr val="002060"/>
                </a:solidFill>
              </a:rPr>
              <a:t> Вінчі </a:t>
            </a:r>
          </a:p>
          <a:p>
            <a:pPr algn="ctr"/>
            <a:r>
              <a:rPr lang="uk-UA" sz="2000" b="1" i="1" dirty="0" smtClean="0">
                <a:solidFill>
                  <a:srgbClr val="002060"/>
                </a:solidFill>
              </a:rPr>
              <a:t>та його знамениті в </a:t>
            </a:r>
          </a:p>
          <a:p>
            <a:pPr algn="ctr"/>
            <a:r>
              <a:rPr lang="uk-UA" sz="2000" b="1" i="1" dirty="0" smtClean="0">
                <a:solidFill>
                  <a:srgbClr val="002060"/>
                </a:solidFill>
              </a:rPr>
              <a:t>усьому світі </a:t>
            </a:r>
          </a:p>
          <a:p>
            <a:pPr algn="ctr"/>
            <a:r>
              <a:rPr lang="uk-UA" sz="2000" b="1" i="1" dirty="0" smtClean="0">
                <a:solidFill>
                  <a:srgbClr val="C00000"/>
                </a:solidFill>
              </a:rPr>
              <a:t>                                                  </a:t>
            </a:r>
          </a:p>
          <a:p>
            <a:r>
              <a:rPr lang="uk-UA" sz="2000" b="1" i="1" dirty="0" smtClean="0">
                <a:solidFill>
                  <a:srgbClr val="C00000"/>
                </a:solidFill>
              </a:rPr>
              <a:t>                                                        </a:t>
            </a:r>
            <a:r>
              <a:rPr lang="uk-UA" sz="2800" b="1" i="1" dirty="0" err="1" smtClean="0">
                <a:solidFill>
                  <a:srgbClr val="C00000"/>
                </a:solidFill>
              </a:rPr>
              <a:t>“Джоконда”</a:t>
            </a:r>
            <a:r>
              <a:rPr lang="uk-UA" sz="2800" b="1" i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uk-UA" sz="2800" b="1" i="1" dirty="0" smtClean="0">
                <a:solidFill>
                  <a:srgbClr val="C00000"/>
                </a:solidFill>
              </a:rPr>
              <a:t>                                                 та </a:t>
            </a:r>
          </a:p>
          <a:p>
            <a:r>
              <a:rPr lang="uk-UA" sz="2800" b="1" i="1" dirty="0" smtClean="0">
                <a:solidFill>
                  <a:srgbClr val="C00000"/>
                </a:solidFill>
              </a:rPr>
              <a:t>                                     </a:t>
            </a:r>
            <a:r>
              <a:rPr lang="uk-UA" sz="2800" b="1" i="1" dirty="0" err="1" smtClean="0">
                <a:solidFill>
                  <a:srgbClr val="C00000"/>
                </a:solidFill>
              </a:rPr>
              <a:t>“Тайна</a:t>
            </a:r>
            <a:r>
              <a:rPr lang="uk-UA" sz="2800" b="1" i="1" dirty="0" smtClean="0">
                <a:solidFill>
                  <a:srgbClr val="C00000"/>
                </a:solidFill>
              </a:rPr>
              <a:t> </a:t>
            </a:r>
            <a:r>
              <a:rPr lang="uk-UA" sz="2800" b="1" i="1" dirty="0" err="1" smtClean="0">
                <a:solidFill>
                  <a:srgbClr val="C00000"/>
                </a:solidFill>
              </a:rPr>
              <a:t>вечеря”</a:t>
            </a:r>
            <a:endParaRPr lang="uk-UA" sz="2800" b="1" i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Картинки по запросу леонардо да винч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643050"/>
            <a:ext cx="2534948" cy="3836220"/>
          </a:xfrm>
          <a:prstGeom prst="rect">
            <a:avLst/>
          </a:prstGeom>
          <a:noFill/>
        </p:spPr>
      </p:pic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4500570"/>
            <a:ext cx="4214842" cy="2116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81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42852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i="1" dirty="0" smtClean="0">
                <a:solidFill>
                  <a:srgbClr val="002060"/>
                </a:solidFill>
              </a:rPr>
              <a:t>За оцінками фахівців, у світі три найвідоміші художники…</a:t>
            </a:r>
            <a:endParaRPr lang="uk-UA" sz="1200" b="1" i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500042"/>
            <a:ext cx="85725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Великий нідерландський </a:t>
            </a:r>
            <a:r>
              <a:rPr lang="uk-UA" b="1" dirty="0" err="1" smtClean="0">
                <a:solidFill>
                  <a:srgbClr val="002060"/>
                </a:solidFill>
              </a:rPr>
              <a:t>постімпресіоніст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uk-UA" sz="2800" b="1" i="1" dirty="0" err="1" smtClean="0">
                <a:solidFill>
                  <a:srgbClr val="002060"/>
                </a:solidFill>
              </a:rPr>
              <a:t>Вінсент</a:t>
            </a:r>
            <a:r>
              <a:rPr lang="uk-UA" sz="2800" b="1" i="1" dirty="0" smtClean="0">
                <a:solidFill>
                  <a:srgbClr val="002060"/>
                </a:solidFill>
              </a:rPr>
              <a:t> Ван </a:t>
            </a:r>
            <a:r>
              <a:rPr lang="uk-UA" sz="2800" b="1" i="1" dirty="0" err="1" smtClean="0">
                <a:solidFill>
                  <a:srgbClr val="002060"/>
                </a:solidFill>
              </a:rPr>
              <a:t>Гог</a:t>
            </a:r>
            <a:endParaRPr lang="uk-UA" sz="2800" b="1" i="1" dirty="0">
              <a:solidFill>
                <a:srgbClr val="002060"/>
              </a:solidFill>
            </a:endParaRPr>
          </a:p>
        </p:txBody>
      </p:sp>
      <p:pic>
        <p:nvPicPr>
          <p:cNvPr id="4" name="Picture 2" descr="Картинки по запросу ван гог подсолнух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357298"/>
            <a:ext cx="3827758" cy="5119429"/>
          </a:xfrm>
          <a:prstGeom prst="rect">
            <a:avLst/>
          </a:prstGeom>
          <a:noFill/>
        </p:spPr>
      </p:pic>
      <p:sp>
        <p:nvSpPr>
          <p:cNvPr id="1030" name="AutoShape 6" descr="Картинки по запросу ван гог картины в хорошем качестве автопортр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2" name="AutoShape 8" descr="Картинки по запросу ван гог картины в хорошем качестве автопортр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4" name="Picture 10" descr="Картинки по запросу ван гог картины в хорошем качестве автопортре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357298"/>
            <a:ext cx="4548815" cy="514353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57158" y="5643578"/>
            <a:ext cx="442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FFD961"/>
                </a:solidFill>
              </a:rPr>
              <a:t>Автопортрет з перев'язаним вухом та трубкою</a:t>
            </a:r>
            <a:endParaRPr lang="uk-UA" sz="2400" b="1" i="1" dirty="0">
              <a:solidFill>
                <a:srgbClr val="FFD96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9256" y="5929330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C00000"/>
                </a:solidFill>
              </a:rPr>
              <a:t>Соняшники</a:t>
            </a:r>
            <a:endParaRPr lang="uk-UA" sz="2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81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42852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i="1" dirty="0" smtClean="0">
                <a:solidFill>
                  <a:srgbClr val="002060"/>
                </a:solidFill>
              </a:rPr>
              <a:t>За оцінками фахівців, у світі три найвідоміші художники</a:t>
            </a:r>
            <a:endParaRPr lang="uk-UA" sz="1200" b="1" i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500042"/>
            <a:ext cx="8858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Лідер модерністів іспанець </a:t>
            </a:r>
            <a:r>
              <a:rPr lang="uk-UA" sz="2800" b="1" i="1" dirty="0" err="1" smtClean="0">
                <a:solidFill>
                  <a:srgbClr val="002060"/>
                </a:solidFill>
              </a:rPr>
              <a:t>Пабло</a:t>
            </a:r>
            <a:r>
              <a:rPr lang="uk-UA" sz="2800" b="1" i="1" dirty="0" smtClean="0">
                <a:solidFill>
                  <a:srgbClr val="002060"/>
                </a:solidFill>
              </a:rPr>
              <a:t> </a:t>
            </a:r>
            <a:r>
              <a:rPr lang="uk-UA" sz="2800" b="1" i="1" dirty="0" err="1" smtClean="0">
                <a:solidFill>
                  <a:srgbClr val="002060"/>
                </a:solidFill>
              </a:rPr>
              <a:t>Пікассо</a:t>
            </a:r>
            <a:r>
              <a:rPr lang="uk-UA" sz="2800" b="1" i="1" dirty="0" smtClean="0">
                <a:solidFill>
                  <a:srgbClr val="002060"/>
                </a:solidFill>
              </a:rPr>
              <a:t> </a:t>
            </a:r>
            <a:r>
              <a:rPr lang="uk-UA" b="1" i="1" dirty="0" smtClean="0">
                <a:solidFill>
                  <a:srgbClr val="002060"/>
                </a:solidFill>
              </a:rPr>
              <a:t>та його </a:t>
            </a:r>
            <a:r>
              <a:rPr lang="uk-UA" b="1" i="1" dirty="0" err="1" smtClean="0">
                <a:solidFill>
                  <a:srgbClr val="002060"/>
                </a:solidFill>
              </a:rPr>
              <a:t>знамеиті</a:t>
            </a:r>
            <a:r>
              <a:rPr lang="uk-UA" b="1" i="1" dirty="0" smtClean="0">
                <a:solidFill>
                  <a:srgbClr val="002060"/>
                </a:solidFill>
              </a:rPr>
              <a:t> </a:t>
            </a:r>
            <a:r>
              <a:rPr lang="uk-UA" b="1" i="1" dirty="0" err="1" smtClean="0">
                <a:solidFill>
                  <a:srgbClr val="002060"/>
                </a:solidFill>
              </a:rPr>
              <a:t>“арлекіни”</a:t>
            </a:r>
            <a:endParaRPr lang="uk-UA" sz="2800" b="1" i="1" dirty="0">
              <a:solidFill>
                <a:srgbClr val="002060"/>
              </a:solidFill>
            </a:endParaRPr>
          </a:p>
        </p:txBody>
      </p:sp>
      <p:pic>
        <p:nvPicPr>
          <p:cNvPr id="4" name="Picture 2" descr="Картинки по запросу Знамениті картини Пікасо арлекін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071546"/>
            <a:ext cx="2238375" cy="2247901"/>
          </a:xfrm>
          <a:prstGeom prst="rect">
            <a:avLst/>
          </a:prstGeom>
          <a:noFill/>
        </p:spPr>
      </p:pic>
      <p:pic>
        <p:nvPicPr>
          <p:cNvPr id="6" name="Picture 4" descr="Картинки по запросу Знамениті картини Пікасо арлекін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071546"/>
            <a:ext cx="1259033" cy="2251631"/>
          </a:xfrm>
          <a:prstGeom prst="rect">
            <a:avLst/>
          </a:prstGeom>
          <a:noFill/>
        </p:spPr>
      </p:pic>
      <p:pic>
        <p:nvPicPr>
          <p:cNvPr id="7" name="Picture 6" descr="Картинки по запросу Знамениті картини Пікасо арлекін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3571876"/>
            <a:ext cx="2286016" cy="2994781"/>
          </a:xfrm>
          <a:prstGeom prst="rect">
            <a:avLst/>
          </a:prstGeom>
          <a:noFill/>
        </p:spPr>
      </p:pic>
      <p:pic>
        <p:nvPicPr>
          <p:cNvPr id="8200" name="Picture 8" descr="Картинки по запросу Знамениті картини Пікасо арлекін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6" y="3571876"/>
            <a:ext cx="1885950" cy="1905000"/>
          </a:xfrm>
          <a:prstGeom prst="rect">
            <a:avLst/>
          </a:prstGeom>
          <a:noFill/>
        </p:spPr>
      </p:pic>
      <p:pic>
        <p:nvPicPr>
          <p:cNvPr id="8202" name="Picture 10" descr=" (329x400, 33Kb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5984" y="4571984"/>
            <a:ext cx="1880248" cy="2286016"/>
          </a:xfrm>
          <a:prstGeom prst="rect">
            <a:avLst/>
          </a:prstGeom>
          <a:noFill/>
        </p:spPr>
      </p:pic>
      <p:pic>
        <p:nvPicPr>
          <p:cNvPr id="8206" name="Picture 14" descr=" (250x560, 35Kb)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14612" y="1071546"/>
            <a:ext cx="1467030" cy="3286148"/>
          </a:xfrm>
          <a:prstGeom prst="rect">
            <a:avLst/>
          </a:prstGeom>
          <a:noFill/>
        </p:spPr>
      </p:pic>
      <p:pic>
        <p:nvPicPr>
          <p:cNvPr id="8208" name="Picture 16" descr=" (406x520, 67Kb)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4572008"/>
            <a:ext cx="1784832" cy="2285992"/>
          </a:xfrm>
          <a:prstGeom prst="rect">
            <a:avLst/>
          </a:prstGeom>
          <a:noFill/>
        </p:spPr>
      </p:pic>
      <p:pic>
        <p:nvPicPr>
          <p:cNvPr id="8210" name="Picture 18" descr="Картинки по запросу пікасо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5720" y="1071546"/>
            <a:ext cx="2143140" cy="3296176"/>
          </a:xfrm>
          <a:prstGeom prst="rect">
            <a:avLst/>
          </a:prstGeom>
          <a:noFill/>
        </p:spPr>
      </p:pic>
      <p:pic>
        <p:nvPicPr>
          <p:cNvPr id="8212" name="Picture 20" descr="Картинки по запросу пікасо арлекин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86314" y="5500678"/>
            <a:ext cx="981796" cy="1357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5364" name="Picture 4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pic>
        <p:nvPicPr>
          <p:cNvPr id="6" name="Picture 2" descr="Картинки по запросу жорж брак портре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1550" y="3357563"/>
            <a:ext cx="3339572" cy="3308934"/>
          </a:xfrm>
          <a:prstGeom prst="rect">
            <a:avLst/>
          </a:prstGeom>
          <a:noFill/>
        </p:spPr>
      </p:pic>
      <p:sp>
        <p:nvSpPr>
          <p:cNvPr id="6146" name="AutoShape 2" descr="Картинки по запросу Пікасо портр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148" name="AutoShape 4" descr="Картинки по запросу Пікасо портр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150" name="AutoShape 6" descr="Картинки по запросу Пікасо портр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154" name="Picture 10" descr="Картинки по запросу Пікасо портре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2714644" cy="339415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214678" y="500042"/>
            <a:ext cx="564360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У тісній співпраці з французьким художником </a:t>
            </a:r>
            <a:r>
              <a:rPr lang="uk-UA" sz="2800" dirty="0" smtClean="0">
                <a:solidFill>
                  <a:srgbClr val="FFFF99"/>
                </a:solidFill>
              </a:rPr>
              <a:t>Жоржем Браком </a:t>
            </a:r>
            <a:r>
              <a:rPr lang="uk-UA" sz="2800" dirty="0" err="1" smtClean="0"/>
              <a:t>Пікассо</a:t>
            </a:r>
            <a:r>
              <a:rPr lang="uk-UA" sz="2800" dirty="0" smtClean="0"/>
              <a:t> заснував новий авангардний напрям – </a:t>
            </a:r>
          </a:p>
          <a:p>
            <a:r>
              <a:rPr lang="uk-UA" sz="7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кубізм</a:t>
            </a:r>
            <a:endParaRPr lang="uk-UA" sz="7200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3643314"/>
            <a:ext cx="55721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Художники в простих формах – конуса, циліндра, куба тощо – намагалися знайти просторові моделі речей і явищ, у яких прагнули передати складність і різноманітність світу</a:t>
            </a:r>
            <a:endParaRPr lang="uk-UA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357158" y="3071810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</a:rPr>
              <a:t>П.</a:t>
            </a:r>
            <a:r>
              <a:rPr lang="uk-UA" sz="2400" dirty="0" err="1" smtClean="0">
                <a:solidFill>
                  <a:srgbClr val="FF0000"/>
                </a:solidFill>
              </a:rPr>
              <a:t>Пікассо</a:t>
            </a:r>
            <a:endParaRPr lang="uk-UA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00958" y="6215082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rgbClr val="FF0000"/>
                </a:solidFill>
              </a:rPr>
              <a:t>Ж.Брак</a:t>
            </a:r>
            <a:endParaRPr lang="uk-U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5364" name="Picture 4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0" y="-1"/>
            <a:ext cx="9144026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142852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Кубізм </a:t>
            </a:r>
            <a:r>
              <a:rPr lang="uk-UA" sz="2800" dirty="0" err="1" smtClean="0"/>
              <a:t>Пабло</a:t>
            </a:r>
            <a:r>
              <a:rPr lang="uk-UA" sz="2800" dirty="0" smtClean="0"/>
              <a:t> </a:t>
            </a:r>
            <a:r>
              <a:rPr lang="uk-UA" sz="2800" dirty="0" err="1" smtClean="0"/>
              <a:t>Пікассо</a:t>
            </a:r>
            <a:endParaRPr lang="uk-U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429256" y="6286520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dirty="0" smtClean="0"/>
              <a:t>Кубізм Жоржа </a:t>
            </a:r>
            <a:r>
              <a:rPr lang="uk-UA" sz="2800" dirty="0" err="1" smtClean="0"/>
              <a:t>Брака</a:t>
            </a:r>
            <a:endParaRPr lang="uk-UA" sz="2800" dirty="0"/>
          </a:p>
        </p:txBody>
      </p:sp>
      <p:pic>
        <p:nvPicPr>
          <p:cNvPr id="5122" name="Picture 2" descr="Картинки по запросу Пікасо кубіз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794"/>
            <a:ext cx="3214678" cy="2242799"/>
          </a:xfrm>
          <a:prstGeom prst="rect">
            <a:avLst/>
          </a:prstGeom>
          <a:noFill/>
        </p:spPr>
      </p:pic>
      <p:sp>
        <p:nvSpPr>
          <p:cNvPr id="5124" name="AutoShape 4" descr="Картинки по запросу Пікасо кубі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26" name="AutoShape 6" descr="Картинки по запросу Пікасо кубі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28" name="AutoShape 8" descr="Картинки по запросу Пікасо кубі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30" name="AutoShape 10" descr="Картинки по запросу Пікасо кубі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32" name="AutoShape 12" descr="Картинки по запросу Пікасо кубі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34" name="AutoShape 14" descr="Картинки по запросу Пікасо кубі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36" name="AutoShape 16" descr="Картинки по запросу Пікасо кубі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TextBox 14"/>
          <p:cNvSpPr txBox="1"/>
          <p:nvPr/>
        </p:nvSpPr>
        <p:spPr>
          <a:xfrm>
            <a:off x="428596" y="37147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/>
          </a:p>
        </p:txBody>
      </p:sp>
      <p:sp>
        <p:nvSpPr>
          <p:cNvPr id="5138" name="AutoShape 18" descr="Картинки по запросу Пікасо кубіз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40" name="Picture 20" descr="Картинки по запросу Пікасо кубіз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785794"/>
            <a:ext cx="1643074" cy="2229104"/>
          </a:xfrm>
          <a:prstGeom prst="rect">
            <a:avLst/>
          </a:prstGeom>
          <a:noFill/>
        </p:spPr>
      </p:pic>
      <p:pic>
        <p:nvPicPr>
          <p:cNvPr id="5142" name="Picture 22" descr="Картинки по запросу Пікасо кубізм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785794"/>
            <a:ext cx="1614118" cy="2214578"/>
          </a:xfrm>
          <a:prstGeom prst="rect">
            <a:avLst/>
          </a:prstGeom>
          <a:noFill/>
        </p:spPr>
      </p:pic>
      <p:pic>
        <p:nvPicPr>
          <p:cNvPr id="5144" name="Picture 24" descr="Картинки по запросу Пікасо кубізм"/>
          <p:cNvPicPr>
            <a:picLocks noChangeAspect="1" noChangeArrowheads="1"/>
          </p:cNvPicPr>
          <p:nvPr/>
        </p:nvPicPr>
        <p:blipFill>
          <a:blip r:embed="rId6"/>
          <a:srcRect r="17665"/>
          <a:stretch>
            <a:fillRect/>
          </a:stretch>
        </p:blipFill>
        <p:spPr bwMode="auto">
          <a:xfrm>
            <a:off x="6929454" y="785794"/>
            <a:ext cx="2214546" cy="2214578"/>
          </a:xfrm>
          <a:prstGeom prst="rect">
            <a:avLst/>
          </a:prstGeom>
          <a:noFill/>
        </p:spPr>
      </p:pic>
      <p:pic>
        <p:nvPicPr>
          <p:cNvPr id="5146" name="Picture 26" descr="Картинки по запросу Жорж Брак кубізм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929066"/>
            <a:ext cx="2141504" cy="2357454"/>
          </a:xfrm>
          <a:prstGeom prst="rect">
            <a:avLst/>
          </a:prstGeom>
          <a:noFill/>
        </p:spPr>
      </p:pic>
      <p:pic>
        <p:nvPicPr>
          <p:cNvPr id="5148" name="Picture 28" descr="Картинки по запросу Жорж Брак кубізм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7422" y="3929066"/>
            <a:ext cx="1872866" cy="2357454"/>
          </a:xfrm>
          <a:prstGeom prst="rect">
            <a:avLst/>
          </a:prstGeom>
          <a:noFill/>
        </p:spPr>
      </p:pic>
      <p:pic>
        <p:nvPicPr>
          <p:cNvPr id="5150" name="Picture 30" descr="Картинки по запросу Жорж Брак кубізм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57686" y="3929066"/>
            <a:ext cx="1716226" cy="2357454"/>
          </a:xfrm>
          <a:prstGeom prst="rect">
            <a:avLst/>
          </a:prstGeom>
          <a:noFill/>
        </p:spPr>
      </p:pic>
      <p:pic>
        <p:nvPicPr>
          <p:cNvPr id="5152" name="Picture 32" descr="Картинки по запросу Жорж Брак кубізм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67906" y="3929066"/>
            <a:ext cx="2876094" cy="2357454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214282" y="3000372"/>
            <a:ext cx="8786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Відмова від фігуративного живопису означала радикальну революцію в мистецтві</a:t>
            </a:r>
            <a:endParaRPr lang="uk-UA" sz="2800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00108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У своєму розвитку </a:t>
            </a:r>
          </a:p>
          <a:p>
            <a:pPr algn="ctr"/>
            <a:r>
              <a:rPr lang="uk-UA" sz="48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кубізм пережив </a:t>
            </a:r>
          </a:p>
          <a:p>
            <a:pPr algn="ctr"/>
            <a:r>
              <a:rPr lang="uk-UA" sz="48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три періоди:</a:t>
            </a:r>
          </a:p>
          <a:p>
            <a:pPr algn="ctr">
              <a:buFontTx/>
              <a:buChar char="-"/>
            </a:pPr>
            <a:r>
              <a:rPr lang="uk-UA" sz="4800" b="1" dirty="0" smtClean="0">
                <a:solidFill>
                  <a:srgbClr val="FFFF00"/>
                </a:solidFill>
              </a:rPr>
              <a:t>  </a:t>
            </a:r>
            <a:r>
              <a:rPr lang="uk-UA" sz="4800" b="1" dirty="0" err="1" smtClean="0">
                <a:solidFill>
                  <a:srgbClr val="FFFF00"/>
                </a:solidFill>
              </a:rPr>
              <a:t>сезаннівський</a:t>
            </a:r>
            <a:r>
              <a:rPr lang="uk-UA" sz="4800" b="1" dirty="0" smtClean="0">
                <a:solidFill>
                  <a:srgbClr val="FFFF00"/>
                </a:solidFill>
              </a:rPr>
              <a:t>,</a:t>
            </a:r>
          </a:p>
          <a:p>
            <a:pPr algn="ctr">
              <a:buFontTx/>
              <a:buChar char="-"/>
            </a:pPr>
            <a:r>
              <a:rPr lang="uk-UA" sz="4800" b="1" dirty="0" smtClean="0">
                <a:solidFill>
                  <a:srgbClr val="92D050"/>
                </a:solidFill>
              </a:rPr>
              <a:t>  аналітичний,</a:t>
            </a:r>
          </a:p>
          <a:p>
            <a:pPr algn="ctr">
              <a:buFontTx/>
              <a:buChar char="-"/>
            </a:pPr>
            <a:r>
              <a:rPr lang="uk-UA" sz="4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 синтетичний</a:t>
            </a:r>
            <a:endParaRPr lang="uk-UA" sz="48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3" y="500042"/>
            <a:ext cx="814393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FAFBBD"/>
                </a:solidFill>
              </a:rPr>
              <a:t>На початковому етапі тривали експерименти з виділення геометричних форм із предметів і фігур, </a:t>
            </a:r>
            <a:r>
              <a:rPr lang="uk-UA" sz="2800" b="1" i="1" dirty="0" smtClean="0">
                <a:solidFill>
                  <a:srgbClr val="FAFBBD"/>
                </a:solidFill>
              </a:rPr>
              <a:t>розпочаті </a:t>
            </a:r>
            <a:r>
              <a:rPr lang="uk-UA" sz="2800" b="1" i="1" dirty="0" err="1" smtClean="0">
                <a:solidFill>
                  <a:srgbClr val="FAFBBD"/>
                </a:solidFill>
              </a:rPr>
              <a:t>Сезанном</a:t>
            </a:r>
            <a:r>
              <a:rPr lang="uk-UA" sz="2800" b="1" i="1" dirty="0" smtClean="0">
                <a:solidFill>
                  <a:srgbClr val="FAFBBD"/>
                </a:solidFill>
              </a:rPr>
              <a:t> </a:t>
            </a:r>
          </a:p>
          <a:p>
            <a:pPr algn="ctr"/>
            <a:r>
              <a:rPr lang="uk-UA" sz="2800" b="1" i="1" dirty="0" smtClean="0">
                <a:solidFill>
                  <a:srgbClr val="FAFBBD"/>
                </a:solidFill>
              </a:rPr>
              <a:t>(звідси і походить назва періоду). </a:t>
            </a:r>
          </a:p>
          <a:p>
            <a:pPr algn="ctr"/>
            <a:endParaRPr lang="uk-UA" sz="2800" dirty="0" smtClean="0">
              <a:solidFill>
                <a:srgbClr val="FAFBBD"/>
              </a:solidFill>
            </a:endParaRPr>
          </a:p>
          <a:p>
            <a:pPr algn="ctr"/>
            <a:endParaRPr lang="uk-UA" sz="2800" dirty="0" smtClean="0">
              <a:solidFill>
                <a:srgbClr val="FAFBBD"/>
              </a:solidFill>
            </a:endParaRPr>
          </a:p>
          <a:p>
            <a:pPr algn="ctr"/>
            <a:endParaRPr lang="uk-UA" sz="2800" dirty="0" smtClean="0">
              <a:solidFill>
                <a:srgbClr val="FAFBBD"/>
              </a:solidFill>
            </a:endParaRPr>
          </a:p>
          <a:p>
            <a:pPr algn="ctr"/>
            <a:endParaRPr lang="uk-UA" sz="2800" dirty="0" smtClean="0">
              <a:solidFill>
                <a:srgbClr val="FAFBBD"/>
              </a:solidFill>
            </a:endParaRPr>
          </a:p>
          <a:p>
            <a:pPr algn="ctr"/>
            <a:endParaRPr lang="uk-UA" sz="2800" dirty="0" smtClean="0">
              <a:solidFill>
                <a:srgbClr val="FAFBBD"/>
              </a:solidFill>
            </a:endParaRPr>
          </a:p>
          <a:p>
            <a:pPr algn="ctr"/>
            <a:endParaRPr lang="uk-UA" sz="2800" dirty="0" smtClean="0">
              <a:solidFill>
                <a:srgbClr val="FAFBBD"/>
              </a:solidFill>
            </a:endParaRPr>
          </a:p>
          <a:p>
            <a:pPr algn="ctr"/>
            <a:endParaRPr lang="uk-UA" sz="2800" dirty="0" smtClean="0">
              <a:solidFill>
                <a:srgbClr val="FAFBBD"/>
              </a:solidFill>
            </a:endParaRPr>
          </a:p>
          <a:p>
            <a:pPr algn="ctr"/>
            <a:r>
              <a:rPr lang="uk-UA" sz="2800" dirty="0" smtClean="0">
                <a:solidFill>
                  <a:srgbClr val="FAFBBD"/>
                </a:solidFill>
              </a:rPr>
              <a:t>Під впливом його живопису, а також африканської скульптури, створено знаменитих </a:t>
            </a:r>
          </a:p>
          <a:p>
            <a:pPr algn="ctr"/>
            <a:r>
              <a:rPr lang="uk-UA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“Авіньйонських</a:t>
            </a:r>
            <a:r>
              <a:rPr lang="uk-U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дівчат”</a:t>
            </a:r>
            <a:endParaRPr lang="uk-UA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4580" name="Picture 4" descr="http://1.bp.blogspot.com/-9VtAd0KTchA/UKGRlhZX0gI/AAAAAAAACs4/6J8C8GoJ6hE/s1600/w+c+braque+col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57430"/>
            <a:ext cx="2357422" cy="2771400"/>
          </a:xfrm>
          <a:prstGeom prst="rect">
            <a:avLst/>
          </a:prstGeom>
          <a:noFill/>
        </p:spPr>
      </p:pic>
      <p:pic>
        <p:nvPicPr>
          <p:cNvPr id="24582" name="Picture 6" descr="http://parakartin.ru/picture/base/sezann_polww/sezann_polww_galereja_1/pos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357430"/>
            <a:ext cx="1881184" cy="2791678"/>
          </a:xfrm>
          <a:prstGeom prst="rect">
            <a:avLst/>
          </a:prstGeom>
          <a:noFill/>
        </p:spPr>
      </p:pic>
      <p:pic>
        <p:nvPicPr>
          <p:cNvPr id="24584" name="Picture 8" descr="http://classconnection.s3.amazonaws.com/89/flashcards/2061089/jpg/cardimage_4894710_013557232019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94462" y="2357430"/>
            <a:ext cx="4049538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7410" name="Picture 2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098" name="Picture 2" descr="Картинки по запросу Авіньйонські дівчата Пікасс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14290"/>
            <a:ext cx="4854722" cy="50720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2844" y="357166"/>
            <a:ext cx="400052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err="1" smtClean="0">
                <a:solidFill>
                  <a:srgbClr val="C00000"/>
                </a:solidFill>
              </a:rPr>
              <a:t>“Авіньйонські</a:t>
            </a:r>
            <a:r>
              <a:rPr lang="uk-UA" sz="2800" b="1" i="1" dirty="0" smtClean="0">
                <a:solidFill>
                  <a:srgbClr val="C00000"/>
                </a:solidFill>
              </a:rPr>
              <a:t> </a:t>
            </a:r>
            <a:r>
              <a:rPr lang="uk-UA" sz="2800" b="1" i="1" dirty="0" err="1" smtClean="0">
                <a:solidFill>
                  <a:srgbClr val="C00000"/>
                </a:solidFill>
              </a:rPr>
              <a:t>дівчата”</a:t>
            </a:r>
            <a:r>
              <a:rPr lang="uk-UA" sz="2800" b="1" i="1" dirty="0" smtClean="0">
                <a:solidFill>
                  <a:srgbClr val="C00000"/>
                </a:solidFill>
              </a:rPr>
              <a:t> </a:t>
            </a:r>
            <a:r>
              <a:rPr lang="uk-UA" sz="2800" i="1" dirty="0" smtClean="0">
                <a:solidFill>
                  <a:srgbClr val="002060"/>
                </a:solidFill>
              </a:rPr>
              <a:t>(1907) </a:t>
            </a:r>
            <a:r>
              <a:rPr lang="uk-UA" sz="2800" b="1" i="1" dirty="0" err="1" smtClean="0">
                <a:solidFill>
                  <a:srgbClr val="002060"/>
                </a:solidFill>
              </a:rPr>
              <a:t>Пабло</a:t>
            </a:r>
            <a:r>
              <a:rPr lang="uk-UA" sz="2800" b="1" i="1" dirty="0" smtClean="0">
                <a:solidFill>
                  <a:srgbClr val="002060"/>
                </a:solidFill>
              </a:rPr>
              <a:t> </a:t>
            </a:r>
            <a:r>
              <a:rPr lang="uk-UA" sz="2800" b="1" i="1" dirty="0" err="1" smtClean="0">
                <a:solidFill>
                  <a:srgbClr val="002060"/>
                </a:solidFill>
              </a:rPr>
              <a:t>Пікассо</a:t>
            </a:r>
            <a:r>
              <a:rPr lang="uk-UA" sz="2800" b="1" i="1" dirty="0" smtClean="0">
                <a:solidFill>
                  <a:srgbClr val="002060"/>
                </a:solidFill>
              </a:rPr>
              <a:t> </a:t>
            </a:r>
            <a:r>
              <a:rPr lang="uk-UA" sz="2400" b="1" i="1" dirty="0" smtClean="0">
                <a:solidFill>
                  <a:srgbClr val="002060"/>
                </a:solidFill>
              </a:rPr>
              <a:t>знаменували народження кубізму. </a:t>
            </a:r>
          </a:p>
          <a:p>
            <a:r>
              <a:rPr lang="uk-UA" sz="2400" b="1" dirty="0" smtClean="0">
                <a:solidFill>
                  <a:srgbClr val="002060"/>
                </a:solidFill>
              </a:rPr>
              <a:t>Художник відмовився від світлотіні й перспективи. Він зобразив масивні, незграбні, спрощені фігури дівчат контурними, ламаними лініями, розділяючи тло на уламки різної форми. 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5572140"/>
            <a:ext cx="8786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002060"/>
                </a:solidFill>
              </a:rPr>
              <a:t>Картина здавалася настільки  авангардною, </a:t>
            </a:r>
          </a:p>
          <a:p>
            <a:r>
              <a:rPr lang="uk-UA" sz="2800" b="1" i="1" dirty="0" smtClean="0">
                <a:solidFill>
                  <a:srgbClr val="002060"/>
                </a:solidFill>
              </a:rPr>
              <a:t>що шокувала навіть самого автора</a:t>
            </a:r>
            <a:endParaRPr lang="uk-UA" sz="28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285728"/>
            <a:ext cx="85011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Другому періоду (1909-1912) притаманна дрібна деталізація зображеного, коли звичайні об'єкти аналітично руйнують, </a:t>
            </a:r>
          </a:p>
          <a:p>
            <a:pPr algn="ctr"/>
            <a:r>
              <a:rPr lang="uk-UA" sz="2400" dirty="0" smtClean="0"/>
              <a:t>їх ніби розкладають на окремі площини, грані, кути зору. Усе це комбінувалося в композицію натюрморту, рідше портрета чи пейзажу, а кольорова палітра свідомо обмежувалася</a:t>
            </a:r>
            <a:endParaRPr lang="uk-UA" sz="2400" dirty="0"/>
          </a:p>
        </p:txBody>
      </p:sp>
      <p:pic>
        <p:nvPicPr>
          <p:cNvPr id="26628" name="Picture 4" descr="аналитический кубизм жорж брак скрипка и подсвечн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428868"/>
            <a:ext cx="3426997" cy="4262434"/>
          </a:xfrm>
          <a:prstGeom prst="rect">
            <a:avLst/>
          </a:prstGeom>
          <a:noFill/>
        </p:spPr>
      </p:pic>
      <p:pic>
        <p:nvPicPr>
          <p:cNvPr id="26630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428868"/>
            <a:ext cx="3780127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9144000" cy="421653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uk-UA" sz="2400" dirty="0" smtClean="0"/>
              <a:t>З 1922 року почався третій період: </a:t>
            </a:r>
          </a:p>
          <a:p>
            <a:pPr algn="ctr"/>
            <a:r>
              <a:rPr lang="uk-UA" sz="2400" dirty="0" smtClean="0"/>
              <a:t>художники захопилися зворотним процесом – синтезуванням і почали працювати </a:t>
            </a:r>
          </a:p>
          <a:p>
            <a:pPr algn="ctr"/>
            <a:r>
              <a:rPr lang="uk-UA" sz="2400" dirty="0" smtClean="0"/>
              <a:t>в техніці </a:t>
            </a:r>
            <a:r>
              <a:rPr lang="uk-UA" sz="28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колажу</a:t>
            </a:r>
            <a:r>
              <a:rPr lang="uk-UA" sz="2400" dirty="0" smtClean="0"/>
              <a:t> та </a:t>
            </a:r>
            <a:r>
              <a:rPr lang="uk-UA" sz="28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аплікації</a:t>
            </a:r>
            <a:r>
              <a:rPr lang="uk-UA" sz="2400" dirty="0" smtClean="0"/>
              <a:t>. </a:t>
            </a:r>
          </a:p>
          <a:p>
            <a:pPr algn="ctr"/>
            <a:r>
              <a:rPr lang="uk-UA" sz="2400" dirty="0" smtClean="0"/>
              <a:t>Вони конструювали зображення з найрізноманітніших елементів: графічних знаків (літер, цифр, нот), малюнків-схем, кольорового паперу, обривків газет, шпалер з орнаментом, імітацій різних фактур, мотузок, шматків дерева і тканини, листів заліза, наклейок, Усе це в уяві глядача мало складатися в певний образ (зазвичай </a:t>
            </a:r>
            <a:r>
              <a:rPr lang="uk-UA" sz="2400" dirty="0" err="1" smtClean="0"/>
              <a:t>“натюрморт”</a:t>
            </a:r>
            <a:r>
              <a:rPr lang="uk-UA" sz="2400" dirty="0" smtClean="0"/>
              <a:t> . При достатньо відділеній схожості з оригіналом </a:t>
            </a:r>
          </a:p>
          <a:p>
            <a:pPr algn="ctr"/>
            <a:r>
              <a:rPr lang="uk-UA" sz="2400" dirty="0" smtClean="0"/>
              <a:t>сенс твору підказувала його назва</a:t>
            </a:r>
            <a:endParaRPr lang="uk-UA" sz="2400" dirty="0"/>
          </a:p>
        </p:txBody>
      </p:sp>
      <p:pic>
        <p:nvPicPr>
          <p:cNvPr id="1026" name="Picture 2" descr="Картинки по запросу кубізм 1912 коллаж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500570"/>
            <a:ext cx="1714512" cy="2239153"/>
          </a:xfrm>
          <a:prstGeom prst="rect">
            <a:avLst/>
          </a:prstGeom>
          <a:noFill/>
        </p:spPr>
      </p:pic>
      <p:pic>
        <p:nvPicPr>
          <p:cNvPr id="1028" name="Picture 4" descr="Картинки по запросу кубізм 1912 коллаж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500570"/>
            <a:ext cx="3000752" cy="2214578"/>
          </a:xfrm>
          <a:prstGeom prst="rect">
            <a:avLst/>
          </a:prstGeom>
          <a:noFill/>
        </p:spPr>
      </p:pic>
      <p:pic>
        <p:nvPicPr>
          <p:cNvPr id="1030" name="Picture 6" descr="Картинки по запросу кубізм 1912 коллаж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500570"/>
            <a:ext cx="1643074" cy="2243104"/>
          </a:xfrm>
          <a:prstGeom prst="rect">
            <a:avLst/>
          </a:prstGeom>
          <a:noFill/>
        </p:spPr>
      </p:pic>
      <p:pic>
        <p:nvPicPr>
          <p:cNvPr id="1032" name="Picture 8" descr="Похожее 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0958" y="4500570"/>
            <a:ext cx="1357322" cy="2226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21429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Експерименти  Ж.</a:t>
            </a:r>
            <a:r>
              <a:rPr lang="uk-UA" sz="2400" b="1" dirty="0" err="1" smtClean="0">
                <a:solidFill>
                  <a:srgbClr val="002060"/>
                </a:solidFill>
              </a:rPr>
              <a:t>Брака</a:t>
            </a:r>
            <a:r>
              <a:rPr lang="uk-UA" sz="2400" b="1" dirty="0" smtClean="0">
                <a:solidFill>
                  <a:srgbClr val="002060"/>
                </a:solidFill>
              </a:rPr>
              <a:t> і П.</a:t>
            </a:r>
            <a:r>
              <a:rPr lang="uk-UA" sz="2400" b="1" dirty="0" err="1" smtClean="0">
                <a:solidFill>
                  <a:srgbClr val="002060"/>
                </a:solidFill>
              </a:rPr>
              <a:t>Пікасо</a:t>
            </a:r>
            <a:r>
              <a:rPr lang="uk-UA" sz="2400" b="1" dirty="0" smtClean="0">
                <a:solidFill>
                  <a:srgbClr val="002060"/>
                </a:solidFill>
              </a:rPr>
              <a:t> спричинили такий резонанс, що до засновників кубізму приєдналися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Хуан </a:t>
            </a:r>
            <a:r>
              <a:rPr lang="uk-UA" sz="2400" b="1" dirty="0" err="1" smtClean="0">
                <a:solidFill>
                  <a:srgbClr val="002060"/>
                </a:solidFill>
              </a:rPr>
              <a:t>Гріс</a:t>
            </a:r>
            <a:r>
              <a:rPr lang="uk-UA" sz="2400" b="1" dirty="0" smtClean="0">
                <a:solidFill>
                  <a:srgbClr val="002060"/>
                </a:solidFill>
              </a:rPr>
              <a:t>, </a:t>
            </a:r>
            <a:r>
              <a:rPr lang="uk-UA" sz="2400" b="1" dirty="0" err="1" smtClean="0">
                <a:solidFill>
                  <a:srgbClr val="002060"/>
                </a:solidFill>
              </a:rPr>
              <a:t>Фернан</a:t>
            </a:r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r>
              <a:rPr lang="uk-UA" sz="2400" b="1" dirty="0" err="1" smtClean="0">
                <a:solidFill>
                  <a:srgbClr val="002060"/>
                </a:solidFill>
              </a:rPr>
              <a:t>Леже</a:t>
            </a:r>
            <a:r>
              <a:rPr lang="uk-UA" sz="2400" b="1" dirty="0" smtClean="0">
                <a:solidFill>
                  <a:srgbClr val="002060"/>
                </a:solidFill>
              </a:rPr>
              <a:t> та інші художники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28586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C00000"/>
                </a:solidFill>
              </a:rPr>
              <a:t>Хуан </a:t>
            </a:r>
            <a:r>
              <a:rPr lang="uk-UA" sz="3200" b="1" i="1" dirty="0" err="1" smtClean="0">
                <a:solidFill>
                  <a:srgbClr val="C00000"/>
                </a:solidFill>
              </a:rPr>
              <a:t>Гріс</a:t>
            </a:r>
            <a:endParaRPr lang="uk-UA" sz="3200" b="1" i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857628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err="1" smtClean="0">
                <a:solidFill>
                  <a:srgbClr val="C00000"/>
                </a:solidFill>
              </a:rPr>
              <a:t>Фернан</a:t>
            </a:r>
            <a:r>
              <a:rPr lang="uk-UA" sz="3200" b="1" i="1" dirty="0" smtClean="0">
                <a:solidFill>
                  <a:srgbClr val="C00000"/>
                </a:solidFill>
              </a:rPr>
              <a:t> </a:t>
            </a:r>
            <a:r>
              <a:rPr lang="uk-UA" sz="3200" b="1" i="1" dirty="0" err="1" smtClean="0">
                <a:solidFill>
                  <a:srgbClr val="C00000"/>
                </a:solidFill>
              </a:rPr>
              <a:t>Леже</a:t>
            </a:r>
            <a:endParaRPr lang="uk-UA" sz="3200" b="1" i="1" dirty="0">
              <a:solidFill>
                <a:srgbClr val="C00000"/>
              </a:solidFill>
            </a:endParaRPr>
          </a:p>
        </p:txBody>
      </p:sp>
      <p:sp>
        <p:nvSpPr>
          <p:cNvPr id="4098" name="AutoShape 2" descr="Картинки по запросу кубізм Хуан Грі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100" name="AutoShape 4" descr="Картинки по запросу кубізм Хуан Грі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102" name="AutoShape 6" descr="Картинки по запросу кубізм Хуан Грі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104" name="Picture 8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857364"/>
            <a:ext cx="1357290" cy="2093508"/>
          </a:xfrm>
          <a:prstGeom prst="rect">
            <a:avLst/>
          </a:prstGeom>
          <a:noFill/>
        </p:spPr>
      </p:pic>
      <p:pic>
        <p:nvPicPr>
          <p:cNvPr id="4106" name="Picture 10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1857365"/>
            <a:ext cx="2428892" cy="2098812"/>
          </a:xfrm>
          <a:prstGeom prst="rect">
            <a:avLst/>
          </a:prstGeom>
          <a:noFill/>
        </p:spPr>
      </p:pic>
      <p:pic>
        <p:nvPicPr>
          <p:cNvPr id="4108" name="Picture 12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1857364"/>
            <a:ext cx="1669045" cy="2071702"/>
          </a:xfrm>
          <a:prstGeom prst="rect">
            <a:avLst/>
          </a:prstGeom>
          <a:noFill/>
        </p:spPr>
      </p:pic>
      <p:pic>
        <p:nvPicPr>
          <p:cNvPr id="4110" name="Picture 14" descr="Картинки по запросу кубізм Хуан Грі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3" y="1857364"/>
            <a:ext cx="1285884" cy="2097365"/>
          </a:xfrm>
          <a:prstGeom prst="rect">
            <a:avLst/>
          </a:prstGeom>
          <a:noFill/>
        </p:spPr>
      </p:pic>
      <p:pic>
        <p:nvPicPr>
          <p:cNvPr id="4112" name="Picture 16" descr="Картинки по запросу кубізм Хуан Гріс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86644" y="1857364"/>
            <a:ext cx="1609421" cy="2071702"/>
          </a:xfrm>
          <a:prstGeom prst="rect">
            <a:avLst/>
          </a:prstGeom>
          <a:noFill/>
        </p:spPr>
      </p:pic>
      <p:pic>
        <p:nvPicPr>
          <p:cNvPr id="4114" name="Picture 18" descr="Картинки по запросу кубізм Фернан Леже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4429132"/>
            <a:ext cx="1714512" cy="2228866"/>
          </a:xfrm>
          <a:prstGeom prst="rect">
            <a:avLst/>
          </a:prstGeom>
          <a:noFill/>
        </p:spPr>
      </p:pic>
      <p:pic>
        <p:nvPicPr>
          <p:cNvPr id="4116" name="Picture 20" descr="Похожее изображение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14546" y="4429132"/>
            <a:ext cx="2952769" cy="2214578"/>
          </a:xfrm>
          <a:prstGeom prst="rect">
            <a:avLst/>
          </a:prstGeom>
          <a:noFill/>
        </p:spPr>
      </p:pic>
      <p:pic>
        <p:nvPicPr>
          <p:cNvPr id="4118" name="Picture 22" descr="Похожее изображение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9256" y="4429132"/>
            <a:ext cx="1627244" cy="2214578"/>
          </a:xfrm>
          <a:prstGeom prst="rect">
            <a:avLst/>
          </a:prstGeom>
          <a:noFill/>
        </p:spPr>
      </p:pic>
      <p:pic>
        <p:nvPicPr>
          <p:cNvPr id="4122" name="Picture 26" descr="Картинки по запросу кубізм Фернан Леже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15206" y="4429132"/>
            <a:ext cx="1785950" cy="22429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7" y="428604"/>
            <a:ext cx="842968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Засновником кубізму в мистецтві скульптури </a:t>
            </a:r>
          </a:p>
          <a:p>
            <a:pPr algn="ctr"/>
            <a:r>
              <a:rPr lang="uk-UA" sz="2400" dirty="0" smtClean="0"/>
              <a:t>став український і американський митець 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Олександр Архипенко.</a:t>
            </a:r>
          </a:p>
          <a:p>
            <a:pPr algn="ctr"/>
            <a:r>
              <a:rPr lang="uk-UA" sz="2400" dirty="0" smtClean="0"/>
              <a:t> Формування художника розпочалося в рідному Києві, </a:t>
            </a:r>
          </a:p>
          <a:p>
            <a:pPr algn="ctr"/>
            <a:r>
              <a:rPr lang="uk-UA" sz="2400" dirty="0" smtClean="0"/>
              <a:t>потім він жив і творив у Москві, Парижі, Берліні, Нью-Йорку</a:t>
            </a:r>
            <a:endParaRPr lang="uk-UA" sz="2400" dirty="0"/>
          </a:p>
        </p:txBody>
      </p:sp>
      <p:pic>
        <p:nvPicPr>
          <p:cNvPr id="28674" name="Picture 2" descr="Картинки по запросу кубізм Олександр Архіпенк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571744"/>
            <a:ext cx="3244468" cy="407196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72066" y="2357430"/>
            <a:ext cx="37147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Творчість Архипенка перевернула традиційні уявлення про мистецтво скульптури. </a:t>
            </a:r>
            <a:r>
              <a:rPr lang="uk-UA" sz="2400" dirty="0" smtClean="0"/>
              <a:t>Його роботам притаманні динамізм, лаконічність композицій і форм, ліричність. Вперше в світовій художній практиці він застосував простір </a:t>
            </a:r>
            <a:r>
              <a:rPr lang="uk-UA" sz="2400" dirty="0" err="1" smtClean="0"/>
              <a:t>“всередині”</a:t>
            </a:r>
            <a:r>
              <a:rPr lang="uk-UA" sz="2400" dirty="0" smtClean="0"/>
              <a:t> скульптури</a:t>
            </a:r>
            <a:endParaRPr lang="uk-UA" sz="2400" dirty="0"/>
          </a:p>
        </p:txBody>
      </p:sp>
      <p:pic>
        <p:nvPicPr>
          <p:cNvPr id="28676" name="Picture 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571743"/>
            <a:ext cx="1571636" cy="40746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3"/>
          </a:xfrm>
          <a:prstGeom prst="rect">
            <a:avLst/>
          </a:prstGeom>
          <a:noFill/>
        </p:spPr>
      </p:pic>
      <p:pic>
        <p:nvPicPr>
          <p:cNvPr id="3074" name="Picture 2" descr="Картинки по запросу кубізм Олександр Архіпен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00042"/>
            <a:ext cx="2143140" cy="2786082"/>
          </a:xfrm>
          <a:prstGeom prst="rect">
            <a:avLst/>
          </a:prstGeom>
          <a:noFill/>
        </p:spPr>
      </p:pic>
      <p:pic>
        <p:nvPicPr>
          <p:cNvPr id="3076" name="Picture 4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3214686"/>
            <a:ext cx="1596786" cy="3500462"/>
          </a:xfrm>
          <a:prstGeom prst="rect">
            <a:avLst/>
          </a:prstGeom>
          <a:noFill/>
        </p:spPr>
      </p:pic>
      <p:pic>
        <p:nvPicPr>
          <p:cNvPr id="3078" name="Picture 6" descr="Картинки по запросу кубізм Олександр Архіпенк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500042"/>
            <a:ext cx="1643074" cy="3474798"/>
          </a:xfrm>
          <a:prstGeom prst="rect">
            <a:avLst/>
          </a:prstGeom>
          <a:noFill/>
        </p:spPr>
      </p:pic>
      <p:pic>
        <p:nvPicPr>
          <p:cNvPr id="3080" name="Picture 8" descr="Похожее изображени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18422" y="3214686"/>
            <a:ext cx="2625346" cy="3500462"/>
          </a:xfrm>
          <a:prstGeom prst="rect">
            <a:avLst/>
          </a:prstGeom>
          <a:noFill/>
        </p:spPr>
      </p:pic>
      <p:pic>
        <p:nvPicPr>
          <p:cNvPr id="3082" name="Picture 10" descr="Картинки по запросу кубізм Олександр Архіпенко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3354705"/>
            <a:ext cx="2143140" cy="3360443"/>
          </a:xfrm>
          <a:prstGeom prst="rect">
            <a:avLst/>
          </a:prstGeom>
          <a:noFill/>
        </p:spPr>
      </p:pic>
      <p:pic>
        <p:nvPicPr>
          <p:cNvPr id="3086" name="Picture 14" descr="Картинки по запросу кубізм Олександр Архіпенко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57818" y="500042"/>
            <a:ext cx="1714512" cy="2578627"/>
          </a:xfrm>
          <a:prstGeom prst="rect">
            <a:avLst/>
          </a:prstGeom>
          <a:noFill/>
        </p:spPr>
      </p:pic>
      <p:pic>
        <p:nvPicPr>
          <p:cNvPr id="3088" name="Picture 16" descr="Картинки по запросу кубізм Олександр Архіпенко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3768" y="500042"/>
            <a:ext cx="1776083" cy="2571768"/>
          </a:xfrm>
          <a:prstGeom prst="rect">
            <a:avLst/>
          </a:prstGeom>
          <a:noFill/>
        </p:spPr>
      </p:pic>
      <p:pic>
        <p:nvPicPr>
          <p:cNvPr id="3092" name="Picture 20" descr="Похожее изображение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43174" y="4357694"/>
            <a:ext cx="1660178" cy="2357454"/>
          </a:xfrm>
          <a:prstGeom prst="rect">
            <a:avLst/>
          </a:prstGeom>
          <a:noFill/>
        </p:spPr>
      </p:pic>
      <p:pic>
        <p:nvPicPr>
          <p:cNvPr id="3094" name="Picture 22" descr="Картинки по запросу кубізм Олександр Архіпенко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71934" y="928670"/>
            <a:ext cx="1416029" cy="18880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кубізм Олександр Архіпенк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44000" cy="396607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4429132"/>
            <a:ext cx="87868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Творчість О.Архипенка мала значний вплив на розвиток модерністського мистецтва, </a:t>
            </a:r>
          </a:p>
          <a:p>
            <a:pPr algn="ctr"/>
            <a:r>
              <a:rPr lang="uk-UA" sz="32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у тому числі архітектури та дизайну в країнах Європи та Америки</a:t>
            </a:r>
            <a:endParaRPr lang="uk-UA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480"/>
            <a:ext cx="9144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Кубізм </a:t>
            </a:r>
          </a:p>
          <a:p>
            <a:pPr algn="ctr"/>
            <a:r>
              <a:rPr lang="uk-UA" sz="5400" dirty="0" smtClean="0"/>
              <a:t>підготував художників і глядачів до сприйняття таких напрямів авангарду, </a:t>
            </a:r>
            <a:r>
              <a:rPr lang="uk-UA" sz="6000" dirty="0" smtClean="0"/>
              <a:t>як </a:t>
            </a:r>
            <a:r>
              <a:rPr lang="uk-UA" sz="6000" b="1" i="1" dirty="0" smtClean="0">
                <a:solidFill>
                  <a:schemeClr val="tx2">
                    <a:lumMod val="75000"/>
                  </a:schemeClr>
                </a:solidFill>
              </a:rPr>
              <a:t>футуризм і </a:t>
            </a:r>
          </a:p>
          <a:p>
            <a:pPr algn="ctr"/>
            <a:r>
              <a:rPr lang="uk-UA" sz="6000" b="1" i="1" dirty="0" err="1" smtClean="0">
                <a:solidFill>
                  <a:schemeClr val="tx2">
                    <a:lumMod val="75000"/>
                  </a:schemeClr>
                </a:solidFill>
              </a:rPr>
              <a:t>кубофутуризм</a:t>
            </a:r>
            <a:endParaRPr lang="uk-UA" sz="60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 r="12470"/>
          <a:stretch>
            <a:fillRect/>
          </a:stretch>
        </p:blipFill>
        <p:spPr bwMode="auto">
          <a:xfrm>
            <a:off x="2000232" y="2786058"/>
            <a:ext cx="5000660" cy="375049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285728"/>
            <a:ext cx="871543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chemeClr val="accent6">
                    <a:lumMod val="75000"/>
                  </a:schemeClr>
                </a:solidFill>
              </a:rPr>
              <a:t>Футуризм виник в Італії</a:t>
            </a:r>
            <a:r>
              <a:rPr lang="uk-UA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. </a:t>
            </a:r>
          </a:p>
          <a:p>
            <a:pPr algn="ctr"/>
            <a:r>
              <a:rPr lang="uk-UA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Футуристи на чолі з </a:t>
            </a:r>
          </a:p>
          <a:p>
            <a:pPr algn="ctr"/>
            <a:r>
              <a:rPr lang="uk-UA" sz="36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Томмазо</a:t>
            </a:r>
            <a:r>
              <a:rPr lang="uk-UA" sz="3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36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Марінетті</a:t>
            </a:r>
            <a:r>
              <a:rPr lang="uk-UA" sz="3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/>
            <a:r>
              <a:rPr lang="uk-UA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ратували за творче оновлення мистецтва, </a:t>
            </a:r>
          </a:p>
          <a:p>
            <a:pPr algn="ctr"/>
            <a:r>
              <a:rPr lang="uk-UA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сповідували культ руху</a:t>
            </a:r>
            <a:endParaRPr lang="uk-UA" sz="28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0" y="-2"/>
            <a:ext cx="9144000" cy="685802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500042"/>
            <a:ext cx="82153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C00000"/>
                </a:solidFill>
              </a:rPr>
              <a:t>Футуристи прагнули відобразити динамічну форму, втілити в ній енергію сучасного життя</a:t>
            </a:r>
            <a:endParaRPr lang="uk-UA" sz="3200" b="1" i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14554"/>
            <a:ext cx="4793469" cy="3286148"/>
          </a:xfrm>
          <a:prstGeom prst="rect">
            <a:avLst/>
          </a:prstGeom>
          <a:noFill/>
        </p:spPr>
      </p:pic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0053" y="2214554"/>
            <a:ext cx="4733947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артинки по запросу умберто боччон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14290"/>
            <a:ext cx="4381516" cy="645278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5" y="500042"/>
            <a:ext cx="385765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Лідер і теоретик футуризму </a:t>
            </a:r>
          </a:p>
          <a:p>
            <a:r>
              <a:rPr lang="uk-UA" sz="32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Умберто</a:t>
            </a:r>
            <a:r>
              <a:rPr lang="uk-UA" sz="32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32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Боччоні</a:t>
            </a:r>
            <a:r>
              <a:rPr lang="uk-UA" sz="32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uk-UA" sz="20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спробував виявити засобами пластики життєву енергію і силу людини, передати в скульптурі рух м'язів у момент її крокування</a:t>
            </a:r>
            <a:endParaRPr lang="uk-UA" sz="20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2772" name="Picture 4" descr="Картинки по запросу умберто боччоні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786058"/>
            <a:ext cx="3143272" cy="3910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7" y="428604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Бунтарський живопис </a:t>
            </a:r>
            <a:r>
              <a:rPr lang="uk-UA" sz="2400" dirty="0" err="1" smtClean="0"/>
              <a:t>Боччоні</a:t>
            </a:r>
            <a:r>
              <a:rPr lang="uk-UA" sz="2400" dirty="0" smtClean="0"/>
              <a:t> насичено енергією і світлом, ніби випромінюючи його  девіз </a:t>
            </a:r>
            <a:r>
              <a:rPr lang="uk-UA" sz="2400" dirty="0" err="1" smtClean="0"/>
              <a:t>“Абсолютний</a:t>
            </a:r>
            <a:r>
              <a:rPr lang="uk-UA" sz="2400" dirty="0" smtClean="0"/>
              <a:t> рух!”</a:t>
            </a:r>
            <a:endParaRPr lang="uk-UA" sz="2400" dirty="0"/>
          </a:p>
        </p:txBody>
      </p:sp>
      <p:pic>
        <p:nvPicPr>
          <p:cNvPr id="33794" name="Picture 2" descr="Картинки по запросу умберто боччоні живопи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428736"/>
            <a:ext cx="5214942" cy="5164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Картинки по запросу умберто боччоні живопи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8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Картинки по запросу умберто боччоні живопис"/>
          <p:cNvPicPr>
            <a:picLocks noChangeAspect="1" noChangeArrowheads="1"/>
          </p:cNvPicPr>
          <p:nvPr/>
        </p:nvPicPr>
        <p:blipFill>
          <a:blip r:embed="rId2"/>
          <a:srcRect r="121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6786578" cy="6897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Картинки по запросу умберто боччоні живопи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6857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Джакомо Бал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4387008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00166" y="5857892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/>
              <a:t>Автопортрет</a:t>
            </a:r>
            <a:endParaRPr lang="uk-UA" sz="2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786314" y="500042"/>
            <a:ext cx="41434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У своїх творах </a:t>
            </a:r>
            <a:r>
              <a:rPr lang="uk-UA" sz="4000" b="1" i="1" dirty="0" smtClean="0">
                <a:solidFill>
                  <a:srgbClr val="FFD961"/>
                </a:solidFill>
              </a:rPr>
              <a:t>Джакомо </a:t>
            </a:r>
            <a:r>
              <a:rPr lang="uk-UA" sz="4000" b="1" i="1" dirty="0" err="1" smtClean="0">
                <a:solidFill>
                  <a:srgbClr val="FFD961"/>
                </a:solidFill>
              </a:rPr>
              <a:t>Балла</a:t>
            </a:r>
            <a:r>
              <a:rPr lang="uk-UA" sz="4000" b="1" i="1" dirty="0" smtClean="0">
                <a:solidFill>
                  <a:srgbClr val="FFD961"/>
                </a:solidFill>
              </a:rPr>
              <a:t> </a:t>
            </a:r>
            <a:r>
              <a:rPr lang="uk-UA" sz="3200" dirty="0" smtClean="0"/>
              <a:t>прагнув до об'єднання форм, кольору, руху і звуку</a:t>
            </a:r>
            <a:endParaRPr lang="uk-UA" sz="3200" dirty="0"/>
          </a:p>
        </p:txBody>
      </p:sp>
      <p:pic>
        <p:nvPicPr>
          <p:cNvPr id="3074" name="Picture 2" descr="Джакомо Балла (футуризм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2768724"/>
            <a:ext cx="2857520" cy="38870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uploads2.wikiart.org/images/giacomo-balla/flight-of-the-swallows-1913.jpg"/>
          <p:cNvPicPr>
            <a:picLocks noChangeAspect="1" noChangeArrowheads="1"/>
          </p:cNvPicPr>
          <p:nvPr/>
        </p:nvPicPr>
        <p:blipFill>
          <a:blip r:embed="rId2"/>
          <a:srcRect r="98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вижение автомобиля (1913)"/>
          <p:cNvPicPr>
            <a:picLocks noChangeAspect="1" noChangeArrowheads="1"/>
          </p:cNvPicPr>
          <p:nvPr/>
        </p:nvPicPr>
        <p:blipFill>
          <a:blip r:embed="rId2"/>
          <a:srcRect r="7833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Картинки по запросу Джакомо Балла футуризм"/>
          <p:cNvPicPr>
            <a:picLocks noChangeAspect="1" noChangeArrowheads="1"/>
          </p:cNvPicPr>
          <p:nvPr/>
        </p:nvPicPr>
        <p:blipFill>
          <a:blip r:embed="rId2"/>
          <a:srcRect r="6154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Картинки по запросу Джакомо Балла футуриз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Картинки по запросу Джакомо Балла футуризм"/>
          <p:cNvPicPr>
            <a:picLocks noChangeAspect="1" noChangeArrowheads="1"/>
          </p:cNvPicPr>
          <p:nvPr/>
        </p:nvPicPr>
        <p:blipFill>
          <a:blip r:embed="rId2"/>
          <a:srcRect r="6144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571480"/>
            <a:ext cx="79296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/>
              <a:t>Динаміка Карло </a:t>
            </a:r>
            <a:r>
              <a:rPr lang="uk-UA" sz="4400" b="1" dirty="0" err="1" smtClean="0"/>
              <a:t>Карра</a:t>
            </a:r>
            <a:endParaRPr lang="uk-UA" sz="4400" b="1" dirty="0"/>
          </a:p>
        </p:txBody>
      </p:sp>
      <p:pic>
        <p:nvPicPr>
          <p:cNvPr id="47106" name="Picture 2" descr="Картинки по запросу карло карра футуриз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00174"/>
            <a:ext cx="6643734" cy="51994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Картинки по запросу карло карра футуриз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7257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Стихія танцю привертала особливу увагу </a:t>
            </a:r>
            <a:r>
              <a:rPr lang="uk-UA" sz="2400" b="1" dirty="0" err="1" smtClean="0"/>
              <a:t>Джино</a:t>
            </a:r>
            <a:r>
              <a:rPr lang="uk-UA" sz="2400" b="1" dirty="0" smtClean="0"/>
              <a:t> Северіні</a:t>
            </a:r>
            <a:endParaRPr lang="uk-UA" sz="2400" b="1" dirty="0"/>
          </a:p>
        </p:txBody>
      </p:sp>
      <p:pic>
        <p:nvPicPr>
          <p:cNvPr id="4915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4336509" cy="5715040"/>
          </a:xfrm>
          <a:prstGeom prst="rect">
            <a:avLst/>
          </a:prstGeom>
          <a:noFill/>
        </p:spPr>
      </p:pic>
      <p:pic>
        <p:nvPicPr>
          <p:cNvPr id="49156" name="Picture 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20" y="785794"/>
            <a:ext cx="4286280" cy="5677192"/>
          </a:xfrm>
          <a:prstGeom prst="rect">
            <a:avLst/>
          </a:prstGeom>
          <a:noFill/>
        </p:spPr>
      </p:pic>
      <p:pic>
        <p:nvPicPr>
          <p:cNvPr id="49158" name="Picture 6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2000240"/>
            <a:ext cx="2095500" cy="354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142852"/>
            <a:ext cx="9144065" cy="514353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28638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Футуризм мав своїх представників і в музичному мистецтві. Відповідні експерименти започаткували </a:t>
            </a:r>
            <a:r>
              <a:rPr lang="uk-UA" sz="2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Франческо</a:t>
            </a:r>
            <a:r>
              <a:rPr lang="uk-UA" sz="2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2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Прателла</a:t>
            </a:r>
            <a:r>
              <a:rPr lang="uk-UA" sz="2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 Луїджі </a:t>
            </a:r>
            <a:r>
              <a:rPr lang="uk-UA" sz="2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Руссоло</a:t>
            </a:r>
            <a:r>
              <a:rPr lang="uk-UA" sz="2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</a:t>
            </a:r>
            <a:r>
              <a:rPr lang="uk-UA" sz="2400" dirty="0" smtClean="0"/>
              <a:t> які виступили з маніфестом </a:t>
            </a:r>
            <a:r>
              <a:rPr lang="uk-UA" sz="2400" dirty="0" err="1" smtClean="0"/>
              <a:t>“Мистецтво</a:t>
            </a:r>
            <a:r>
              <a:rPr lang="uk-UA" sz="2400" dirty="0" smtClean="0"/>
              <a:t> </a:t>
            </a:r>
            <a:r>
              <a:rPr lang="uk-UA" sz="2400" dirty="0" err="1" smtClean="0"/>
              <a:t>шумів”</a:t>
            </a:r>
            <a:r>
              <a:rPr lang="uk-UA" sz="2400" dirty="0" smtClean="0"/>
              <a:t>, характерного для епохи автомобілів і літаків</a:t>
            </a:r>
            <a:endParaRPr lang="uk-UA" sz="2400" dirty="0"/>
          </a:p>
        </p:txBody>
      </p:sp>
      <p:pic>
        <p:nvPicPr>
          <p:cNvPr id="4" name="luigi-russolo_-_awakening-ofr-a-city 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Картинки по запросу Артур Онегге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9144063" cy="514353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5357826"/>
            <a:ext cx="821537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Сенсаційний музичний образ потягу створив </a:t>
            </a:r>
            <a:r>
              <a:rPr lang="uk-UA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Артур </a:t>
            </a:r>
            <a:r>
              <a:rPr lang="uk-UA" sz="32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Онеггер</a:t>
            </a:r>
            <a:endParaRPr lang="uk-UA" sz="3200" b="1" i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uk-UA" sz="3200" b="1" i="1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“Пасіфік</a:t>
            </a:r>
            <a:r>
              <a:rPr lang="uk-UA" sz="3200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231”</a:t>
            </a:r>
            <a:endParaRPr lang="uk-UA" sz="3200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Onegger_Pasifik_231_(romneyready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51204" name="AutoShape 4" descr="Картинки по запросу Артур Онегге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206" name="AutoShape 6" descr="Картинки по запросу Артур Онегге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208" name="AutoShape 8" descr="Картинки по запросу Артур Онегге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8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088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714356"/>
            <a:ext cx="835824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На основі поєднання й переосмислення ідей кубізму і футуризму в образотворчому мистецтві виник напрям </a:t>
            </a:r>
          </a:p>
          <a:p>
            <a:pPr algn="ctr"/>
            <a:r>
              <a:rPr lang="uk-UA" sz="4400" b="1" i="1" dirty="0" err="1" smtClean="0">
                <a:solidFill>
                  <a:srgbClr val="FF0000"/>
                </a:solidFill>
              </a:rPr>
              <a:t>кубофутуризм</a:t>
            </a:r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</a:p>
          <a:p>
            <a:pPr algn="ctr"/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Це явище проіснувало недовго, але подарувало світові таких яскравих представників вітчизняного авангарду, як </a:t>
            </a:r>
            <a:r>
              <a:rPr lang="uk-UA" sz="3600" b="1" i="1" dirty="0" smtClean="0">
                <a:solidFill>
                  <a:srgbClr val="E86720"/>
                </a:solidFill>
              </a:rPr>
              <a:t>Давид </a:t>
            </a:r>
            <a:r>
              <a:rPr lang="uk-UA" sz="3600" b="1" i="1" dirty="0" err="1" smtClean="0">
                <a:solidFill>
                  <a:srgbClr val="E86720"/>
                </a:solidFill>
              </a:rPr>
              <a:t>Бурлюк</a:t>
            </a:r>
            <a:r>
              <a:rPr lang="uk-UA" sz="3600" b="1" i="1" dirty="0" smtClean="0">
                <a:solidFill>
                  <a:srgbClr val="E86720"/>
                </a:solidFill>
              </a:rPr>
              <a:t> і </a:t>
            </a:r>
          </a:p>
          <a:p>
            <a:pPr algn="ctr"/>
            <a:r>
              <a:rPr lang="uk-UA" sz="3600" b="1" i="1" dirty="0" smtClean="0">
                <a:solidFill>
                  <a:srgbClr val="E86720"/>
                </a:solidFill>
              </a:rPr>
              <a:t>Олександр Богомазов </a:t>
            </a:r>
            <a:endParaRPr lang="uk-UA" sz="3600" b="1" i="1" dirty="0">
              <a:solidFill>
                <a:srgbClr val="E8672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142852"/>
            <a:ext cx="5186139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72132" y="357166"/>
            <a:ext cx="3357586" cy="6215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Дух бунтарства і творчого кипіння притаманний діяльності видатного авангардиста, поета і художника </a:t>
            </a:r>
          </a:p>
          <a:p>
            <a:r>
              <a:rPr lang="uk-UA" sz="3200" b="1" i="1" dirty="0" smtClean="0">
                <a:solidFill>
                  <a:schemeClr val="accent6">
                    <a:lumMod val="75000"/>
                  </a:schemeClr>
                </a:solidFill>
              </a:rPr>
              <a:t>Давида </a:t>
            </a:r>
            <a:r>
              <a:rPr lang="uk-UA" sz="3200" b="1" i="1" dirty="0" err="1" smtClean="0">
                <a:solidFill>
                  <a:schemeClr val="accent6">
                    <a:lumMod val="75000"/>
                  </a:schemeClr>
                </a:solidFill>
              </a:rPr>
              <a:t>Бурлюка</a:t>
            </a:r>
            <a:r>
              <a:rPr lang="uk-UA" sz="2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. Нащадку козаків-запорожців родом зі Слобожанщини судилося стати ідеологом модернізму. За власними підрахунками художник намалював 15 тисяч картин</a:t>
            </a:r>
            <a:endParaRPr lang="uk-UA" sz="2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Картинки по запросу давид бурлю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0"/>
            <a:ext cx="5775158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715272" y="6143644"/>
            <a:ext cx="1284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i="1" dirty="0" err="1" smtClean="0">
                <a:solidFill>
                  <a:schemeClr val="accent6">
                    <a:lumMod val="75000"/>
                  </a:schemeClr>
                </a:solidFill>
              </a:rPr>
              <a:t>“Час”</a:t>
            </a:r>
            <a:endParaRPr lang="uk-UA" sz="36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Картинки по запросу давид бурлю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73553" cy="621508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21508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err="1" smtClean="0">
                <a:solidFill>
                  <a:srgbClr val="FFFF00"/>
                </a:solidFill>
              </a:rPr>
              <a:t>“Українці”</a:t>
            </a:r>
            <a:endParaRPr lang="uk-UA" sz="32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Картинки по запросу давид бурлю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5185243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0694" y="2071678"/>
            <a:ext cx="3357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FF00"/>
                </a:solidFill>
              </a:rPr>
              <a:t>Футуристична жінка</a:t>
            </a:r>
            <a:endParaRPr lang="uk-UA" sz="36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95629" cy="521497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5984" y="5715016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“ Посадка рису ”</a:t>
            </a:r>
            <a:endParaRPr lang="uk-UA" sz="3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classic-online.ru/uploads/000_picture/230500/2304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0254" y="142853"/>
            <a:ext cx="6879413" cy="607223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6286520"/>
            <a:ext cx="5507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FF9933"/>
                </a:solidFill>
              </a:rPr>
              <a:t>Жінка з чотирма очима та куркою</a:t>
            </a:r>
            <a:endParaRPr lang="uk-UA" sz="2800" b="1" dirty="0">
              <a:solidFill>
                <a:srgbClr val="FF9933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Картинки по запросу олександр богомазов карти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479999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71736" y="6072206"/>
            <a:ext cx="222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FF9933"/>
                </a:solidFill>
              </a:rPr>
              <a:t>Автопортрет</a:t>
            </a:r>
            <a:endParaRPr lang="uk-UA" sz="2400" b="1" i="1" dirty="0">
              <a:solidFill>
                <a:srgbClr val="FF993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3505" y="785794"/>
            <a:ext cx="37862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i="1" dirty="0" smtClean="0">
                <a:solidFill>
                  <a:srgbClr val="FF9933"/>
                </a:solidFill>
              </a:rPr>
              <a:t>Олександр Богомазов </a:t>
            </a:r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</a:rPr>
              <a:t>– фундатор вітчизняного </a:t>
            </a:r>
            <a:r>
              <a:rPr lang="uk-UA" sz="3600" b="1" dirty="0" err="1" smtClean="0">
                <a:solidFill>
                  <a:schemeClr val="tx2">
                    <a:lumMod val="75000"/>
                  </a:schemeClr>
                </a:solidFill>
              </a:rPr>
              <a:t>кубофутуризму</a:t>
            </a:r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</a:rPr>
              <a:t>, якого називають </a:t>
            </a:r>
            <a:r>
              <a:rPr lang="uk-UA" sz="3600" b="1" i="1" dirty="0" err="1" smtClean="0">
                <a:solidFill>
                  <a:srgbClr val="FF9933"/>
                </a:solidFill>
              </a:rPr>
              <a:t>“українським</a:t>
            </a:r>
            <a:r>
              <a:rPr lang="uk-UA" sz="3600" b="1" i="1" dirty="0" smtClean="0">
                <a:solidFill>
                  <a:srgbClr val="FF9933"/>
                </a:solidFill>
              </a:rPr>
              <a:t> </a:t>
            </a:r>
            <a:r>
              <a:rPr lang="uk-UA" sz="3600" b="1" i="1" dirty="0" err="1" smtClean="0">
                <a:solidFill>
                  <a:srgbClr val="FF9933"/>
                </a:solidFill>
              </a:rPr>
              <a:t>Пікассо”</a:t>
            </a:r>
            <a:endParaRPr lang="uk-UA" sz="3600" b="1" i="1" dirty="0">
              <a:solidFill>
                <a:srgbClr val="FF9933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Картинки по запросу олександр богомазов карти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0"/>
            <a:ext cx="7317988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5008" y="1928802"/>
            <a:ext cx="3271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Дівчинка з обручем</a:t>
            </a:r>
            <a:endParaRPr lang="uk-UA" sz="2800" b="1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Олександр Богомазов - Правка пилок, 19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0"/>
            <a:ext cx="763696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29256" y="6143644"/>
            <a:ext cx="3014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3613B7"/>
                </a:solidFill>
              </a:rPr>
              <a:t>Правка пилок</a:t>
            </a:r>
            <a:endParaRPr lang="uk-UA" sz="3200" b="1" i="1" dirty="0">
              <a:solidFill>
                <a:srgbClr val="3613B7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Олександр Богомазов - Шевська майстерня, 19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0"/>
            <a:ext cx="636178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43042" y="6143644"/>
            <a:ext cx="3437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rgbClr val="FFFF00"/>
                </a:solidFill>
              </a:rPr>
              <a:t>Шевська майстерня</a:t>
            </a:r>
            <a:endParaRPr lang="uk-UA" sz="28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33Gorodskoi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0"/>
            <a:ext cx="581186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19bogomasov_kavka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0"/>
            <a:ext cx="666749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schozavtra.in.ua/wp-content/uploads/2015/03/44Lesoru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7" y="0"/>
            <a:ext cx="786983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797</Words>
  <Application>Microsoft Office PowerPoint</Application>
  <PresentationFormat>Экран (4:3)</PresentationFormat>
  <Paragraphs>115</Paragraphs>
  <Slides>50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1111</dc:creator>
  <cp:lastModifiedBy>1111</cp:lastModifiedBy>
  <cp:revision>129</cp:revision>
  <dcterms:created xsi:type="dcterms:W3CDTF">2017-11-20T15:59:57Z</dcterms:created>
  <dcterms:modified xsi:type="dcterms:W3CDTF">2018-03-24T18:37:57Z</dcterms:modified>
</cp:coreProperties>
</file>