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9FD5971-A52E-4116-8FA7-75D3C3FFED46}" type="datetimeFigureOut">
              <a:rPr lang="uk-UA" smtClean="0"/>
              <a:pPr/>
              <a:t>22.09.2019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348880"/>
            <a:ext cx="3313355" cy="792088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Складові здоров’я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Сучасне уявлення пр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о здоров’я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http://svoimirukami.com.ua/images4/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7" y="332656"/>
            <a:ext cx="3687155" cy="24896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6" y="3068960"/>
            <a:ext cx="3687155" cy="314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964287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Здоров’я людини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348880"/>
            <a:ext cx="4320480" cy="2088232"/>
          </a:xfrm>
        </p:spPr>
        <p:txBody>
          <a:bodyPr>
            <a:normAutofit fontScale="92500" lnSpcReduction="10000"/>
          </a:bodyPr>
          <a:lstStyle/>
          <a:p>
            <a:r>
              <a:rPr lang="uk-UA" sz="1800" dirty="0"/>
              <a:t>Здоров’я людини – це не тільки відсутність фізичних дефектів і хвороб, а й стан повного фізичного, духовного і соціального благополуччя. Тому серед основних складових здоров’я слід зазначити фізичну, психічну (духовну) і соціальну складові.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31138"/>
            <a:ext cx="3096344" cy="180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309634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3096344" cy="180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243386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420888"/>
            <a:ext cx="3067050" cy="14859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 smtClean="0"/>
              <a:t>Сучасне</a:t>
            </a:r>
            <a:r>
              <a:rPr lang="ru-RU" sz="2400" dirty="0" smtClean="0"/>
              <a:t> </a:t>
            </a:r>
            <a:r>
              <a:rPr lang="ru-RU" sz="2400" dirty="0" err="1" smtClean="0"/>
              <a:t>уявлення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здоров’я</a:t>
            </a:r>
            <a:r>
              <a:rPr lang="ru-RU" sz="2400" dirty="0" smtClean="0"/>
              <a:t> </a:t>
            </a:r>
            <a:r>
              <a:rPr lang="ru-RU" sz="2400" dirty="0" err="1" smtClean="0"/>
              <a:t>називають</a:t>
            </a:r>
            <a:r>
              <a:rPr lang="ru-RU" sz="2400" dirty="0" smtClean="0"/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холістичним</a:t>
            </a:r>
            <a:r>
              <a:rPr lang="ru-RU" sz="2400" dirty="0" smtClean="0">
                <a:solidFill>
                  <a:srgbClr val="FF0000"/>
                </a:solidFill>
              </a:rPr>
              <a:t> (</a:t>
            </a:r>
            <a:r>
              <a:rPr lang="ru-RU" sz="2400" dirty="0" err="1" smtClean="0">
                <a:solidFill>
                  <a:srgbClr val="FF0000"/>
                </a:solidFill>
              </a:rPr>
              <a:t>від</a:t>
            </a:r>
            <a:r>
              <a:rPr lang="ru-RU" sz="2400" dirty="0" smtClean="0">
                <a:solidFill>
                  <a:srgbClr val="FF0000"/>
                </a:solidFill>
              </a:rPr>
              <a:t> англ. «</a:t>
            </a:r>
            <a:r>
              <a:rPr lang="en-US" sz="2400" dirty="0" smtClean="0">
                <a:solidFill>
                  <a:srgbClr val="FF0000"/>
                </a:solidFill>
              </a:rPr>
              <a:t>whole</a:t>
            </a:r>
            <a:r>
              <a:rPr lang="ru-RU" sz="2400" dirty="0" smtClean="0">
                <a:solidFill>
                  <a:srgbClr val="FF0000"/>
                </a:solidFill>
              </a:rPr>
              <a:t>» – </a:t>
            </a:r>
            <a:r>
              <a:rPr lang="ru-RU" sz="2400" dirty="0" err="1" smtClean="0">
                <a:solidFill>
                  <a:srgbClr val="FF0000"/>
                </a:solidFill>
              </a:rPr>
              <a:t>цілий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</a:rPr>
              <a:t>цілісний</a:t>
            </a:r>
            <a:r>
              <a:rPr lang="ru-RU" sz="2400" dirty="0" smtClean="0">
                <a:solidFill>
                  <a:srgbClr val="FF0000"/>
                </a:solidFill>
              </a:rPr>
              <a:t>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060848"/>
            <a:ext cx="4608512" cy="4157049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Уявлення ґрунтується на визначенні Всесвітньої організації охорони здоров’я (ВООЗ).</a:t>
            </a:r>
          </a:p>
          <a:p>
            <a:r>
              <a:rPr lang="uk-UA" dirty="0" smtClean="0"/>
              <a:t>Враховує не лише фізичне благополуччя людини, а й інші виміри: її емоційний стан, інтелектуальний розвиток, рівень соціальності і духовності.</a:t>
            </a:r>
          </a:p>
          <a:p>
            <a:r>
              <a:rPr lang="uk-UA" dirty="0" smtClean="0"/>
              <a:t>Усі складові здоров’я взаємопов’язані і впливають на загальне благополуччя людини</a:t>
            </a:r>
            <a:r>
              <a:rPr lang="uk-UA" dirty="0" smtClean="0"/>
              <a:t>.</a:t>
            </a:r>
            <a:endParaRPr lang="uk-UA" dirty="0" smtClean="0"/>
          </a:p>
        </p:txBody>
      </p:sp>
      <p:pic>
        <p:nvPicPr>
          <p:cNvPr id="5" name="Рисунок 4" descr="images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7" y="4365104"/>
            <a:ext cx="2947285" cy="165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Ні для кого не секрет</a:t>
            </a:r>
            <a:endParaRPr lang="uk-UA" sz="2800" dirty="0">
              <a:solidFill>
                <a:srgbClr val="92D05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369" y="2809432"/>
            <a:ext cx="3400375" cy="272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ьная выноска 3"/>
          <p:cNvSpPr/>
          <p:nvPr/>
        </p:nvSpPr>
        <p:spPr>
          <a:xfrm rot="21033396">
            <a:off x="6072221" y="1927288"/>
            <a:ext cx="2304256" cy="1800200"/>
          </a:xfrm>
          <a:prstGeom prst="wedgeEllipseCallout">
            <a:avLst>
              <a:gd name="adj1" fmla="val -58457"/>
              <a:gd name="adj2" fmla="val 368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Ні</a:t>
            </a:r>
            <a:r>
              <a:rPr lang="ru-RU" sz="1200" dirty="0" smtClean="0">
                <a:solidFill>
                  <a:srgbClr val="002060"/>
                </a:solidFill>
              </a:rPr>
              <a:t> для кого не секрет, </a:t>
            </a:r>
            <a:r>
              <a:rPr lang="ru-RU" sz="1200" dirty="0" err="1" smtClean="0">
                <a:solidFill>
                  <a:srgbClr val="002060"/>
                </a:solidFill>
              </a:rPr>
              <a:t>що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саме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здоров’я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займає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найвищу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сходинку</a:t>
            </a:r>
            <a:r>
              <a:rPr lang="ru-RU" sz="1200" dirty="0" smtClean="0">
                <a:solidFill>
                  <a:srgbClr val="002060"/>
                </a:solidFill>
              </a:rPr>
              <a:t> в </a:t>
            </a:r>
            <a:r>
              <a:rPr lang="ru-RU" sz="1200" dirty="0" err="1" smtClean="0">
                <a:solidFill>
                  <a:srgbClr val="002060"/>
                </a:solidFill>
              </a:rPr>
              <a:t>ієрархії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цінностей</a:t>
            </a:r>
            <a:r>
              <a:rPr lang="ru-RU" sz="1200" dirty="0" smtClean="0">
                <a:solidFill>
                  <a:srgbClr val="002060"/>
                </a:solidFill>
              </a:rPr>
              <a:t> і потреб </a:t>
            </a:r>
            <a:r>
              <a:rPr lang="ru-RU" sz="1200" dirty="0" err="1" smtClean="0">
                <a:solidFill>
                  <a:srgbClr val="002060"/>
                </a:solidFill>
              </a:rPr>
              <a:t>людини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endParaRPr lang="uk-UA" sz="1200" dirty="0">
              <a:solidFill>
                <a:srgbClr val="002060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 rot="297261">
            <a:off x="6130769" y="4426282"/>
            <a:ext cx="2353587" cy="1872208"/>
          </a:xfrm>
          <a:prstGeom prst="wedgeEllipseCallout">
            <a:avLst>
              <a:gd name="adj1" fmla="val -57533"/>
              <a:gd name="adj2" fmla="val -42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Тільки</a:t>
            </a:r>
            <a:r>
              <a:rPr lang="ru-RU" sz="1200" dirty="0" smtClean="0">
                <a:solidFill>
                  <a:srgbClr val="002060"/>
                </a:solidFill>
              </a:rPr>
              <a:t> здорова </a:t>
            </a:r>
            <a:r>
              <a:rPr lang="ru-RU" sz="1200" dirty="0" err="1" smtClean="0">
                <a:solidFill>
                  <a:srgbClr val="002060"/>
                </a:solidFill>
              </a:rPr>
              <a:t>людина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може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повністю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реалізувати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свої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можливості</a:t>
            </a:r>
            <a:r>
              <a:rPr lang="ru-RU" sz="1200" dirty="0" smtClean="0">
                <a:solidFill>
                  <a:srgbClr val="002060"/>
                </a:solidFill>
              </a:rPr>
              <a:t>, як </a:t>
            </a:r>
            <a:r>
              <a:rPr lang="ru-RU" sz="1200" dirty="0" err="1" smtClean="0">
                <a:solidFill>
                  <a:srgbClr val="002060"/>
                </a:solidFill>
              </a:rPr>
              <a:t>фізичні</a:t>
            </a:r>
            <a:r>
              <a:rPr lang="ru-RU" sz="1200" dirty="0" smtClean="0">
                <a:solidFill>
                  <a:srgbClr val="002060"/>
                </a:solidFill>
              </a:rPr>
              <a:t>, так і </a:t>
            </a:r>
            <a:r>
              <a:rPr lang="ru-RU" sz="1200" dirty="0" err="1" smtClean="0">
                <a:solidFill>
                  <a:srgbClr val="002060"/>
                </a:solidFill>
              </a:rPr>
              <a:t>моральні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інтелектуальні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6" name="Овальная выноска 5"/>
          <p:cNvSpPr/>
          <p:nvPr/>
        </p:nvSpPr>
        <p:spPr>
          <a:xfrm rot="423464">
            <a:off x="714900" y="1872759"/>
            <a:ext cx="2343752" cy="1826640"/>
          </a:xfrm>
          <a:prstGeom prst="wedgeEllipseCallout">
            <a:avLst>
              <a:gd name="adj1" fmla="val 53763"/>
              <a:gd name="adj2" fmla="val 486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Кожен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прагне</a:t>
            </a:r>
            <a:r>
              <a:rPr lang="ru-RU" sz="1200" dirty="0" smtClean="0">
                <a:solidFill>
                  <a:srgbClr val="002060"/>
                </a:solidFill>
              </a:rPr>
              <a:t> бути </a:t>
            </a:r>
            <a:r>
              <a:rPr lang="ru-RU" sz="1200" dirty="0" err="1" smtClean="0">
                <a:solidFill>
                  <a:srgbClr val="002060"/>
                </a:solidFill>
              </a:rPr>
              <a:t>сильним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здоровим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впевненим</a:t>
            </a:r>
            <a:r>
              <a:rPr lang="ru-RU" sz="1200" dirty="0" smtClean="0">
                <a:solidFill>
                  <a:srgbClr val="002060"/>
                </a:solidFill>
              </a:rPr>
              <a:t> у </a:t>
            </a:r>
            <a:r>
              <a:rPr lang="ru-RU" sz="1200" dirty="0" err="1" smtClean="0">
                <a:solidFill>
                  <a:srgbClr val="002060"/>
                </a:solidFill>
              </a:rPr>
              <a:t>собі</a:t>
            </a:r>
            <a:r>
              <a:rPr lang="ru-RU" sz="1200" dirty="0" smtClean="0">
                <a:solidFill>
                  <a:srgbClr val="002060"/>
                </a:solidFill>
              </a:rPr>
              <a:t>, як </a:t>
            </a:r>
            <a:r>
              <a:rPr lang="ru-RU" sz="1200" dirty="0" err="1" smtClean="0">
                <a:solidFill>
                  <a:srgbClr val="002060"/>
                </a:solidFill>
              </a:rPr>
              <a:t>можна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довше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зберігати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активність</a:t>
            </a:r>
            <a:r>
              <a:rPr lang="ru-RU" sz="1200" dirty="0" smtClean="0">
                <a:solidFill>
                  <a:srgbClr val="002060"/>
                </a:solidFill>
              </a:rPr>
              <a:t> і </a:t>
            </a:r>
            <a:r>
              <a:rPr lang="ru-RU" sz="1200" dirty="0" err="1" smtClean="0">
                <a:solidFill>
                  <a:srgbClr val="002060"/>
                </a:solidFill>
              </a:rPr>
              <a:t>життєву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енергію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endParaRPr lang="uk-UA" sz="1200" dirty="0">
              <a:solidFill>
                <a:srgbClr val="00206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 rot="20964319">
            <a:off x="661851" y="4399918"/>
            <a:ext cx="2308577" cy="1946593"/>
          </a:xfrm>
          <a:prstGeom prst="wedgeEllipseCallout">
            <a:avLst>
              <a:gd name="adj1" fmla="val 62250"/>
              <a:gd name="adj2" fmla="val -3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А для </a:t>
            </a:r>
            <a:r>
              <a:rPr lang="ru-RU" sz="1200" dirty="0" err="1" smtClean="0">
                <a:solidFill>
                  <a:srgbClr val="002060"/>
                </a:solidFill>
              </a:rPr>
              <a:t>забезпечення</a:t>
            </a:r>
            <a:r>
              <a:rPr lang="ru-RU" sz="1200" dirty="0" smtClean="0">
                <a:solidFill>
                  <a:srgbClr val="002060"/>
                </a:solidFill>
              </a:rPr>
              <a:t> і </a:t>
            </a:r>
            <a:r>
              <a:rPr lang="ru-RU" sz="1200" dirty="0" err="1" smtClean="0">
                <a:solidFill>
                  <a:srgbClr val="002060"/>
                </a:solidFill>
              </a:rPr>
              <a:t>збереження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здоров’я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необхідна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певна</a:t>
            </a:r>
            <a:r>
              <a:rPr lang="ru-RU" sz="1200" dirty="0" smtClean="0">
                <a:solidFill>
                  <a:srgbClr val="002060"/>
                </a:solidFill>
              </a:rPr>
              <a:t> культура </a:t>
            </a:r>
            <a:r>
              <a:rPr lang="ru-RU" sz="1200" dirty="0" err="1" smtClean="0">
                <a:solidFill>
                  <a:srgbClr val="002060"/>
                </a:solidFill>
              </a:rPr>
              <a:t>поведінки</a:t>
            </a:r>
            <a:r>
              <a:rPr lang="ru-RU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576232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складових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2348880"/>
            <a:ext cx="5256584" cy="2664296"/>
          </a:xfrm>
        </p:spPr>
        <p:txBody>
          <a:bodyPr>
            <a:normAutofit fontScale="70000" lnSpcReduction="20000"/>
          </a:bodyPr>
          <a:lstStyle/>
          <a:p>
            <a:r>
              <a:rPr lang="ru-RU" sz="2100" dirty="0"/>
              <a:t>Культура </a:t>
            </a:r>
            <a:r>
              <a:rPr lang="ru-RU" sz="2100" dirty="0" err="1"/>
              <a:t>здоров’я</a:t>
            </a:r>
            <a:r>
              <a:rPr lang="ru-RU" sz="2100" dirty="0"/>
              <a:t>, будучи </a:t>
            </a:r>
            <a:r>
              <a:rPr lang="ru-RU" sz="2100" dirty="0" err="1"/>
              <a:t>однією</a:t>
            </a:r>
            <a:r>
              <a:rPr lang="ru-RU" sz="2100" dirty="0"/>
              <a:t> </a:t>
            </a:r>
            <a:r>
              <a:rPr lang="ru-RU" sz="2100" dirty="0" err="1"/>
              <a:t>зі</a:t>
            </a:r>
            <a:r>
              <a:rPr lang="ru-RU" sz="2100" dirty="0"/>
              <a:t> </a:t>
            </a:r>
            <a:r>
              <a:rPr lang="ru-RU" sz="2100" dirty="0" err="1"/>
              <a:t>складових</a:t>
            </a:r>
            <a:r>
              <a:rPr lang="ru-RU" sz="2100" dirty="0"/>
              <a:t> </a:t>
            </a:r>
            <a:r>
              <a:rPr lang="ru-RU" sz="2100" dirty="0" err="1"/>
              <a:t>загальної</a:t>
            </a:r>
            <a:r>
              <a:rPr lang="ru-RU" sz="2100" dirty="0"/>
              <a:t> </a:t>
            </a:r>
            <a:r>
              <a:rPr lang="ru-RU" sz="2100" dirty="0" err="1"/>
              <a:t>системи</a:t>
            </a:r>
            <a:r>
              <a:rPr lang="ru-RU" sz="2100" dirty="0"/>
              <a:t> </a:t>
            </a:r>
            <a:r>
              <a:rPr lang="ru-RU" sz="2100" dirty="0" err="1"/>
              <a:t>культури</a:t>
            </a:r>
            <a:r>
              <a:rPr lang="ru-RU" sz="2100" dirty="0"/>
              <a:t>, </a:t>
            </a:r>
            <a:r>
              <a:rPr lang="ru-RU" sz="2100" dirty="0" err="1"/>
              <a:t>включає</a:t>
            </a:r>
            <a:r>
              <a:rPr lang="ru-RU" sz="2100" dirty="0"/>
              <a:t> в себе </a:t>
            </a:r>
            <a:r>
              <a:rPr lang="ru-RU" sz="2100" dirty="0" err="1"/>
              <a:t>різні</a:t>
            </a:r>
            <a:r>
              <a:rPr lang="ru-RU" sz="2100" dirty="0"/>
              <a:t> </a:t>
            </a:r>
            <a:r>
              <a:rPr lang="ru-RU" sz="2100" dirty="0" err="1"/>
              <a:t>досягнення</a:t>
            </a:r>
            <a:r>
              <a:rPr lang="ru-RU" sz="2100" dirty="0"/>
              <a:t> </a:t>
            </a:r>
            <a:r>
              <a:rPr lang="ru-RU" sz="2100" dirty="0" err="1"/>
              <a:t>людського</a:t>
            </a:r>
            <a:r>
              <a:rPr lang="ru-RU" sz="2100" dirty="0"/>
              <a:t> </a:t>
            </a:r>
            <a:r>
              <a:rPr lang="ru-RU" sz="2100" dirty="0" err="1"/>
              <a:t>суспільства</a:t>
            </a:r>
            <a:r>
              <a:rPr lang="ru-RU" sz="2100" dirty="0"/>
              <a:t> в </a:t>
            </a:r>
            <a:r>
              <a:rPr lang="ru-RU" sz="2100" dirty="0" err="1" smtClean="0"/>
              <a:t>життєвих</a:t>
            </a:r>
            <a:r>
              <a:rPr lang="ru-RU" sz="2100" dirty="0" smtClean="0"/>
              <a:t> </a:t>
            </a:r>
            <a:r>
              <a:rPr lang="ru-RU" sz="2100" dirty="0"/>
              <a:t>сферах, як </a:t>
            </a:r>
            <a:r>
              <a:rPr lang="ru-RU" sz="2100" dirty="0" err="1"/>
              <a:t>освіта</a:t>
            </a:r>
            <a:r>
              <a:rPr lang="ru-RU" sz="2100" dirty="0"/>
              <a:t>, </a:t>
            </a:r>
            <a:r>
              <a:rPr lang="ru-RU" sz="2100" dirty="0" err="1"/>
              <a:t>виховання</a:t>
            </a:r>
            <a:r>
              <a:rPr lang="ru-RU" sz="2100" dirty="0"/>
              <a:t>, </a:t>
            </a:r>
            <a:r>
              <a:rPr lang="ru-RU" sz="2100" dirty="0" err="1"/>
              <a:t>побут</a:t>
            </a:r>
            <a:r>
              <a:rPr lang="ru-RU" sz="2100" dirty="0"/>
              <a:t>, наука, </a:t>
            </a:r>
            <a:r>
              <a:rPr lang="ru-RU" sz="2100" dirty="0" err="1"/>
              <a:t>мистецтво</a:t>
            </a:r>
            <a:r>
              <a:rPr lang="ru-RU" sz="2100" dirty="0"/>
              <a:t>, </a:t>
            </a:r>
            <a:r>
              <a:rPr lang="ru-RU" sz="2100" dirty="0" err="1"/>
              <a:t>література</a:t>
            </a:r>
            <a:r>
              <a:rPr lang="ru-RU" sz="2100" dirty="0"/>
              <a:t> </a:t>
            </a:r>
            <a:r>
              <a:rPr lang="ru-RU" sz="2100" dirty="0" err="1"/>
              <a:t>тощо</a:t>
            </a:r>
            <a:r>
              <a:rPr lang="ru-RU" sz="2100" dirty="0"/>
              <a:t>. Таким чином, культура </a:t>
            </a:r>
            <a:r>
              <a:rPr lang="ru-RU" sz="2100" dirty="0" err="1"/>
              <a:t>здоров’я</a:t>
            </a:r>
            <a:r>
              <a:rPr lang="ru-RU" sz="2100" dirty="0"/>
              <a:t>, як і будь-яка </a:t>
            </a:r>
            <a:r>
              <a:rPr lang="ru-RU" sz="2100" dirty="0" err="1"/>
              <a:t>інша</a:t>
            </a:r>
            <a:r>
              <a:rPr lang="ru-RU" sz="2100" dirty="0"/>
              <a:t> культура, </a:t>
            </a:r>
            <a:r>
              <a:rPr lang="ru-RU" sz="2100" dirty="0" err="1"/>
              <a:t>потребує</a:t>
            </a:r>
            <a:r>
              <a:rPr lang="ru-RU" sz="2100" dirty="0"/>
              <a:t> </a:t>
            </a:r>
            <a:r>
              <a:rPr lang="ru-RU" sz="2100" dirty="0" err="1"/>
              <a:t>формування</a:t>
            </a:r>
            <a:r>
              <a:rPr lang="ru-RU" sz="2100" dirty="0" smtClean="0"/>
              <a:t>.</a:t>
            </a:r>
          </a:p>
          <a:p>
            <a:r>
              <a:rPr lang="ru-RU" sz="2100" dirty="0" smtClean="0"/>
              <a:t> </a:t>
            </a:r>
            <a:r>
              <a:rPr lang="ru-RU" sz="2100" dirty="0" err="1"/>
              <a:t>Здоров’я</a:t>
            </a:r>
            <a:r>
              <a:rPr lang="ru-RU" sz="2100" dirty="0"/>
              <a:t> та </a:t>
            </a:r>
            <a:r>
              <a:rPr lang="ru-RU" sz="2100" dirty="0" err="1"/>
              <a:t>його</a:t>
            </a:r>
            <a:r>
              <a:rPr lang="ru-RU" sz="2100" dirty="0"/>
              <a:t> </a:t>
            </a:r>
            <a:r>
              <a:rPr lang="ru-RU" sz="2100" dirty="0" err="1"/>
              <a:t>складові</a:t>
            </a:r>
            <a:r>
              <a:rPr lang="ru-RU" sz="2100" dirty="0"/>
              <a:t> </a:t>
            </a:r>
            <a:r>
              <a:rPr lang="ru-RU" sz="2100" dirty="0" err="1"/>
              <a:t>формуються</a:t>
            </a:r>
            <a:r>
              <a:rPr lang="ru-RU" sz="2100" dirty="0"/>
              <a:t> в </a:t>
            </a:r>
            <a:r>
              <a:rPr lang="ru-RU" sz="2100" dirty="0" err="1"/>
              <a:t>процесі</a:t>
            </a:r>
            <a:r>
              <a:rPr lang="ru-RU" sz="2100" dirty="0"/>
              <a:t> духовного, </a:t>
            </a:r>
            <a:r>
              <a:rPr lang="ru-RU" sz="2100" dirty="0" err="1"/>
              <a:t>соціального</a:t>
            </a:r>
            <a:r>
              <a:rPr lang="ru-RU" sz="2100" dirty="0"/>
              <a:t>, </a:t>
            </a:r>
            <a:r>
              <a:rPr lang="ru-RU" sz="2100" dirty="0" err="1"/>
              <a:t>психічного</a:t>
            </a:r>
            <a:r>
              <a:rPr lang="ru-RU" sz="2100" dirty="0"/>
              <a:t> і, </a:t>
            </a:r>
            <a:r>
              <a:rPr lang="ru-RU" sz="2100" dirty="0" err="1"/>
              <a:t>звичайно</a:t>
            </a:r>
            <a:r>
              <a:rPr lang="ru-RU" sz="2100" dirty="0"/>
              <a:t> ж, </a:t>
            </a:r>
            <a:r>
              <a:rPr lang="ru-RU" sz="2100" dirty="0" err="1"/>
              <a:t>фізіологічного</a:t>
            </a:r>
            <a:r>
              <a:rPr lang="ru-RU" sz="2100" dirty="0"/>
              <a:t> </a:t>
            </a:r>
            <a:r>
              <a:rPr lang="ru-RU" sz="2100" dirty="0" err="1"/>
              <a:t>розвитку</a:t>
            </a:r>
            <a:r>
              <a:rPr lang="ru-RU" sz="2100" dirty="0"/>
              <a:t> </a:t>
            </a:r>
            <a:r>
              <a:rPr lang="ru-RU" sz="2100" dirty="0" err="1"/>
              <a:t>людини</a:t>
            </a:r>
            <a:r>
              <a:rPr lang="ru-RU" sz="2100" dirty="0"/>
              <a:t>. Все </a:t>
            </a:r>
            <a:r>
              <a:rPr lang="ru-RU" sz="2100" dirty="0" err="1"/>
              <a:t>це</a:t>
            </a:r>
            <a:r>
              <a:rPr lang="ru-RU" sz="2100" dirty="0"/>
              <a:t> </a:t>
            </a:r>
            <a:r>
              <a:rPr lang="ru-RU" sz="2100" dirty="0" err="1"/>
              <a:t>дозволяє</a:t>
            </a:r>
            <a:r>
              <a:rPr lang="ru-RU" sz="2100" dirty="0"/>
              <a:t> </a:t>
            </a:r>
            <a:r>
              <a:rPr lang="ru-RU" sz="2100" dirty="0" err="1"/>
              <a:t>індивідууму</a:t>
            </a:r>
            <a:r>
              <a:rPr lang="ru-RU" sz="2100" dirty="0"/>
              <a:t> </a:t>
            </a:r>
            <a:r>
              <a:rPr lang="ru-RU" sz="2100" dirty="0" err="1"/>
              <a:t>успішно</a:t>
            </a:r>
            <a:r>
              <a:rPr lang="ru-RU" sz="2100" dirty="0"/>
              <a:t> </a:t>
            </a:r>
            <a:r>
              <a:rPr lang="ru-RU" sz="2100" dirty="0" err="1"/>
              <a:t>справлятися</a:t>
            </a:r>
            <a:r>
              <a:rPr lang="ru-RU" sz="2100" dirty="0"/>
              <a:t> з </a:t>
            </a:r>
            <a:r>
              <a:rPr lang="ru-RU" sz="2100" dirty="0" err="1"/>
              <a:t>біологічними</a:t>
            </a:r>
            <a:r>
              <a:rPr lang="ru-RU" sz="2100" dirty="0"/>
              <a:t> і </a:t>
            </a:r>
            <a:r>
              <a:rPr lang="ru-RU" sz="2100" dirty="0" err="1"/>
              <a:t>соціальними</a:t>
            </a:r>
            <a:r>
              <a:rPr lang="ru-RU" sz="2100" dirty="0"/>
              <a:t> </a:t>
            </a:r>
            <a:r>
              <a:rPr lang="ru-RU" sz="2100" dirty="0" err="1"/>
              <a:t>функціями</a:t>
            </a:r>
            <a:r>
              <a:rPr lang="ru-RU" sz="2100" dirty="0"/>
              <a:t>.</a:t>
            </a:r>
            <a:endParaRPr lang="ru-RU" sz="2100" dirty="0" smtClean="0"/>
          </a:p>
          <a:p>
            <a:pPr marL="68580" indent="0">
              <a:buNone/>
            </a:pPr>
            <a:endParaRPr lang="ru-RU" sz="2800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76580"/>
            <a:ext cx="275100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41826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Від чого залежить здоров'я людини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323653"/>
            <a:ext cx="6561177" cy="1753419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Здоров’я людини залежить від спадкових факторів, його адаптаційних можливостей, а більше всього – від способу життя даної людини. Саме здоровий спосіб життя зміцнює й удосконалює людське здоров’я.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77072"/>
            <a:ext cx="648072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05319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Фізична складова здоров’я.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323652"/>
            <a:ext cx="6705193" cy="2043561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Дана складова здоров’я визначає рівень розвитку і зростання всіх систем організму і його органів. Фізичне здоров’я передбачає успішне функціонування фізіологічних систем людського організму (кровоносної, опорно-рухової, нервової, травної, видільної та інших систем).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57428"/>
            <a:ext cx="29523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5104"/>
            <a:ext cx="29523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437336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Психічна</a:t>
            </a:r>
            <a:r>
              <a:rPr lang="ru-RU" dirty="0"/>
              <a:t> і духовна </a:t>
            </a:r>
            <a:r>
              <a:rPr lang="ru-RU" dirty="0" err="1"/>
              <a:t>складові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323653"/>
            <a:ext cx="4248472" cy="340960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Ці </a:t>
            </a:r>
            <a:r>
              <a:rPr lang="uk-UA" dirty="0"/>
              <a:t>важливі складові здоров’я визначають стан духовної, моральної і психічної сфери. Психічне та духовне здоров’я передбачає нормальне функціонування розумових процесів, уяви, пам’яті, уважність, здатність до адекватної оцінки і сприйняття власних </a:t>
            </a:r>
            <a:r>
              <a:rPr lang="uk-UA" dirty="0" err="1"/>
              <a:t>відчуттів</a:t>
            </a:r>
            <a:r>
              <a:rPr lang="uk-UA" dirty="0"/>
              <a:t> і почуттів, усвідомленого управління емоціями, розвиток інтелекту, наявність певних моральних ідеалів і життєвих цінностей.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4" y="4437112"/>
            <a:ext cx="3312368" cy="194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6" y="2276872"/>
            <a:ext cx="320435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40030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Соціальна складові здоров’я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3672408" cy="4176464"/>
          </a:xfrm>
        </p:spPr>
        <p:txBody>
          <a:bodyPr>
            <a:noAutofit/>
          </a:bodyPr>
          <a:lstStyle/>
          <a:p>
            <a:endParaRPr lang="uk-UA" sz="1600" dirty="0" smtClean="0"/>
          </a:p>
          <a:p>
            <a:r>
              <a:rPr lang="uk-UA" sz="1600" dirty="0"/>
              <a:t>З</a:t>
            </a:r>
            <a:r>
              <a:rPr lang="uk-UA" sz="1600" dirty="0" smtClean="0"/>
              <a:t>а </a:t>
            </a:r>
            <a:r>
              <a:rPr lang="uk-UA" sz="1600" dirty="0"/>
              <a:t>д</a:t>
            </a:r>
            <a:r>
              <a:rPr lang="uk-UA" sz="1600" dirty="0" smtClean="0"/>
              <a:t>опомогою </a:t>
            </a:r>
            <a:r>
              <a:rPr lang="uk-UA" sz="1600" dirty="0"/>
              <a:t>соціальної складової здоров’я відбувається вільний і усвідомлений вибір тієї чи іншої соціальної ролі, усвідомлення можливих наслідків будь-яких власних дій, покладання на себе відповідальності за результат цих дій. Соціальне здоров’я передбачає особистісний розвиток людини, його вміння </a:t>
            </a:r>
            <a:r>
              <a:rPr lang="uk-UA" sz="1600" dirty="0" err="1"/>
              <a:t>відповідально</a:t>
            </a:r>
            <a:r>
              <a:rPr lang="uk-UA" sz="1600" dirty="0"/>
              <a:t> і вільно визначати своє місце і роль у соціумі.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86" y="2348880"/>
            <a:ext cx="3766338" cy="207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86" y="4473939"/>
            <a:ext cx="3766338" cy="197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180277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Здоровий спосіб життя.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276872"/>
            <a:ext cx="6120680" cy="720080"/>
          </a:xfrm>
        </p:spPr>
        <p:txBody>
          <a:bodyPr>
            <a:normAutofit fontScale="92500" lnSpcReduction="10000"/>
          </a:bodyPr>
          <a:lstStyle/>
          <a:p>
            <a:r>
              <a:rPr lang="uk-UA" sz="1500" dirty="0"/>
              <a:t>Під здоровим способом або способом життя розуміють такий життєвий стиль, який забезпечує людині здоров’я, довголіття, підтримання хорошого самопочуття і настрою</a:t>
            </a:r>
            <a:r>
              <a:rPr lang="uk-UA" sz="1600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28277"/>
            <a:ext cx="5616624" cy="142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2996952"/>
            <a:ext cx="6408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solidFill>
                  <a:schemeClr val="tx2"/>
                </a:solidFill>
              </a:rPr>
              <a:t>Вважається, що здоровий спосіб життя обумовлюється:</a:t>
            </a:r>
          </a:p>
          <a:p>
            <a:endParaRPr lang="uk-UA" sz="1400" dirty="0" smtClean="0">
              <a:solidFill>
                <a:schemeClr val="tx2"/>
              </a:solidFill>
            </a:endParaRPr>
          </a:p>
          <a:p>
            <a:r>
              <a:rPr lang="uk-UA" sz="1400" dirty="0" smtClean="0">
                <a:solidFill>
                  <a:schemeClr val="tx2"/>
                </a:solidFill>
              </a:rPr>
              <a:t>– відсутністю шкідливих звичок (куріння, алкоголізму, вживання наркотиків, токсикоманія);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регулярними фізичними навантаженнями, частота і кількість яких визначаються фізичним станом здоров’я людини;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раціональним розпорядком дня (праці і відпочинку);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збалансованим харчуванням;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дотриманням правил особистої гігієни.</a:t>
            </a:r>
            <a:endParaRPr lang="uk-UA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4674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692" r="1852"/>
          <a:stretch>
            <a:fillRect/>
          </a:stretch>
        </p:blipFill>
        <p:spPr bwMode="auto">
          <a:xfrm>
            <a:off x="755576" y="1196752"/>
            <a:ext cx="763284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216040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134</TotalTime>
  <Words>552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Складові здоров’я</vt:lpstr>
      <vt:lpstr>Здоров’я людини</vt:lpstr>
      <vt:lpstr>Сучасне уявлення про здоров’я називають холістичним (від англ. «whole» – цілий, цілісний).</vt:lpstr>
      <vt:lpstr>Ні для кого не секрет</vt:lpstr>
      <vt:lpstr>Формування здоров’я та його складових</vt:lpstr>
      <vt:lpstr>Від чого залежить здоров'я людини</vt:lpstr>
      <vt:lpstr>Фізична складова здоров’я.</vt:lpstr>
      <vt:lpstr>Психічна і духовна складові здоров’я</vt:lpstr>
      <vt:lpstr>Соціальна складові здоров’я</vt:lpstr>
      <vt:lpstr>Здоровий спосіб життя.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Складові здоров’я</dc:title>
  <dc:creator>Наташа</dc:creator>
  <cp:lastModifiedBy>NONA</cp:lastModifiedBy>
  <cp:revision>18</cp:revision>
  <dcterms:created xsi:type="dcterms:W3CDTF">2017-10-11T19:10:38Z</dcterms:created>
  <dcterms:modified xsi:type="dcterms:W3CDTF">2019-09-22T09:46:58Z</dcterms:modified>
</cp:coreProperties>
</file>