
<file path=[Content_Types].xml><?xml version="1.0" encoding="utf-8"?>
<Types xmlns="http://schemas.openxmlformats.org/package/2006/content-types"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2701925" y="2130425"/>
            <a:ext cx="48006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2701925" y="3886200"/>
            <a:ext cx="4114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2693987" y="1600200"/>
            <a:ext cx="632618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 rot="5400000">
            <a:off x="5303837" y="2409825"/>
            <a:ext cx="5851525" cy="1581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 rot="5400000">
            <a:off x="2064544" y="904082"/>
            <a:ext cx="5851525" cy="4592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 rot="5400000">
            <a:off x="3594100" y="700088"/>
            <a:ext cx="4525962" cy="6326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9" name="Google Shape;69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0" name="Google Shape;70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" type="body"/>
          </p:nvPr>
        </p:nvSpPr>
        <p:spPr>
          <a:xfrm>
            <a:off x="2693988" y="1600200"/>
            <a:ext cx="30861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6" name="Google Shape;76;p12"/>
          <p:cNvSpPr txBox="1"/>
          <p:nvPr>
            <p:ph idx="2" type="body"/>
          </p:nvPr>
        </p:nvSpPr>
        <p:spPr>
          <a:xfrm>
            <a:off x="5932488" y="1600200"/>
            <a:ext cx="3087687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93987" y="1600200"/>
            <a:ext cx="632618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2693987" y="1600200"/>
            <a:ext cx="632618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7.jpg"/><Relationship Id="rId6" Type="http://schemas.openxmlformats.org/officeDocument/2006/relationships/image" Target="../media/image12.jpg"/><Relationship Id="rId7" Type="http://schemas.openxmlformats.org/officeDocument/2006/relationships/image" Target="../media/image3.jp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13.jpg"/><Relationship Id="rId5" Type="http://schemas.openxmlformats.org/officeDocument/2006/relationships/image" Target="../media/image21.jpg"/><Relationship Id="rId6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jpg"/><Relationship Id="rId4" Type="http://schemas.openxmlformats.org/officeDocument/2006/relationships/image" Target="../media/image11.jpg"/><Relationship Id="rId5" Type="http://schemas.openxmlformats.org/officeDocument/2006/relationships/image" Target="../media/image16.jpg"/><Relationship Id="rId6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jpg"/><Relationship Id="rId4" Type="http://schemas.openxmlformats.org/officeDocument/2006/relationships/image" Target="../media/image17.jpg"/><Relationship Id="rId5" Type="http://schemas.openxmlformats.org/officeDocument/2006/relationships/image" Target="../media/image15.jpg"/><Relationship Id="rId6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24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Relationship Id="rId7" Type="http://schemas.openxmlformats.org/officeDocument/2006/relationships/image" Target="../media/image2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29.jpg"/><Relationship Id="rId5" Type="http://schemas.openxmlformats.org/officeDocument/2006/relationships/image" Target="../media/image34.jpg"/><Relationship Id="rId6" Type="http://schemas.openxmlformats.org/officeDocument/2006/relationships/image" Target="../media/image40.jpg"/><Relationship Id="rId7" Type="http://schemas.openxmlformats.org/officeDocument/2006/relationships/image" Target="../media/image3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jpg"/><Relationship Id="rId4" Type="http://schemas.openxmlformats.org/officeDocument/2006/relationships/image" Target="../media/image31.jpg"/><Relationship Id="rId5" Type="http://schemas.openxmlformats.org/officeDocument/2006/relationships/image" Target="../media/image28.jpg"/><Relationship Id="rId6" Type="http://schemas.openxmlformats.org/officeDocument/2006/relationships/image" Target="../media/image35.jpg"/><Relationship Id="rId7" Type="http://schemas.openxmlformats.org/officeDocument/2006/relationships/image" Target="../media/image3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jpg"/><Relationship Id="rId4" Type="http://schemas.openxmlformats.org/officeDocument/2006/relationships/image" Target="../media/image32.jpg"/><Relationship Id="rId5" Type="http://schemas.openxmlformats.org/officeDocument/2006/relationships/image" Target="../media/image33.jpg"/><Relationship Id="rId6" Type="http://schemas.openxmlformats.org/officeDocument/2006/relationships/image" Target="../media/image39.jpg"/><Relationship Id="rId7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ctrTitle"/>
          </p:nvPr>
        </p:nvSpPr>
        <p:spPr>
          <a:xfrm>
            <a:off x="142875" y="857250"/>
            <a:ext cx="8715375" cy="1885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rPr b="0" i="1" lang="en-US" sz="3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Спостереження фізичних явищ довкіля</a:t>
            </a:r>
            <a:endParaRPr/>
          </a:p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6215062" y="5143500"/>
            <a:ext cx="2928937" cy="1495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1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Учениця 7-А класу Швачко Віктория   Вчителю:Кос Анні Олександрівнi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:\загрузки\фізичні явища.png" id="96" name="Google Shape;96;p15"/>
          <p:cNvPicPr preferRelativeResize="0"/>
          <p:nvPr/>
        </p:nvPicPr>
        <p:blipFill rotWithShape="1">
          <a:blip r:embed="rId3">
            <a:alphaModFix/>
          </a:blip>
          <a:srcRect b="8575" l="1698" r="3040" t="2035"/>
          <a:stretch/>
        </p:blipFill>
        <p:spPr>
          <a:xfrm>
            <a:off x="1643062" y="2428875"/>
            <a:ext cx="6000750" cy="421481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>
            <p:ph type="ctrTitle"/>
          </p:nvPr>
        </p:nvSpPr>
        <p:spPr>
          <a:xfrm>
            <a:off x="1285875" y="428625"/>
            <a:ext cx="6858000" cy="1857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Corsiva"/>
              <a:buNone/>
            </a:pPr>
            <a:r>
              <a:rPr b="1" i="0" lang="en-US" sz="5400" u="none">
                <a:solidFill>
                  <a:srgbClr val="0070C0"/>
                </a:solidFill>
                <a:latin typeface="Corsiva"/>
                <a:ea typeface="Corsiva"/>
                <a:cs typeface="Corsiva"/>
                <a:sym typeface="Corsiva"/>
              </a:rPr>
              <a:t>Фізичні тіла й фізичні явища. Властивості тіл.</a:t>
            </a:r>
            <a:endParaRPr/>
          </a:p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5256212" y="0"/>
            <a:ext cx="3887787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:\загрузки\дошка.jpg" id="103" name="Google Shape;103;p16"/>
          <p:cNvPicPr preferRelativeResize="0"/>
          <p:nvPr/>
        </p:nvPicPr>
        <p:blipFill rotWithShape="1">
          <a:blip r:embed="rId3">
            <a:alphaModFix/>
          </a:blip>
          <a:srcRect b="0" l="16667" r="16665" t="0"/>
          <a:stretch/>
        </p:blipFill>
        <p:spPr>
          <a:xfrm rot="600000">
            <a:off x="6688137" y="4186237"/>
            <a:ext cx="142875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слілець 1.jpg" id="104" name="Google Shape;10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900000">
            <a:off x="642937" y="4162425"/>
            <a:ext cx="2143125" cy="24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type="title"/>
          </p:nvPr>
        </p:nvSpPr>
        <p:spPr>
          <a:xfrm>
            <a:off x="357187" y="0"/>
            <a:ext cx="8662987" cy="200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orsiva"/>
              <a:buNone/>
            </a:pPr>
            <a:r>
              <a:rPr b="1" i="0" lang="en-US" sz="4800" u="none">
                <a:solidFill>
                  <a:srgbClr val="0000FF"/>
                </a:solidFill>
                <a:latin typeface="Corsiva"/>
                <a:ea typeface="Corsiva"/>
                <a:cs typeface="Corsiva"/>
                <a:sym typeface="Corsiva"/>
              </a:rPr>
              <a:t>ФІЗИЧНІ  ТІЛА– </a:t>
            </a:r>
            <a:r>
              <a:rPr b="1" i="0" lang="en-US" sz="4400" u="none">
                <a:solidFill>
                  <a:srgbClr val="002060"/>
                </a:solidFill>
                <a:latin typeface="Corsiva"/>
                <a:ea typeface="Corsiva"/>
                <a:cs typeface="Corsiva"/>
                <a:sym typeface="Corsiva"/>
              </a:rPr>
              <a:t>об'єкти навколишнього світу, що нас оточують</a:t>
            </a:r>
            <a:endParaRPr/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285750" y="2143125"/>
            <a:ext cx="8072437" cy="471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291C0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291C0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:\загрузки\стіл.jpg" id="107" name="Google Shape;10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840000">
            <a:off x="376237" y="2565400"/>
            <a:ext cx="2647950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олівці.jpg" id="108" name="Google Shape;10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29312" y="228600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зошити.jpg" id="109" name="Google Shape;10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20000">
            <a:off x="3289300" y="2551112"/>
            <a:ext cx="25050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книги.png" id="110" name="Google Shape;11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14750" y="4071937"/>
            <a:ext cx="2192337" cy="247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500062" y="274637"/>
            <a:ext cx="8520112" cy="1368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orsiva"/>
              <a:buNone/>
            </a:pPr>
            <a:r>
              <a:rPr b="1" i="0" lang="en-US" sz="4800" u="none">
                <a:solidFill>
                  <a:srgbClr val="0070C0"/>
                </a:solidFill>
                <a:latin typeface="Corsiva"/>
                <a:ea typeface="Corsiva"/>
                <a:cs typeface="Corsiva"/>
                <a:sym typeface="Corsiva"/>
              </a:rPr>
              <a:t>ФІЗИЧНІ ЯВИЩА – </a:t>
            </a:r>
            <a:r>
              <a:rPr b="1" i="0" lang="en-US" sz="4800" u="none">
                <a:solidFill>
                  <a:srgbClr val="002060"/>
                </a:solidFill>
                <a:latin typeface="Corsiva"/>
                <a:ea typeface="Corsiva"/>
                <a:cs typeface="Corsiva"/>
                <a:sym typeface="Corsiva"/>
              </a:rPr>
              <a:t>зміни, що відбуваються в природі</a:t>
            </a:r>
            <a:endParaRPr/>
          </a:p>
        </p:txBody>
      </p:sp>
      <p:pic>
        <p:nvPicPr>
          <p:cNvPr descr="E:\загрузки\ф.я..jpg" id="116" name="Google Shape;116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375" y="4286250"/>
            <a:ext cx="3429000" cy="2354262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E:\загрузки\ф.я.2.jpg" id="117" name="Google Shape;11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1562" y="1785937"/>
            <a:ext cx="3500437" cy="22860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E:\загрузки\ф.я.1.jpg" id="118" name="Google Shape;11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1562" y="4286250"/>
            <a:ext cx="3500437" cy="2357437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E:\загрузки\ф.я.4.jpg" id="119" name="Google Shape;11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86375" y="1785937"/>
            <a:ext cx="3429000" cy="22860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Impact"/>
              <a:buNone/>
            </a:pPr>
            <a:r>
              <a:rPr b="1" i="1" lang="en-US" sz="4400" u="none">
                <a:solidFill>
                  <a:srgbClr val="7030A0"/>
                </a:solidFill>
                <a:latin typeface="Impact"/>
                <a:ea typeface="Impact"/>
                <a:cs typeface="Impact"/>
                <a:sym typeface="Impact"/>
              </a:rPr>
              <a:t>Фізичні явища</a:t>
            </a:r>
            <a:endParaRPr/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2693987" y="1600200"/>
            <a:ext cx="632618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</a:pPr>
            <a:r>
              <a:rPr b="1" i="1" lang="en-US" sz="3600" u="none">
                <a:solidFill>
                  <a:srgbClr val="7C520E"/>
                </a:solidFill>
                <a:latin typeface="Corsiva"/>
                <a:ea typeface="Corsiva"/>
                <a:cs typeface="Corsiva"/>
                <a:sym typeface="Corsiva"/>
              </a:rPr>
              <a:t>Механічні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</a:pPr>
            <a:r>
              <a:rPr b="1" i="1" lang="en-US" sz="3600" u="none">
                <a:solidFill>
                  <a:srgbClr val="7C520E"/>
                </a:solidFill>
                <a:latin typeface="Corsiva"/>
                <a:ea typeface="Corsiva"/>
                <a:cs typeface="Corsiva"/>
                <a:sym typeface="Corsiva"/>
              </a:rPr>
              <a:t>Теплові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</a:pPr>
            <a:r>
              <a:rPr b="1" i="1" lang="en-US" sz="3600" u="none">
                <a:solidFill>
                  <a:srgbClr val="7C520E"/>
                </a:solidFill>
                <a:latin typeface="Corsiva"/>
                <a:ea typeface="Corsiva"/>
                <a:cs typeface="Corsiva"/>
                <a:sym typeface="Corsiva"/>
              </a:rPr>
              <a:t>Світлові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</a:pPr>
            <a:r>
              <a:rPr b="1" i="1" lang="en-US" sz="3600" u="none">
                <a:solidFill>
                  <a:srgbClr val="7C520E"/>
                </a:solidFill>
                <a:latin typeface="Corsiva"/>
                <a:ea typeface="Corsiva"/>
                <a:cs typeface="Corsiva"/>
                <a:sym typeface="Corsiva"/>
              </a:rPr>
              <a:t>Магнітні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</a:pPr>
            <a:r>
              <a:rPr b="1" i="1" lang="en-US" sz="3600" u="none">
                <a:solidFill>
                  <a:srgbClr val="7C520E"/>
                </a:solidFill>
                <a:latin typeface="Corsiva"/>
                <a:ea typeface="Corsiva"/>
                <a:cs typeface="Corsiva"/>
                <a:sym typeface="Corsiva"/>
              </a:rPr>
              <a:t>Звукові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</a:pPr>
            <a:r>
              <a:rPr b="1" i="1" lang="en-US" sz="3600" u="none">
                <a:solidFill>
                  <a:srgbClr val="7C520E"/>
                </a:solidFill>
                <a:latin typeface="Corsiva"/>
                <a:ea typeface="Corsiva"/>
                <a:cs typeface="Corsiva"/>
                <a:sym typeface="Corsiva"/>
              </a:rPr>
              <a:t>Електричні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1" i="0" lang="en-US" sz="4400" u="none">
                <a:solidFill>
                  <a:srgbClr val="F39800"/>
                </a:solidFill>
                <a:latin typeface="Arial"/>
                <a:ea typeface="Arial"/>
                <a:cs typeface="Arial"/>
                <a:sym typeface="Arial"/>
              </a:rPr>
              <a:t>Механічні явища</a:t>
            </a:r>
            <a:endParaRPr/>
          </a:p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>
            <a:off x="1071562" y="1600200"/>
            <a:ext cx="7948612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754800"/>
                </a:solidFill>
                <a:latin typeface="Arial"/>
                <a:ea typeface="Arial"/>
                <a:cs typeface="Arial"/>
                <a:sym typeface="Arial"/>
              </a:rPr>
              <a:t>Переміщення тіла, зміна форми або об’єму тіла.</a:t>
            </a:r>
            <a:endParaRPr/>
          </a:p>
        </p:txBody>
      </p:sp>
      <p:pic>
        <p:nvPicPr>
          <p:cNvPr descr="E:\загрузки\м.я.2.jpg"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875" y="2286000"/>
            <a:ext cx="3317875" cy="2214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я.4.jpg" id="133" name="Google Shape;13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4937" y="2286000"/>
            <a:ext cx="3413125" cy="2214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я.5.jpg" id="134" name="Google Shape;13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5875" y="4572000"/>
            <a:ext cx="3357562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я.3.jpg" id="135" name="Google Shape;13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14937" y="4572000"/>
            <a:ext cx="3357562" cy="207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1" i="0" lang="en-US" sz="44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Теплові явища</a:t>
            </a:r>
            <a:endParaRPr/>
          </a:p>
        </p:txBody>
      </p:sp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500062" y="1600200"/>
            <a:ext cx="8520112" cy="4972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Зміна температури чи агрегатного стану речовини.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:\загрузки\т.я.1.jpg" id="142" name="Google Shape;14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143125"/>
            <a:ext cx="2433637" cy="2790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т.я.2.jpg" id="143" name="Google Shape;14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4687" y="2143125"/>
            <a:ext cx="291465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т.я3.jpg" id="144" name="Google Shape;14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4687" y="4357687"/>
            <a:ext cx="2928937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т.я4.jpg" id="145" name="Google Shape;14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29375" y="3214687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0" i="0" lang="en-US" sz="440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Світлові явища</a:t>
            </a:r>
            <a:endParaRPr/>
          </a:p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1571625" y="1600200"/>
            <a:ext cx="744855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CC8D07"/>
                </a:solidFill>
                <a:latin typeface="Arial"/>
                <a:ea typeface="Arial"/>
                <a:cs typeface="Arial"/>
                <a:sym typeface="Arial"/>
              </a:rPr>
              <a:t>Передача енергії променями.</a:t>
            </a:r>
            <a:endParaRPr/>
          </a:p>
        </p:txBody>
      </p:sp>
      <p:pic>
        <p:nvPicPr>
          <p:cNvPr descr="E:\загрузки\с.я.1.jpg" id="152" name="Google Shape;15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2214562"/>
            <a:ext cx="2324100" cy="1971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с.я.2.jpg" id="153" name="Google Shape;15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7937" y="2214562"/>
            <a:ext cx="230505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с.я.3.jpg" id="154" name="Google Shape;15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3500" y="4286250"/>
            <a:ext cx="3071812" cy="2298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с.я.4.jpg" id="155" name="Google Shape;15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57312" y="4286250"/>
            <a:ext cx="3095625" cy="2316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с.я5.jpg" id="156" name="Google Shape;15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86187" y="2286000"/>
            <a:ext cx="1928812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2827337" y="214312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0" i="0" lang="en-US" sz="44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Магнітні явища</a:t>
            </a:r>
            <a:endParaRPr/>
          </a:p>
        </p:txBody>
      </p:sp>
      <p:sp>
        <p:nvSpPr>
          <p:cNvPr id="162" name="Google Shape;162;p22"/>
          <p:cNvSpPr txBox="1"/>
          <p:nvPr>
            <p:ph idx="1" type="body"/>
          </p:nvPr>
        </p:nvSpPr>
        <p:spPr>
          <a:xfrm>
            <a:off x="2693987" y="1600200"/>
            <a:ext cx="632618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Супроводжуються поворотом магнітної стрілки.</a:t>
            </a:r>
            <a:endParaRPr/>
          </a:p>
        </p:txBody>
      </p:sp>
      <p:pic>
        <p:nvPicPr>
          <p:cNvPr descr="E:\загрузки\м.5.jpg" id="163" name="Google Shape;16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3687" y="4572000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3.jpg" id="164" name="Google Shape;16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428875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2.jpg" id="165" name="Google Shape;16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86312" y="2428875"/>
            <a:ext cx="2714625" cy="2036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 1.jpg" id="166" name="Google Shape;16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00437" y="4500562"/>
            <a:ext cx="2078037" cy="20780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м.4.jpg" id="167" name="Google Shape;16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5812" y="4286250"/>
            <a:ext cx="2068512" cy="2157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0" i="0" lang="en-US" sz="4400" u="none">
                <a:solidFill>
                  <a:srgbClr val="F39800"/>
                </a:solidFill>
                <a:latin typeface="Arial"/>
                <a:ea typeface="Arial"/>
                <a:cs typeface="Arial"/>
                <a:sym typeface="Arial"/>
              </a:rPr>
              <a:t>Звукові явища</a:t>
            </a:r>
            <a:endParaRPr/>
          </a:p>
        </p:txBody>
      </p:sp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214312" y="1600200"/>
            <a:ext cx="8805862" cy="4972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754800"/>
                </a:solidFill>
                <a:latin typeface="Arial"/>
                <a:ea typeface="Arial"/>
                <a:cs typeface="Arial"/>
                <a:sym typeface="Arial"/>
              </a:rPr>
              <a:t>Коливання частинок середовища, що поширюється в просторі.</a:t>
            </a:r>
            <a:endParaRPr/>
          </a:p>
        </p:txBody>
      </p:sp>
      <p:pic>
        <p:nvPicPr>
          <p:cNvPr descr="E:\загрузки\з.я.1.jpg" id="174" name="Google Shape;17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428875"/>
            <a:ext cx="2697162" cy="2027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з.я.2.jpg" id="175" name="Google Shape;17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3250" y="2500312"/>
            <a:ext cx="2476500" cy="1652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з.я.3.jpg" id="176" name="Google Shape;17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0187" y="4500562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з.я.4.jpg" id="177" name="Google Shape;17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86375" y="4071937"/>
            <a:ext cx="2286000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з.я.5.jpg" id="178" name="Google Shape;178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72187" y="2571750"/>
            <a:ext cx="2181225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>
            <p:ph type="title"/>
          </p:nvPr>
        </p:nvSpPr>
        <p:spPr>
          <a:xfrm>
            <a:off x="2703512" y="274637"/>
            <a:ext cx="63166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1" i="0" lang="en-US" sz="4400" u="none">
                <a:solidFill>
                  <a:srgbClr val="CC8D07"/>
                </a:solidFill>
                <a:latin typeface="Arial"/>
                <a:ea typeface="Arial"/>
                <a:cs typeface="Arial"/>
                <a:sym typeface="Arial"/>
              </a:rPr>
              <a:t>Електричні явища</a:t>
            </a:r>
            <a:endParaRPr/>
          </a:p>
        </p:txBody>
      </p:sp>
      <p:pic>
        <p:nvPicPr>
          <p:cNvPr descr="E:\загрузки\е.я.1.jpg" id="184" name="Google Shape;18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562" y="2571750"/>
            <a:ext cx="2928937" cy="17859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е.я.2.jpg" id="185" name="Google Shape;18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9187" y="2500312"/>
            <a:ext cx="3252787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4"/>
          <p:cNvSpPr txBox="1"/>
          <p:nvPr>
            <p:ph idx="1" type="body"/>
          </p:nvPr>
        </p:nvSpPr>
        <p:spPr>
          <a:xfrm>
            <a:off x="642937" y="1600200"/>
            <a:ext cx="83772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Супроводжуються переміщенням заряджених частинок речовини</a:t>
            </a:r>
            <a:endParaRPr/>
          </a:p>
        </p:txBody>
      </p:sp>
      <p:pic>
        <p:nvPicPr>
          <p:cNvPr descr="E:\загрузки\е.я.3.jpg" id="187" name="Google Shape;18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5875" y="4500562"/>
            <a:ext cx="2286000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у.я.4.jpg" id="188" name="Google Shape;18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29250" y="4500562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загрузки\е.я.5.gif" id="189" name="Google Shape;18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43312" y="4857750"/>
            <a:ext cx="1704975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/>
        </p:nvSpPr>
        <p:spPr>
          <a:xfrm>
            <a:off x="5000625" y="1571625"/>
            <a:ext cx="3929062" cy="478631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B89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571500" y="1571625"/>
            <a:ext cx="4071937" cy="478631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B89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5"/>
          <p:cNvSpPr txBox="1"/>
          <p:nvPr>
            <p:ph type="title"/>
          </p:nvPr>
        </p:nvSpPr>
        <p:spPr>
          <a:xfrm>
            <a:off x="428625" y="274637"/>
            <a:ext cx="85915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rPr b="0" i="1" lang="en-U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Фізичні тіла можуть мати певну форму та займати деякий об'єм</a:t>
            </a:r>
            <a:endParaRPr/>
          </a:p>
        </p:txBody>
      </p:sp>
      <p:pic>
        <p:nvPicPr>
          <p:cNvPr descr="H:\Анимация\30r6.gif" id="197" name="Google Shape;197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3312" y="4786312"/>
            <a:ext cx="800100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Анимация\30r6.gif" id="198" name="Google Shape;19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8875" y="4429125"/>
            <a:ext cx="1146175" cy="1214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Анимация\30r6.gif" id="199" name="Google Shape;19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250" y="4071937"/>
            <a:ext cx="1500187" cy="158908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5"/>
          <p:cNvSpPr txBox="1"/>
          <p:nvPr/>
        </p:nvSpPr>
        <p:spPr>
          <a:xfrm>
            <a:off x="214312" y="2357437"/>
            <a:ext cx="49704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тіла однакової форми,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але  різного об’єму</a:t>
            </a:r>
            <a:endParaRPr/>
          </a:p>
        </p:txBody>
      </p:sp>
      <p:pic>
        <p:nvPicPr>
          <p:cNvPr descr="H:\Анимация\0d1.gif" id="201" name="Google Shape;20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625" y="3286125"/>
            <a:ext cx="1079500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Анимация\Анимация\Elephnt1.gif" id="202" name="Google Shape;20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6357937" y="4143375"/>
            <a:ext cx="1071562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Анимация\Анимация\mouse.gif" id="203" name="Google Shape;20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86625" y="3000375"/>
            <a:ext cx="14287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5"/>
          <p:cNvSpPr txBox="1"/>
          <p:nvPr/>
        </p:nvSpPr>
        <p:spPr>
          <a:xfrm>
            <a:off x="5500687" y="2286000"/>
            <a:ext cx="2740025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із </a:t>
            </a:r>
            <a:r>
              <a:rPr b="0" i="0" lang="en-US" sz="18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однакових</a:t>
            </a: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кусочків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кольорового пластиліну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можна виліпити  тіла</a:t>
            </a:r>
            <a:endParaRPr/>
          </a:p>
        </p:txBody>
      </p:sp>
      <p:sp>
        <p:nvSpPr>
          <p:cNvPr id="205" name="Google Shape;205;p25"/>
          <p:cNvSpPr txBox="1"/>
          <p:nvPr/>
        </p:nvSpPr>
        <p:spPr>
          <a:xfrm>
            <a:off x="5286375" y="5143500"/>
            <a:ext cx="21971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однакового об’єму,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але різної форми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ind_2456_slide(1)">
  <a:themeElements>
    <a:clrScheme name="Тема Office 1">
      <a:dk1>
        <a:srgbClr val="000000"/>
      </a:dk1>
      <a:lt1>
        <a:srgbClr val="FFEFD5"/>
      </a:lt1>
      <a:dk2>
        <a:srgbClr val="000000"/>
      </a:dk2>
      <a:lt2>
        <a:srgbClr val="A3A3A3"/>
      </a:lt2>
      <a:accent1>
        <a:srgbClr val="FACB00"/>
      </a:accent1>
      <a:accent2>
        <a:srgbClr val="FFB133"/>
      </a:accent2>
      <a:accent3>
        <a:srgbClr val="FFF6E7"/>
      </a:accent3>
      <a:accent4>
        <a:srgbClr val="000000"/>
      </a:accent4>
      <a:accent5>
        <a:srgbClr val="FCE2AA"/>
      </a:accent5>
      <a:accent6>
        <a:srgbClr val="E7A02D"/>
      </a:accent6>
      <a:hlink>
        <a:srgbClr val="B97609"/>
      </a:hlink>
      <a:folHlink>
        <a:srgbClr val="834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ind_2456_slide(1)">
  <a:themeElements>
    <a:clrScheme name="Тема Office 1">
      <a:dk1>
        <a:srgbClr val="000000"/>
      </a:dk1>
      <a:lt1>
        <a:srgbClr val="FFEFD5"/>
      </a:lt1>
      <a:dk2>
        <a:srgbClr val="000000"/>
      </a:dk2>
      <a:lt2>
        <a:srgbClr val="A3A3A3"/>
      </a:lt2>
      <a:accent1>
        <a:srgbClr val="FACB00"/>
      </a:accent1>
      <a:accent2>
        <a:srgbClr val="FFB133"/>
      </a:accent2>
      <a:accent3>
        <a:srgbClr val="FFF6E7"/>
      </a:accent3>
      <a:accent4>
        <a:srgbClr val="000000"/>
      </a:accent4>
      <a:accent5>
        <a:srgbClr val="FCE2AA"/>
      </a:accent5>
      <a:accent6>
        <a:srgbClr val="E7A02D"/>
      </a:accent6>
      <a:hlink>
        <a:srgbClr val="B97609"/>
      </a:hlink>
      <a:folHlink>
        <a:srgbClr val="834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