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Trebuchet MS" pitchFamily="34" charset="0"/>
      <p:regular r:id="rId13"/>
      <p:bold r:id="rId14"/>
      <p:italic r:id="rId15"/>
      <p:boldItalic r:id="rId16"/>
    </p:embeddedFont>
    <p:embeddedFont>
      <p:font typeface="Verdana" pitchFamily="34" charset="0"/>
      <p:regular r:id="rId17"/>
      <p:bold r:id="rId18"/>
      <p:italic r:id="rId19"/>
      <p:boldItalic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9" name="Google Shape;15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3" name="Google Shape;1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1" name="Google Shape;2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1" name="Google Shape;2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2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28" name="Google Shape;28;p2"/>
            <p:cNvCxnSpPr/>
            <p:nvPr/>
          </p:nvCxnSpPr>
          <p:spPr>
            <a:xfrm rot="10800000" flipH="1">
              <a:off x="5130830" y="4175605"/>
              <a:ext cx="4022475" cy="2682396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2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 extrusionOk="0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 extrusionOk="0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 extrusionOk="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 extrusionOk="0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4" name="Google Shape;34;p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 extrusionOk="0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 extrusionOk="0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 extrusionOk="0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</p:sp>
      </p:grpSp>
      <p:sp>
        <p:nvSpPr>
          <p:cNvPr id="38" name="Google Shape;38;p2"/>
          <p:cNvSpPr txBox="1"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"/>
          <p:cNvSpPr txBox="1"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body" idx="2"/>
          </p:nvPr>
        </p:nvSpPr>
        <p:spPr>
          <a:xfrm>
            <a:off x="609599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body" idx="3"/>
          </p:nvPr>
        </p:nvSpPr>
        <p:spPr>
          <a:xfrm>
            <a:off x="3866640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4"/>
          </p:nvPr>
        </p:nvSpPr>
        <p:spPr>
          <a:xfrm>
            <a:off x="3866640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body" idx="1"/>
          </p:nvPr>
        </p:nvSpPr>
        <p:spPr>
          <a:xfrm>
            <a:off x="609600" y="2160589"/>
            <a:ext cx="3088109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2"/>
          </p:nvPr>
        </p:nvSpPr>
        <p:spPr>
          <a:xfrm>
            <a:off x="3869204" y="2160590"/>
            <a:ext cx="3088110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body" idx="1"/>
          </p:nvPr>
        </p:nvSpPr>
        <p:spPr>
          <a:xfrm>
            <a:off x="3571275" y="514925"/>
            <a:ext cx="3386037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body" idx="2"/>
          </p:nvPr>
        </p:nvSpPr>
        <p:spPr>
          <a:xfrm>
            <a:off x="609599" y="2777069"/>
            <a:ext cx="2790182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05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0"/>
          <p:cNvSpPr>
            <a:spLocks noGrp="1"/>
          </p:cNvSpPr>
          <p:nvPr>
            <p:ph type="pic" idx="2"/>
          </p:nvPr>
        </p:nvSpPr>
        <p:spPr>
          <a:xfrm>
            <a:off x="609599" y="609600"/>
            <a:ext cx="6347714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609599" y="5367338"/>
            <a:ext cx="6347714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пись">
  <p:cSld name="Заголовок и подпись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1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подписью">
  <p:cSld name="Цитата с подписью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body" idx="1"/>
          </p:nvPr>
        </p:nvSpPr>
        <p:spPr>
          <a:xfrm>
            <a:off x="1101074" y="3632200"/>
            <a:ext cx="54198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body" idx="2"/>
          </p:nvPr>
        </p:nvSpPr>
        <p:spPr>
          <a:xfrm>
            <a:off x="609598" y="4470400"/>
            <a:ext cx="6347715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7" name="Google Shape;107;p12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8" name="Google Shape;108;p12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очка имени">
  <p:cSld name="Карточка имени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карточки имени">
  <p:cSld name="Цитата карточки имени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body" idx="1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body" idx="2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стина или ложь">
  <p:cSld name="Истина или ложь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body" idx="1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body" idx="2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5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body" idx="1"/>
          </p:nvPr>
        </p:nvSpPr>
        <p:spPr>
          <a:xfrm rot="5400000">
            <a:off x="1843070" y="927120"/>
            <a:ext cx="3880773" cy="63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>
            <a:spLocks noGrp="1"/>
          </p:cNvSpPr>
          <p:nvPr>
            <p:ph type="title"/>
          </p:nvPr>
        </p:nvSpPr>
        <p:spPr>
          <a:xfrm rot="5400000">
            <a:off x="3840993" y="2745919"/>
            <a:ext cx="5251451" cy="978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body" idx="1"/>
          </p:nvPr>
        </p:nvSpPr>
        <p:spPr>
          <a:xfrm rot="5400000">
            <a:off x="581386" y="637812"/>
            <a:ext cx="5251451" cy="5195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7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11" name="Google Shape;11;p1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 extrusionOk="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" name="Google Shape;12;p1"/>
            <p:cNvCxnSpPr/>
            <p:nvPr/>
          </p:nvCxnSpPr>
          <p:spPr>
            <a:xfrm rot="10800000" flipH="1">
              <a:off x="5130830" y="4175605"/>
              <a:ext cx="4022475" cy="2682396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" name="Google Shape;13;p1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4" name="Google Shape;14;p1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 extrusionOk="0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 extrusionOk="0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 extrusionOk="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 extrusionOk="0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8" name="Google Shape;18;p1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 extrusionOk="0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 extrusionOk="0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 extrusionOk="0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1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"/>
          <p:cNvSpPr txBox="1"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1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1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>
            <a:spLocks noGrp="1"/>
          </p:cNvSpPr>
          <p:nvPr>
            <p:ph type="ctrTitle"/>
          </p:nvPr>
        </p:nvSpPr>
        <p:spPr>
          <a:xfrm>
            <a:off x="-1503807" y="286816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2800"/>
              <a:buFont typeface="Trebuchet MS"/>
              <a:buNone/>
            </a:pPr>
            <a:r>
              <a:rPr lang="ru-RU" sz="4800" b="1" dirty="0" smtClean="0">
                <a:solidFill>
                  <a:srgbClr val="0C1C1D"/>
                </a:solidFill>
              </a:rPr>
              <a:t>Опале </a:t>
            </a:r>
            <a:r>
              <a:rPr lang="ru-RU" sz="4800" b="1" dirty="0" err="1">
                <a:solidFill>
                  <a:srgbClr val="0C1C1D"/>
                </a:solidFill>
              </a:rPr>
              <a:t>листя</a:t>
            </a:r>
            <a:r>
              <a:rPr lang="ru-RU" sz="4800" dirty="0">
                <a:solidFill>
                  <a:schemeClr val="dk1"/>
                </a:solidFill>
              </a:rPr>
              <a:t/>
            </a:r>
            <a:br>
              <a:rPr lang="ru-RU" sz="4800" dirty="0">
                <a:solidFill>
                  <a:schemeClr val="dk1"/>
                </a:solidFill>
              </a:rPr>
            </a:br>
            <a:endParaRPr sz="480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Font typeface="Verdana"/>
              <a:buNone/>
            </a:pPr>
            <a:r>
              <a:rPr lang="ru-RU" sz="252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Чому листя жовтіє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Verdana"/>
              <a:buNone/>
            </a:pPr>
            <a:r>
              <a:rPr lang="ru-RU" sz="252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Причина полягає у підготовці організмів рослин до зимового періоду</a:t>
            </a:r>
            <a:r>
              <a:rPr lang="ru-RU" sz="324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ru-RU" sz="324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52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Тому вони пристосовуючись</a:t>
            </a:r>
            <a:r>
              <a:rPr lang="ru-RU" sz="252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до несприятливих умов, захищаються від втрати вологи</a:t>
            </a:r>
            <a:r>
              <a:rPr lang="ru-RU" sz="324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ru-RU" sz="324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52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 цей період в основі черешка, за допомогою якого лист прикріплюється до гілки, відбувається посилене ділення паренхімних клітин</a:t>
            </a:r>
            <a:r>
              <a:rPr lang="ru-RU" sz="216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ru-RU" sz="216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52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Так починається листопад, коли листя жовтіє і опадає. </a:t>
            </a:r>
            <a:br>
              <a:rPr lang="ru-RU" sz="252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52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 рятує рослини від зимової посухи.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Trebuchet MS"/>
              <a:buNone/>
            </a:pPr>
            <a:endParaRPr sz="216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Trebuchet MS"/>
              <a:buNone/>
            </a:pPr>
            <a:endParaRPr sz="216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6" name="Google Shape;156;p19"/>
          <p:cNvSpPr txBox="1">
            <a:spLocks noGrp="1"/>
          </p:cNvSpPr>
          <p:nvPr>
            <p:ph type="body" idx="1"/>
          </p:nvPr>
        </p:nvSpPr>
        <p:spPr>
          <a:xfrm>
            <a:off x="9648825" y="1114425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"/>
          <p:cNvSpPr txBox="1">
            <a:spLocks noGrp="1"/>
          </p:cNvSpPr>
          <p:nvPr>
            <p:ph type="title"/>
          </p:nvPr>
        </p:nvSpPr>
        <p:spPr>
          <a:xfrm>
            <a:off x="76200" y="76200"/>
            <a:ext cx="7772400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520"/>
              <a:buFont typeface="Trebuchet MS"/>
              <a:buNone/>
            </a:pPr>
            <a:r>
              <a:rPr lang="ru-RU" sz="2520" b="1">
                <a:solidFill>
                  <a:srgbClr val="171717"/>
                </a:solidFill>
              </a:rPr>
              <a:t>КОРИСНІ ЯКОСТІ ОПАЛОГО ЛИСТЯ</a:t>
            </a:r>
            <a:r>
              <a:rPr lang="ru-RU" sz="3240">
                <a:solidFill>
                  <a:schemeClr val="dk1"/>
                </a:solidFill>
              </a:rPr>
              <a:t/>
            </a:r>
            <a:br>
              <a:rPr lang="ru-RU" sz="3240">
                <a:solidFill>
                  <a:schemeClr val="dk1"/>
                </a:solidFill>
              </a:rPr>
            </a:br>
            <a:r>
              <a:rPr lang="ru-RU" sz="3240">
                <a:solidFill>
                  <a:schemeClr val="dk1"/>
                </a:solidFill>
              </a:rPr>
              <a:t/>
            </a:r>
            <a:br>
              <a:rPr lang="ru-RU" sz="3240">
                <a:solidFill>
                  <a:schemeClr val="dk1"/>
                </a:solidFill>
              </a:rPr>
            </a:br>
            <a:r>
              <a:rPr lang="ru-RU" sz="2520" b="1">
                <a:solidFill>
                  <a:srgbClr val="171717"/>
                </a:solidFill>
                <a:latin typeface="Calibri"/>
                <a:ea typeface="Calibri"/>
                <a:cs typeface="Calibri"/>
                <a:sym typeface="Calibri"/>
              </a:rPr>
              <a:t>1) Листя, що обпадає восени з дерев, – не сміття.</a:t>
            </a:r>
            <a:r>
              <a:rPr lang="ru-RU" sz="216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16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520" b="1">
                <a:solidFill>
                  <a:srgbClr val="171717"/>
                </a:solidFill>
                <a:latin typeface="Calibri"/>
                <a:ea typeface="Calibri"/>
                <a:cs typeface="Calibri"/>
                <a:sym typeface="Calibri"/>
              </a:rPr>
              <a:t> Розкладаючись в грунті, вони додають в неї мінеральні  </a:t>
            </a:r>
            <a:r>
              <a:rPr lang="ru-RU" sz="252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52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520" b="1">
                <a:solidFill>
                  <a:srgbClr val="171717"/>
                </a:solidFill>
                <a:latin typeface="Calibri"/>
                <a:ea typeface="Calibri"/>
                <a:cs typeface="Calibri"/>
                <a:sym typeface="Calibri"/>
              </a:rPr>
              <a:t> і органічні речовини, накопичені за літо.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40"/>
              <a:buFont typeface="Trebuchet MS"/>
              <a:buNone/>
            </a:pPr>
            <a:endParaRPr sz="324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40"/>
              <a:buFont typeface="Trebuchet MS"/>
              <a:buNone/>
            </a:pPr>
            <a:endParaRPr sz="3240"/>
          </a:p>
        </p:txBody>
      </p:sp>
      <p:pic>
        <p:nvPicPr>
          <p:cNvPr id="163" name="Google Shape;163;p20" descr="mini_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2667000"/>
            <a:ext cx="9157803" cy="435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>
            <a:spLocks noGrp="1"/>
          </p:cNvSpPr>
          <p:nvPr>
            <p:ph type="title"/>
          </p:nvPr>
        </p:nvSpPr>
        <p:spPr>
          <a:xfrm>
            <a:off x="0" y="76200"/>
            <a:ext cx="7772400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rebuchet MS"/>
              <a:buNone/>
            </a:pPr>
            <a:r>
              <a:rPr lang="ru-RU" sz="2800" b="1">
                <a:solidFill>
                  <a:srgbClr val="000000"/>
                </a:solidFill>
              </a:rPr>
              <a:t>2)Жилки листа, що поволі розкладаються, структурують грунт, покращуючи його якість</a:t>
            </a:r>
            <a:endParaRPr/>
          </a:p>
        </p:txBody>
      </p:sp>
      <p:pic>
        <p:nvPicPr>
          <p:cNvPr id="170" name="Google Shape;170;p21" descr="98dc82f52fa7b67c51c2edf3642a34e4_i-2444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38" y="1576388"/>
            <a:ext cx="9145587" cy="5211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Font typeface="Trebuchet MS"/>
              <a:buNone/>
            </a:pPr>
            <a:r>
              <a:rPr lang="ru-RU" sz="2520">
                <a:solidFill>
                  <a:srgbClr val="000000"/>
                </a:solidFill>
              </a:rPr>
              <a:t>Поступова деструкція опалого листя створює умови для розвитку грунтової мікрофлори і фауни, яка, з одного боку, виконує роботу по переробці листя, з іншого боку, перешкоджає розвитку патогенних для дерев організмів (грибкові, бактерійні захворювання дерев).</a:t>
            </a:r>
            <a:endParaRPr/>
          </a:p>
        </p:txBody>
      </p:sp>
      <p:pic>
        <p:nvPicPr>
          <p:cNvPr id="177" name="Google Shape;177;p22" descr="1455706623_62392970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3138488"/>
            <a:ext cx="9107488" cy="3754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Trebuchet MS"/>
              <a:buNone/>
            </a:pPr>
            <a:r>
              <a:rPr lang="ru-RU" sz="2160">
                <a:solidFill>
                  <a:srgbClr val="000000"/>
                </a:solidFill>
              </a:rPr>
              <a:t>ШКІДЛИВІ ЯКОСТІ ОПАЛОГО ЛИСТЯ.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Trebuchet MS"/>
              <a:buNone/>
            </a:pPr>
            <a:r>
              <a:rPr lang="ru-RU" sz="2160">
                <a:solidFill>
                  <a:srgbClr val="000000"/>
                </a:solidFill>
              </a:rPr>
              <a:t>Міські зелені насадження отримують цілий комплекс забруднювачів з повітря, які проникають в листя і із забруднених грунтів і вод.</a:t>
            </a:r>
            <a:endParaRPr/>
          </a:p>
        </p:txBody>
      </p:sp>
      <p:pic>
        <p:nvPicPr>
          <p:cNvPr id="184" name="Google Shape;184;p23" descr="1453ccc0a41-8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2019300"/>
            <a:ext cx="9154450" cy="4729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Trebuchet MS"/>
              <a:buNone/>
            </a:pPr>
            <a:r>
              <a:rPr lang="ru-RU" sz="2160">
                <a:solidFill>
                  <a:srgbClr val="000000"/>
                </a:solidFill>
              </a:rPr>
              <a:t>В більшості випадків опале листя дуже швидко стає сумішшю листя і різноманітного побутового сміття, яке протягом зими активно накопичується, змішуючись з листям і створює  сприятливе місце  існування для щурів і небезпечних інфекцій, що ними розносяться.</a:t>
            </a:r>
            <a:endParaRPr/>
          </a:p>
        </p:txBody>
      </p:sp>
      <p:pic>
        <p:nvPicPr>
          <p:cNvPr id="191" name="Google Shape;191;p24" descr="b85ef3ea0c490135e1c579f7ff5a36c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2657475"/>
            <a:ext cx="9147175" cy="4144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>
            <a:spLocks noGrp="1"/>
          </p:cNvSpPr>
          <p:nvPr>
            <p:ph type="title"/>
          </p:nvPr>
        </p:nvSpPr>
        <p:spPr>
          <a:xfrm>
            <a:off x="95250" y="1905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C3E3E"/>
              </a:buClr>
              <a:buSzPts val="2520"/>
              <a:buFont typeface="Trebuchet MS"/>
              <a:buNone/>
            </a:pPr>
            <a:r>
              <a:rPr lang="ru-RU" sz="2520">
                <a:solidFill>
                  <a:srgbClr val="3C3E3E"/>
                </a:solidFill>
              </a:rPr>
              <a:t>Газон, на якому залишили листя на зиму, випріває і сильно втрачає в якості. </a:t>
            </a:r>
            <a:endParaRPr/>
          </a:p>
        </p:txBody>
      </p:sp>
      <p:pic>
        <p:nvPicPr>
          <p:cNvPr id="198" name="Google Shape;198;p25" descr="mulcha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6988" y="1597025"/>
            <a:ext cx="9125934" cy="5316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-28575" y="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 можна палити листя – це шкодить людині і довкіллю!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05" name="Google Shape;205;p26"/>
          <p:cNvSpPr txBox="1">
            <a:spLocks noGrp="1"/>
          </p:cNvSpPr>
          <p:nvPr>
            <p:ph type="body" idx="1"/>
          </p:nvPr>
        </p:nvSpPr>
        <p:spPr>
          <a:xfrm>
            <a:off x="0" y="4381500"/>
            <a:ext cx="828020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ru-RU" sz="2800">
                <a:solidFill>
                  <a:srgbClr val="030303"/>
                </a:solidFill>
                <a:latin typeface="Arial"/>
                <a:ea typeface="Arial"/>
                <a:cs typeface="Arial"/>
                <a:sym typeface="Arial"/>
              </a:rPr>
              <a:t>При згорянні однієї тони рослинних залишків виділяється бенз(а)пірен, що здатен викликати у людини ракові захворювання</a:t>
            </a:r>
            <a:endParaRPr sz="2800">
              <a:solidFill>
                <a:srgbClr val="03030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ru-RU" sz="2800">
                <a:solidFill>
                  <a:srgbClr val="030303"/>
                </a:solidFill>
                <a:latin typeface="Arial"/>
                <a:ea typeface="Arial"/>
                <a:cs typeface="Arial"/>
                <a:sym typeface="Arial"/>
              </a:rPr>
              <a:t>Додаткова проблема полягає в тому, що з листям як правило горить і безліч різноманітного сміття, що суттєво посилює забруднення атмосфери.</a:t>
            </a:r>
            <a:endParaRPr/>
          </a:p>
        </p:txBody>
      </p:sp>
      <p:sp>
        <p:nvSpPr>
          <p:cNvPr id="206" name="Google Shape;206;p26"/>
          <p:cNvSpPr txBox="1">
            <a:spLocks noGrp="1"/>
          </p:cNvSpPr>
          <p:nvPr>
            <p:ph type="body" idx="2"/>
          </p:nvPr>
        </p:nvSpPr>
        <p:spPr>
          <a:xfrm>
            <a:off x="10325100" y="2419350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sp>
        <p:nvSpPr>
          <p:cNvPr id="207" name="Google Shape;207;p26"/>
          <p:cNvSpPr txBox="1">
            <a:spLocks noGrp="1"/>
          </p:cNvSpPr>
          <p:nvPr>
            <p:ph type="body" idx="3"/>
          </p:nvPr>
        </p:nvSpPr>
        <p:spPr>
          <a:xfrm>
            <a:off x="11934825" y="1190625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/>
          </a:p>
        </p:txBody>
      </p:sp>
      <p:sp>
        <p:nvSpPr>
          <p:cNvPr id="208" name="Google Shape;208;p26"/>
          <p:cNvSpPr txBox="1">
            <a:spLocks noGrp="1"/>
          </p:cNvSpPr>
          <p:nvPr>
            <p:ph type="body" idx="4"/>
          </p:nvPr>
        </p:nvSpPr>
        <p:spPr>
          <a:xfrm>
            <a:off x="12372975" y="1932317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endParaRPr/>
          </a:p>
        </p:txBody>
      </p:sp>
      <p:pic>
        <p:nvPicPr>
          <p:cNvPr id="215" name="Google Shape;215;p27" descr="slide-9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72694" cy="6876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PresentationFormat>Экран (4:3)</PresentationFormat>
  <Paragraphs>24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Trebuchet MS</vt:lpstr>
      <vt:lpstr>Noto Sans Symbols</vt:lpstr>
      <vt:lpstr>Verdana</vt:lpstr>
      <vt:lpstr>Calibri</vt:lpstr>
      <vt:lpstr>Аспект</vt:lpstr>
      <vt:lpstr>Опале листя </vt:lpstr>
      <vt:lpstr>Чому листя жовтіє Причина полягає у підготовці організмів рослин до зимового періоду Тому вони пристосовуючись до несприятливих умов, захищаються від втрати вологи У цей період в основі черешка, за допомогою якого лист прикріплюється до гілки, відбувається посилене ділення паренхімних клітин Так починається листопад, коли листя жовтіє і опадає.  Це рятує рослини від зимової посухи.  </vt:lpstr>
      <vt:lpstr>КОРИСНІ ЯКОСТІ ОПАЛОГО ЛИСТЯ  1) Листя, що обпадає восени з дерев, – не сміття.  Розкладаючись в грунті, вони додають в неї мінеральні    і органічні речовини, накопичені за літо.  </vt:lpstr>
      <vt:lpstr>2)Жилки листа, що поволі розкладаються, структурують грунт, покращуючи його якість</vt:lpstr>
      <vt:lpstr>Поступова деструкція опалого листя створює умови для розвитку грунтової мікрофлори і фауни, яка, з одного боку, виконує роботу по переробці листя, з іншого боку, перешкоджає розвитку патогенних для дерев організмів (грибкові, бактерійні захворювання дерев).</vt:lpstr>
      <vt:lpstr>ШКІДЛИВІ ЯКОСТІ ОПАЛОГО ЛИСТЯ. Міські зелені насадження отримують цілий комплекс забруднювачів з повітря, які проникають в листя і із забруднених грунтів і вод.</vt:lpstr>
      <vt:lpstr>В більшості випадків опале листя дуже швидко стає сумішшю листя і різноманітного побутового сміття, яке протягом зими активно накопичується, змішуючись з листям і створює  сприятливе місце  існування для щурів і небезпечних інфекцій, що ними розносяться.</vt:lpstr>
      <vt:lpstr>Газон, на якому залишили листя на зиму, випріває і сильно втрачає в якості. </vt:lpstr>
      <vt:lpstr>Не можна палити листя – це шкодить людині і довкіллю! 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Опале листя </dc:title>
  <cp:lastModifiedBy>Roshko</cp:lastModifiedBy>
  <cp:revision>1</cp:revision>
  <dcterms:modified xsi:type="dcterms:W3CDTF">2020-11-12T21:44:21Z</dcterms:modified>
</cp:coreProperties>
</file>