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9"/>
  </p:notesMasterIdLst>
  <p:sldIdLst>
    <p:sldId id="256" r:id="rId2"/>
    <p:sldId id="316" r:id="rId3"/>
    <p:sldId id="314" r:id="rId4"/>
    <p:sldId id="257" r:id="rId5"/>
    <p:sldId id="279" r:id="rId6"/>
    <p:sldId id="281" r:id="rId7"/>
    <p:sldId id="291" r:id="rId8"/>
    <p:sldId id="282" r:id="rId9"/>
    <p:sldId id="308" r:id="rId10"/>
    <p:sldId id="294" r:id="rId11"/>
    <p:sldId id="317" r:id="rId12"/>
    <p:sldId id="307" r:id="rId13"/>
    <p:sldId id="310" r:id="rId14"/>
    <p:sldId id="318" r:id="rId15"/>
    <p:sldId id="319" r:id="rId16"/>
    <p:sldId id="311" r:id="rId17"/>
    <p:sldId id="312" r:id="rId18"/>
    <p:sldId id="309" r:id="rId19"/>
    <p:sldId id="283" r:id="rId20"/>
    <p:sldId id="284" r:id="rId21"/>
    <p:sldId id="285" r:id="rId22"/>
    <p:sldId id="292" r:id="rId23"/>
    <p:sldId id="293" r:id="rId24"/>
    <p:sldId id="286" r:id="rId25"/>
    <p:sldId id="287" r:id="rId26"/>
    <p:sldId id="290" r:id="rId27"/>
    <p:sldId id="301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ECFF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614" autoAdjust="0"/>
  </p:normalViewPr>
  <p:slideViewPr>
    <p:cSldViewPr>
      <p:cViewPr varScale="1">
        <p:scale>
          <a:sx n="67" d="100"/>
          <a:sy n="67" d="100"/>
        </p:scale>
        <p:origin x="-3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DC0D0-5FBD-4ADA-A65C-4E1FECE71B1D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462FAF-3807-4A63-9290-9F13ED0AB6DB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ТНК— це мережа взаємопов'язаних підприємств, які походять з однієї країни і мають складові частини та філії в інших країнах</a:t>
          </a:r>
          <a:endParaRPr lang="ru-RU" sz="1800" b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9BCBA0C-35CF-48AC-AB95-B97D6C9F399B}" type="parTrans" cxnId="{87D5B01F-AC70-416B-8B0C-3C804EAA2627}">
      <dgm:prSet/>
      <dgm:spPr/>
      <dgm:t>
        <a:bodyPr/>
        <a:lstStyle/>
        <a:p>
          <a:endParaRPr lang="ru-RU"/>
        </a:p>
      </dgm:t>
    </dgm:pt>
    <dgm:pt modelId="{9A7F8CEA-1918-49C6-8129-77E609C64503}" type="sibTrans" cxnId="{87D5B01F-AC70-416B-8B0C-3C804EAA2627}">
      <dgm:prSet/>
      <dgm:spPr/>
      <dgm:t>
        <a:bodyPr/>
        <a:lstStyle/>
        <a:p>
          <a:endParaRPr lang="ru-RU"/>
        </a:p>
      </dgm:t>
    </dgm:pt>
    <dgm:pt modelId="{6A960DC6-5FE5-4059-B15B-10B11017C112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ТНК — це міжнародні фірми, що мають свої господарські підрозділи у двох або більше країнах, управління якими здійснюється з одного або декількох центрів</a:t>
          </a:r>
          <a:endParaRPr lang="ru-RU" sz="1800" b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887702-C797-4989-B495-D7695D57BF88}" type="parTrans" cxnId="{2C602CC1-0738-41AB-B535-7509439F3FC3}">
      <dgm:prSet/>
      <dgm:spPr/>
      <dgm:t>
        <a:bodyPr/>
        <a:lstStyle/>
        <a:p>
          <a:endParaRPr lang="ru-RU"/>
        </a:p>
      </dgm:t>
    </dgm:pt>
    <dgm:pt modelId="{00F0C4C3-8FD3-4027-87E0-DE2DC6A07D31}" type="sibTrans" cxnId="{2C602CC1-0738-41AB-B535-7509439F3FC3}">
      <dgm:prSet/>
      <dgm:spPr/>
      <dgm:t>
        <a:bodyPr/>
        <a:lstStyle/>
        <a:p>
          <a:endParaRPr lang="ru-RU"/>
        </a:p>
      </dgm:t>
    </dgm:pt>
    <dgm:pt modelId="{B1175772-280B-43B9-9DCC-4BA5D15D29A4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ТНК – це бізнес-структура, яка переносить за кордон не товар, а сам процес вкладання капіталу, поєднуючи його із закордонною робочою силою в межах міжнародного виробництва</a:t>
          </a:r>
          <a:endParaRPr lang="ru-RU" sz="1800" b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12BAE0-F970-45E7-8AC6-2CF6B7E63EA4}" type="sibTrans" cxnId="{0996EFCB-1387-40D8-8690-46E577E9332E}">
      <dgm:prSet/>
      <dgm:spPr/>
      <dgm:t>
        <a:bodyPr/>
        <a:lstStyle/>
        <a:p>
          <a:endParaRPr lang="ru-RU"/>
        </a:p>
      </dgm:t>
    </dgm:pt>
    <dgm:pt modelId="{EE037C7A-51AB-47CF-87F3-32EB8DAE78A8}" type="parTrans" cxnId="{0996EFCB-1387-40D8-8690-46E577E9332E}">
      <dgm:prSet/>
      <dgm:spPr/>
      <dgm:t>
        <a:bodyPr/>
        <a:lstStyle/>
        <a:p>
          <a:endParaRPr lang="ru-RU"/>
        </a:p>
      </dgm:t>
    </dgm:pt>
    <dgm:pt modelId="{FBB58BA5-62E9-48A5-99C3-0671DF21862E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Визначення ТНК</a:t>
          </a:r>
          <a:endParaRPr lang="ru-RU" sz="3200" b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5C611D-51AE-45AA-BFBB-B7F730FEE162}" type="sibTrans" cxnId="{B96F523E-2774-4CE8-81A9-204E82EFDA16}">
      <dgm:prSet/>
      <dgm:spPr/>
      <dgm:t>
        <a:bodyPr/>
        <a:lstStyle/>
        <a:p>
          <a:endParaRPr lang="ru-RU"/>
        </a:p>
      </dgm:t>
    </dgm:pt>
    <dgm:pt modelId="{31C0C06D-D6CC-4F99-AAA7-B54010A2B5AD}" type="parTrans" cxnId="{B96F523E-2774-4CE8-81A9-204E82EFDA16}">
      <dgm:prSet/>
      <dgm:spPr/>
      <dgm:t>
        <a:bodyPr/>
        <a:lstStyle/>
        <a:p>
          <a:endParaRPr lang="ru-RU"/>
        </a:p>
      </dgm:t>
    </dgm:pt>
    <dgm:pt modelId="{8B1ED9CD-8A5D-40CB-BECF-56DB5975E875}" type="pres">
      <dgm:prSet presAssocID="{3A7DC0D0-5FBD-4ADA-A65C-4E1FECE71B1D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0DBF1C1-86DB-49E4-8006-8094E24C4255}" type="pres">
      <dgm:prSet presAssocID="{3A7DC0D0-5FBD-4ADA-A65C-4E1FECE71B1D}" presName="ellipse" presStyleLbl="trBgShp" presStyleIdx="0" presStyleCnt="1" custLinFactY="100000" custLinFactNeighborX="-284" custLinFactNeighborY="190253"/>
      <dgm:spPr/>
    </dgm:pt>
    <dgm:pt modelId="{79932A7A-34B5-4A9E-BA19-29F64DA0E2BC}" type="pres">
      <dgm:prSet presAssocID="{3A7DC0D0-5FBD-4ADA-A65C-4E1FECE71B1D}" presName="arrow1" presStyleLbl="fgShp" presStyleIdx="0" presStyleCnt="1"/>
      <dgm:spPr/>
    </dgm:pt>
    <dgm:pt modelId="{A5516A3E-D792-4C4E-881F-E11AD486A5FF}" type="pres">
      <dgm:prSet presAssocID="{3A7DC0D0-5FBD-4ADA-A65C-4E1FECE71B1D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836D5D-73E0-48FB-838B-54C039E3EBDD}" type="pres">
      <dgm:prSet presAssocID="{6A960DC6-5FE5-4059-B15B-10B11017C112}" presName="item1" presStyleLbl="node1" presStyleIdx="0" presStyleCnt="3" custScaleX="346518" custLinFactNeighborX="-45690" custLinFactNeighborY="56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4E37F1-1012-4943-8B4E-323A6E7057EA}" type="pres">
      <dgm:prSet presAssocID="{B1175772-280B-43B9-9DCC-4BA5D15D29A4}" presName="item2" presStyleLbl="node1" presStyleIdx="1" presStyleCnt="3" custScaleX="328148" custLinFactNeighborX="-22826" custLinFactNeighborY="-422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EBD4EC-60DE-4CB9-8D24-A4811D85660B}" type="pres">
      <dgm:prSet presAssocID="{FBB58BA5-62E9-48A5-99C3-0671DF21862E}" presName="item3" presStyleLbl="node1" presStyleIdx="2" presStyleCnt="3" custScaleX="251705" custLinFactNeighborX="94216" custLinFactNeighborY="257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0E491-C190-4E20-9516-569D0BB715AA}" type="pres">
      <dgm:prSet presAssocID="{3A7DC0D0-5FBD-4ADA-A65C-4E1FECE71B1D}" presName="funnel" presStyleLbl="trAlignAcc1" presStyleIdx="0" presStyleCnt="1" custScaleX="209524" custLinFactNeighborX="1058" custLinFactNeighborY="13217"/>
      <dgm:spPr/>
    </dgm:pt>
  </dgm:ptLst>
  <dgm:cxnLst>
    <dgm:cxn modelId="{294D5FFE-224C-44A0-86E6-1379B1BAB0DE}" type="presOf" srcId="{6A960DC6-5FE5-4059-B15B-10B11017C112}" destId="{774E37F1-1012-4943-8B4E-323A6E7057EA}" srcOrd="0" destOrd="0" presId="urn:microsoft.com/office/officeart/2005/8/layout/funnel1"/>
    <dgm:cxn modelId="{0DCCF0A5-301F-488B-A16C-6B87F825D2E7}" type="presOf" srcId="{3A7DC0D0-5FBD-4ADA-A65C-4E1FECE71B1D}" destId="{8B1ED9CD-8A5D-40CB-BECF-56DB5975E875}" srcOrd="0" destOrd="0" presId="urn:microsoft.com/office/officeart/2005/8/layout/funnel1"/>
    <dgm:cxn modelId="{27B10014-A4C2-4208-A84D-BA7F45965610}" type="presOf" srcId="{FBB58BA5-62E9-48A5-99C3-0671DF21862E}" destId="{A5516A3E-D792-4C4E-881F-E11AD486A5FF}" srcOrd="0" destOrd="0" presId="urn:microsoft.com/office/officeart/2005/8/layout/funnel1"/>
    <dgm:cxn modelId="{2C602CC1-0738-41AB-B535-7509439F3FC3}" srcId="{3A7DC0D0-5FBD-4ADA-A65C-4E1FECE71B1D}" destId="{6A960DC6-5FE5-4059-B15B-10B11017C112}" srcOrd="1" destOrd="0" parTransId="{5E887702-C797-4989-B495-D7695D57BF88}" sibTransId="{00F0C4C3-8FD3-4027-87E0-DE2DC6A07D31}"/>
    <dgm:cxn modelId="{B96F523E-2774-4CE8-81A9-204E82EFDA16}" srcId="{3A7DC0D0-5FBD-4ADA-A65C-4E1FECE71B1D}" destId="{FBB58BA5-62E9-48A5-99C3-0671DF21862E}" srcOrd="3" destOrd="0" parTransId="{31C0C06D-D6CC-4F99-AAA7-B54010A2B5AD}" sibTransId="{945C611D-51AE-45AA-BFBB-B7F730FEE162}"/>
    <dgm:cxn modelId="{0996EFCB-1387-40D8-8690-46E577E9332E}" srcId="{3A7DC0D0-5FBD-4ADA-A65C-4E1FECE71B1D}" destId="{B1175772-280B-43B9-9DCC-4BA5D15D29A4}" srcOrd="2" destOrd="0" parTransId="{EE037C7A-51AB-47CF-87F3-32EB8DAE78A8}" sibTransId="{2112BAE0-F970-45E7-8AC6-2CF6B7E63EA4}"/>
    <dgm:cxn modelId="{6D40DFF7-CCC3-41E0-9F70-C7B4259D495B}" type="presOf" srcId="{B1175772-280B-43B9-9DCC-4BA5D15D29A4}" destId="{A6836D5D-73E0-48FB-838B-54C039E3EBDD}" srcOrd="0" destOrd="0" presId="urn:microsoft.com/office/officeart/2005/8/layout/funnel1"/>
    <dgm:cxn modelId="{D72E26E9-755C-4BF2-8243-7689B442A68C}" type="presOf" srcId="{67462FAF-3807-4A63-9290-9F13ED0AB6DB}" destId="{BDEBD4EC-60DE-4CB9-8D24-A4811D85660B}" srcOrd="0" destOrd="0" presId="urn:microsoft.com/office/officeart/2005/8/layout/funnel1"/>
    <dgm:cxn modelId="{87D5B01F-AC70-416B-8B0C-3C804EAA2627}" srcId="{3A7DC0D0-5FBD-4ADA-A65C-4E1FECE71B1D}" destId="{67462FAF-3807-4A63-9290-9F13ED0AB6DB}" srcOrd="0" destOrd="0" parTransId="{B9BCBA0C-35CF-48AC-AB95-B97D6C9F399B}" sibTransId="{9A7F8CEA-1918-49C6-8129-77E609C64503}"/>
    <dgm:cxn modelId="{66A40F51-A722-447D-AA15-D9DB4A38795F}" type="presParOf" srcId="{8B1ED9CD-8A5D-40CB-BECF-56DB5975E875}" destId="{F0DBF1C1-86DB-49E4-8006-8094E24C4255}" srcOrd="0" destOrd="0" presId="urn:microsoft.com/office/officeart/2005/8/layout/funnel1"/>
    <dgm:cxn modelId="{9FB246BB-4A65-4A8B-A4D8-42DFBDA42793}" type="presParOf" srcId="{8B1ED9CD-8A5D-40CB-BECF-56DB5975E875}" destId="{79932A7A-34B5-4A9E-BA19-29F64DA0E2BC}" srcOrd="1" destOrd="0" presId="urn:microsoft.com/office/officeart/2005/8/layout/funnel1"/>
    <dgm:cxn modelId="{2A5F4F3B-BA33-4566-9A92-FE4D8FFE7CEF}" type="presParOf" srcId="{8B1ED9CD-8A5D-40CB-BECF-56DB5975E875}" destId="{A5516A3E-D792-4C4E-881F-E11AD486A5FF}" srcOrd="2" destOrd="0" presId="urn:microsoft.com/office/officeart/2005/8/layout/funnel1"/>
    <dgm:cxn modelId="{64D74FAB-8494-4320-95DE-67C92EF2B10E}" type="presParOf" srcId="{8B1ED9CD-8A5D-40CB-BECF-56DB5975E875}" destId="{A6836D5D-73E0-48FB-838B-54C039E3EBDD}" srcOrd="3" destOrd="0" presId="urn:microsoft.com/office/officeart/2005/8/layout/funnel1"/>
    <dgm:cxn modelId="{579F6457-5CD5-44C7-BA7B-E278ECB23C3F}" type="presParOf" srcId="{8B1ED9CD-8A5D-40CB-BECF-56DB5975E875}" destId="{774E37F1-1012-4943-8B4E-323A6E7057EA}" srcOrd="4" destOrd="0" presId="urn:microsoft.com/office/officeart/2005/8/layout/funnel1"/>
    <dgm:cxn modelId="{5C4C768A-4B41-42EC-85BF-F149D1D071DA}" type="presParOf" srcId="{8B1ED9CD-8A5D-40CB-BECF-56DB5975E875}" destId="{BDEBD4EC-60DE-4CB9-8D24-A4811D85660B}" srcOrd="5" destOrd="0" presId="urn:microsoft.com/office/officeart/2005/8/layout/funnel1"/>
    <dgm:cxn modelId="{DEB05C02-5BD5-4F22-A5D0-E4A43183583D}" type="presParOf" srcId="{8B1ED9CD-8A5D-40CB-BECF-56DB5975E875}" destId="{3AD0E491-C190-4E20-9516-569D0BB715A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3262F5-B610-430C-BB75-5BB71825D95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93B346-9785-4F49-9BB7-A00E0D637A78}">
      <dgm:prSet custT="1"/>
      <dgm:spPr>
        <a:solidFill>
          <a:srgbClr val="FFFFCC"/>
        </a:solidFill>
        <a:ln>
          <a:prstDash val="sysDash"/>
        </a:ln>
      </dgm:spPr>
      <dgm:t>
        <a:bodyPr/>
        <a:lstStyle/>
        <a:p>
          <a:pPr rtl="0"/>
          <a:r>
            <a:rPr lang="uk-UA" sz="2400" b="1" dirty="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Природа ТНК</a:t>
          </a:r>
          <a:endParaRPr lang="ru-RU" sz="2400" b="1" dirty="0">
            <a:solidFill>
              <a:schemeClr val="tx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283D7A3-D24F-4BD5-BFD5-CBB0994EEE65}" type="parTrans" cxnId="{49D4BB0A-7E4F-41A9-A197-1DCF697FF57C}">
      <dgm:prSet/>
      <dgm:spPr/>
      <dgm:t>
        <a:bodyPr/>
        <a:lstStyle/>
        <a:p>
          <a:endParaRPr lang="ru-RU"/>
        </a:p>
      </dgm:t>
    </dgm:pt>
    <dgm:pt modelId="{29575A53-8100-4404-A8BF-501ECE3511D9}" type="sibTrans" cxnId="{49D4BB0A-7E4F-41A9-A197-1DCF697FF57C}">
      <dgm:prSet/>
      <dgm:spPr/>
      <dgm:t>
        <a:bodyPr/>
        <a:lstStyle/>
        <a:p>
          <a:endParaRPr lang="ru-RU"/>
        </a:p>
      </dgm:t>
    </dgm:pt>
    <dgm:pt modelId="{569B8A81-A2A3-4AF7-B10A-D6DE0A042C6C}" type="pres">
      <dgm:prSet presAssocID="{FF3262F5-B610-430C-BB75-5BB71825D95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261D624-F635-429D-B347-F249A4B6BDCB}" type="pres">
      <dgm:prSet presAssocID="{FF3262F5-B610-430C-BB75-5BB71825D957}" presName="arrow" presStyleLbl="bgShp" presStyleIdx="0" presStyleCnt="1" custScaleX="117647" custLinFactNeighborX="0"/>
      <dgm:spPr>
        <a:solidFill>
          <a:srgbClr val="FFFFCC"/>
        </a:solidFill>
      </dgm:spPr>
    </dgm:pt>
    <dgm:pt modelId="{C7D037DE-8C68-4BFE-84E3-BF5E72F5331F}" type="pres">
      <dgm:prSet presAssocID="{FF3262F5-B610-430C-BB75-5BB71825D957}" presName="linearProcess" presStyleCnt="0"/>
      <dgm:spPr/>
    </dgm:pt>
    <dgm:pt modelId="{945066C1-810E-4C22-AD0E-E220719F484F}" type="pres">
      <dgm:prSet presAssocID="{FD93B346-9785-4F49-9BB7-A00E0D637A78}" presName="textNode" presStyleLbl="node1" presStyleIdx="0" presStyleCnt="1" custScaleX="80684" custLinFactX="-7340" custLinFactNeighborX="-100000" custLinFactNeighborY="-439">
        <dgm:presLayoutVars>
          <dgm:bulletEnabled val="1"/>
        </dgm:presLayoutVars>
      </dgm:prSet>
      <dgm:spPr>
        <a:prstGeom prst="rightArrowCallout">
          <a:avLst/>
        </a:prstGeom>
      </dgm:spPr>
      <dgm:t>
        <a:bodyPr/>
        <a:lstStyle/>
        <a:p>
          <a:endParaRPr lang="uk-UA"/>
        </a:p>
      </dgm:t>
    </dgm:pt>
  </dgm:ptLst>
  <dgm:cxnLst>
    <dgm:cxn modelId="{49D4BB0A-7E4F-41A9-A197-1DCF697FF57C}" srcId="{FF3262F5-B610-430C-BB75-5BB71825D957}" destId="{FD93B346-9785-4F49-9BB7-A00E0D637A78}" srcOrd="0" destOrd="0" parTransId="{2283D7A3-D24F-4BD5-BFD5-CBB0994EEE65}" sibTransId="{29575A53-8100-4404-A8BF-501ECE3511D9}"/>
    <dgm:cxn modelId="{120810DD-06E8-4F59-8EF2-FB84557AC47A}" type="presOf" srcId="{FD93B346-9785-4F49-9BB7-A00E0D637A78}" destId="{945066C1-810E-4C22-AD0E-E220719F484F}" srcOrd="0" destOrd="0" presId="urn:microsoft.com/office/officeart/2005/8/layout/hProcess9"/>
    <dgm:cxn modelId="{B00FDAA0-FE6E-4889-858E-E1FD410EC34A}" type="presOf" srcId="{FF3262F5-B610-430C-BB75-5BB71825D957}" destId="{569B8A81-A2A3-4AF7-B10A-D6DE0A042C6C}" srcOrd="0" destOrd="0" presId="urn:microsoft.com/office/officeart/2005/8/layout/hProcess9"/>
    <dgm:cxn modelId="{5B22746A-FFA7-4043-8617-C140860782DC}" type="presParOf" srcId="{569B8A81-A2A3-4AF7-B10A-D6DE0A042C6C}" destId="{4261D624-F635-429D-B347-F249A4B6BDCB}" srcOrd="0" destOrd="0" presId="urn:microsoft.com/office/officeart/2005/8/layout/hProcess9"/>
    <dgm:cxn modelId="{53023385-A495-4FA9-8819-BDBDEF503C71}" type="presParOf" srcId="{569B8A81-A2A3-4AF7-B10A-D6DE0A042C6C}" destId="{C7D037DE-8C68-4BFE-84E3-BF5E72F5331F}" srcOrd="1" destOrd="0" presId="urn:microsoft.com/office/officeart/2005/8/layout/hProcess9"/>
    <dgm:cxn modelId="{86BF886A-4042-40F6-A524-F56E9552722D}" type="presParOf" srcId="{C7D037DE-8C68-4BFE-84E3-BF5E72F5331F}" destId="{945066C1-810E-4C22-AD0E-E220719F484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FFACAE-0F54-4CCB-9F5F-DC01FC63CF92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9A46D8ED-69E7-46FE-84BD-976C1CDFD476}">
      <dgm:prSet phldrT="[Текст]" custT="1"/>
      <dgm:spPr/>
      <dgm:t>
        <a:bodyPr/>
        <a:lstStyle/>
        <a:p>
          <a:r>
            <a:rPr lang="uk-UA" sz="2400" dirty="0" smtClean="0"/>
            <a:t>інформаційна обізнаність з економічними і політичними особливостями різних країн</a:t>
          </a:r>
          <a:endParaRPr lang="ru-RU" sz="2400" dirty="0"/>
        </a:p>
      </dgm:t>
    </dgm:pt>
    <dgm:pt modelId="{48E8D5C2-4151-4EA8-AD83-727D48C0BC86}" type="parTrans" cxnId="{7A5FDD98-2F71-4E60-916A-3D51FAD21F7D}">
      <dgm:prSet/>
      <dgm:spPr/>
      <dgm:t>
        <a:bodyPr/>
        <a:lstStyle/>
        <a:p>
          <a:endParaRPr lang="ru-RU"/>
        </a:p>
      </dgm:t>
    </dgm:pt>
    <dgm:pt modelId="{28DC72F3-5BC3-4E47-8603-B54FF383D679}" type="sibTrans" cxnId="{7A5FDD98-2F71-4E60-916A-3D51FAD21F7D}">
      <dgm:prSet/>
      <dgm:spPr/>
      <dgm:t>
        <a:bodyPr/>
        <a:lstStyle/>
        <a:p>
          <a:endParaRPr lang="ru-RU"/>
        </a:p>
      </dgm:t>
    </dgm:pt>
    <dgm:pt modelId="{69E7FFE2-6CCB-4BD6-BBF2-C828C8ABCE12}">
      <dgm:prSet phldrT="[Текст]" custT="1"/>
      <dgm:spPr/>
      <dgm:t>
        <a:bodyPr/>
        <a:lstStyle/>
        <a:p>
          <a:r>
            <a:rPr lang="uk-UA" sz="2400" dirty="0" smtClean="0"/>
            <a:t>володіння значними ресурсами , технологіями, управлінською майстерністю та здатність до їх оперативного переміщення</a:t>
          </a:r>
          <a:endParaRPr lang="ru-RU" sz="2400" dirty="0"/>
        </a:p>
      </dgm:t>
    </dgm:pt>
    <dgm:pt modelId="{92596AFB-1094-48AF-ABE2-C4EB54A5590A}" type="parTrans" cxnId="{3D663178-6F56-4E12-A79F-366BFD5C1430}">
      <dgm:prSet/>
      <dgm:spPr/>
      <dgm:t>
        <a:bodyPr/>
        <a:lstStyle/>
        <a:p>
          <a:endParaRPr lang="ru-RU"/>
        </a:p>
      </dgm:t>
    </dgm:pt>
    <dgm:pt modelId="{50858358-12A8-4708-AE00-DF3CC8165459}" type="sibTrans" cxnId="{3D663178-6F56-4E12-A79F-366BFD5C1430}">
      <dgm:prSet/>
      <dgm:spPr/>
      <dgm:t>
        <a:bodyPr/>
        <a:lstStyle/>
        <a:p>
          <a:endParaRPr lang="ru-RU"/>
        </a:p>
      </dgm:t>
    </dgm:pt>
    <dgm:pt modelId="{69219706-AD81-4AD5-9DD8-6721E8B17557}">
      <dgm:prSet phldrT="[Текст]" custT="1"/>
      <dgm:spPr/>
      <dgm:t>
        <a:bodyPr/>
        <a:lstStyle/>
        <a:p>
          <a:r>
            <a:rPr lang="uk-UA" sz="2400" dirty="0" smtClean="0"/>
            <a:t>масштабність економіки</a:t>
          </a:r>
          <a:endParaRPr lang="ru-RU" sz="2400" dirty="0"/>
        </a:p>
      </dgm:t>
    </dgm:pt>
    <dgm:pt modelId="{ACC6B8EF-246A-419D-9E7B-940F5637FE13}" type="parTrans" cxnId="{181D6A59-D43A-4B2B-9F0A-B854B1367166}">
      <dgm:prSet/>
      <dgm:spPr/>
      <dgm:t>
        <a:bodyPr/>
        <a:lstStyle/>
        <a:p>
          <a:endParaRPr lang="ru-RU"/>
        </a:p>
      </dgm:t>
    </dgm:pt>
    <dgm:pt modelId="{ABCEDCA6-3862-4798-8A1B-E8534E32C86B}" type="sibTrans" cxnId="{181D6A59-D43A-4B2B-9F0A-B854B1367166}">
      <dgm:prSet/>
      <dgm:spPr/>
      <dgm:t>
        <a:bodyPr/>
        <a:lstStyle/>
        <a:p>
          <a:endParaRPr lang="ru-RU"/>
        </a:p>
      </dgm:t>
    </dgm:pt>
    <dgm:pt modelId="{A4637E49-44F7-499A-B7B9-456DDAAFF4E1}" type="pres">
      <dgm:prSet presAssocID="{05FFACAE-0F54-4CCB-9F5F-DC01FC63CF92}" presName="linearFlow" presStyleCnt="0">
        <dgm:presLayoutVars>
          <dgm:dir/>
          <dgm:resizeHandles val="exact"/>
        </dgm:presLayoutVars>
      </dgm:prSet>
      <dgm:spPr/>
    </dgm:pt>
    <dgm:pt modelId="{28405A2D-D661-4839-9BAB-B672F3B4D6EE}" type="pres">
      <dgm:prSet presAssocID="{9A46D8ED-69E7-46FE-84BD-976C1CDFD476}" presName="composite" presStyleCnt="0"/>
      <dgm:spPr/>
    </dgm:pt>
    <dgm:pt modelId="{A2AA6E5F-76FE-4C77-9686-F8A6C13F0FCC}" type="pres">
      <dgm:prSet presAssocID="{9A46D8ED-69E7-46FE-84BD-976C1CDFD476}" presName="imgShp" presStyleLbl="fgImgPlace1" presStyleIdx="0" presStyleCnt="3"/>
      <dgm:spPr/>
    </dgm:pt>
    <dgm:pt modelId="{4C26865D-B1AA-44C9-8732-48FA5520DB60}" type="pres">
      <dgm:prSet presAssocID="{9A46D8ED-69E7-46FE-84BD-976C1CDFD476}" presName="txShp" presStyleLbl="node1" presStyleIdx="0" presStyleCnt="3" custScaleX="113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2EAAA4-B4C3-4F68-BE96-6C5592F2F0F8}" type="pres">
      <dgm:prSet presAssocID="{28DC72F3-5BC3-4E47-8603-B54FF383D679}" presName="spacing" presStyleCnt="0"/>
      <dgm:spPr/>
    </dgm:pt>
    <dgm:pt modelId="{3F86125B-EF75-41AE-BDB7-8CF8CD2C4E95}" type="pres">
      <dgm:prSet presAssocID="{69E7FFE2-6CCB-4BD6-BBF2-C828C8ABCE12}" presName="composite" presStyleCnt="0"/>
      <dgm:spPr/>
    </dgm:pt>
    <dgm:pt modelId="{9380A8F5-51C0-458C-A141-39FA8A31D4AB}" type="pres">
      <dgm:prSet presAssocID="{69E7FFE2-6CCB-4BD6-BBF2-C828C8ABCE12}" presName="imgShp" presStyleLbl="fgImgPlace1" presStyleIdx="1" presStyleCnt="3"/>
      <dgm:spPr/>
    </dgm:pt>
    <dgm:pt modelId="{9537AC44-8EE1-4B38-AE5E-2DB77D7A28A9}" type="pres">
      <dgm:prSet presAssocID="{69E7FFE2-6CCB-4BD6-BBF2-C828C8ABCE12}" presName="txShp" presStyleLbl="node1" presStyleIdx="1" presStyleCnt="3" custScaleX="112201" custScaleY="129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A2E9A-F07E-453E-88A6-295AEAF5599D}" type="pres">
      <dgm:prSet presAssocID="{50858358-12A8-4708-AE00-DF3CC8165459}" presName="spacing" presStyleCnt="0"/>
      <dgm:spPr/>
    </dgm:pt>
    <dgm:pt modelId="{7E1D38C5-0425-4EDC-94DC-C352F3E0C7D5}" type="pres">
      <dgm:prSet presAssocID="{69219706-AD81-4AD5-9DD8-6721E8B17557}" presName="composite" presStyleCnt="0"/>
      <dgm:spPr/>
    </dgm:pt>
    <dgm:pt modelId="{AE8B2E4A-910D-4846-8CDA-6E52AE735250}" type="pres">
      <dgm:prSet presAssocID="{69219706-AD81-4AD5-9DD8-6721E8B17557}" presName="imgShp" presStyleLbl="fgImgPlace1" presStyleIdx="2" presStyleCnt="3"/>
      <dgm:spPr/>
    </dgm:pt>
    <dgm:pt modelId="{5B0980F5-9961-4C55-8BDE-F82B631ABFCA}" type="pres">
      <dgm:prSet presAssocID="{69219706-AD81-4AD5-9DD8-6721E8B17557}" presName="txShp" presStyleLbl="node1" presStyleIdx="2" presStyleCnt="3" custScaleX="109032" custLinFactNeighborX="1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2B3E35-C05C-4BBB-B66F-570A6D71D93C}" type="presOf" srcId="{9A46D8ED-69E7-46FE-84BD-976C1CDFD476}" destId="{4C26865D-B1AA-44C9-8732-48FA5520DB60}" srcOrd="0" destOrd="0" presId="urn:microsoft.com/office/officeart/2005/8/layout/vList3#1"/>
    <dgm:cxn modelId="{57AE2C3A-6531-42F4-91C1-6C0072EBB565}" type="presOf" srcId="{69E7FFE2-6CCB-4BD6-BBF2-C828C8ABCE12}" destId="{9537AC44-8EE1-4B38-AE5E-2DB77D7A28A9}" srcOrd="0" destOrd="0" presId="urn:microsoft.com/office/officeart/2005/8/layout/vList3#1"/>
    <dgm:cxn modelId="{181D6A59-D43A-4B2B-9F0A-B854B1367166}" srcId="{05FFACAE-0F54-4CCB-9F5F-DC01FC63CF92}" destId="{69219706-AD81-4AD5-9DD8-6721E8B17557}" srcOrd="2" destOrd="0" parTransId="{ACC6B8EF-246A-419D-9E7B-940F5637FE13}" sibTransId="{ABCEDCA6-3862-4798-8A1B-E8534E32C86B}"/>
    <dgm:cxn modelId="{7A5FDD98-2F71-4E60-916A-3D51FAD21F7D}" srcId="{05FFACAE-0F54-4CCB-9F5F-DC01FC63CF92}" destId="{9A46D8ED-69E7-46FE-84BD-976C1CDFD476}" srcOrd="0" destOrd="0" parTransId="{48E8D5C2-4151-4EA8-AD83-727D48C0BC86}" sibTransId="{28DC72F3-5BC3-4E47-8603-B54FF383D679}"/>
    <dgm:cxn modelId="{3D663178-6F56-4E12-A79F-366BFD5C1430}" srcId="{05FFACAE-0F54-4CCB-9F5F-DC01FC63CF92}" destId="{69E7FFE2-6CCB-4BD6-BBF2-C828C8ABCE12}" srcOrd="1" destOrd="0" parTransId="{92596AFB-1094-48AF-ABE2-C4EB54A5590A}" sibTransId="{50858358-12A8-4708-AE00-DF3CC8165459}"/>
    <dgm:cxn modelId="{CAA76946-C11F-4D09-9801-518844ECDC2A}" type="presOf" srcId="{05FFACAE-0F54-4CCB-9F5F-DC01FC63CF92}" destId="{A4637E49-44F7-499A-B7B9-456DDAAFF4E1}" srcOrd="0" destOrd="0" presId="urn:microsoft.com/office/officeart/2005/8/layout/vList3#1"/>
    <dgm:cxn modelId="{1C8BBA21-6811-4CCB-9BF0-72BA13B86788}" type="presOf" srcId="{69219706-AD81-4AD5-9DD8-6721E8B17557}" destId="{5B0980F5-9961-4C55-8BDE-F82B631ABFCA}" srcOrd="0" destOrd="0" presId="urn:microsoft.com/office/officeart/2005/8/layout/vList3#1"/>
    <dgm:cxn modelId="{741D3D61-D207-4822-AFAC-3748C7C734EA}" type="presParOf" srcId="{A4637E49-44F7-499A-B7B9-456DDAAFF4E1}" destId="{28405A2D-D661-4839-9BAB-B672F3B4D6EE}" srcOrd="0" destOrd="0" presId="urn:microsoft.com/office/officeart/2005/8/layout/vList3#1"/>
    <dgm:cxn modelId="{BD8E75C8-F1D2-47BE-A72A-E93D1B9FB9D5}" type="presParOf" srcId="{28405A2D-D661-4839-9BAB-B672F3B4D6EE}" destId="{A2AA6E5F-76FE-4C77-9686-F8A6C13F0FCC}" srcOrd="0" destOrd="0" presId="urn:microsoft.com/office/officeart/2005/8/layout/vList3#1"/>
    <dgm:cxn modelId="{CBF780C2-D329-4F2B-8213-0895D5EFCD9D}" type="presParOf" srcId="{28405A2D-D661-4839-9BAB-B672F3B4D6EE}" destId="{4C26865D-B1AA-44C9-8732-48FA5520DB60}" srcOrd="1" destOrd="0" presId="urn:microsoft.com/office/officeart/2005/8/layout/vList3#1"/>
    <dgm:cxn modelId="{ADB35E7A-FC08-414A-81D0-B7E845815C85}" type="presParOf" srcId="{A4637E49-44F7-499A-B7B9-456DDAAFF4E1}" destId="{9E2EAAA4-B4C3-4F68-BE96-6C5592F2F0F8}" srcOrd="1" destOrd="0" presId="urn:microsoft.com/office/officeart/2005/8/layout/vList3#1"/>
    <dgm:cxn modelId="{DE8C17AE-3322-42A6-8EEE-1768180AC915}" type="presParOf" srcId="{A4637E49-44F7-499A-B7B9-456DDAAFF4E1}" destId="{3F86125B-EF75-41AE-BDB7-8CF8CD2C4E95}" srcOrd="2" destOrd="0" presId="urn:microsoft.com/office/officeart/2005/8/layout/vList3#1"/>
    <dgm:cxn modelId="{E083F325-BC9B-402E-AEA1-3B79B48FFBC2}" type="presParOf" srcId="{3F86125B-EF75-41AE-BDB7-8CF8CD2C4E95}" destId="{9380A8F5-51C0-458C-A141-39FA8A31D4AB}" srcOrd="0" destOrd="0" presId="urn:microsoft.com/office/officeart/2005/8/layout/vList3#1"/>
    <dgm:cxn modelId="{3EDC5F3E-6889-45A5-9219-F7CD60064A06}" type="presParOf" srcId="{3F86125B-EF75-41AE-BDB7-8CF8CD2C4E95}" destId="{9537AC44-8EE1-4B38-AE5E-2DB77D7A28A9}" srcOrd="1" destOrd="0" presId="urn:microsoft.com/office/officeart/2005/8/layout/vList3#1"/>
    <dgm:cxn modelId="{73E58B1C-E3E6-4062-9028-740CCE7F8CEB}" type="presParOf" srcId="{A4637E49-44F7-499A-B7B9-456DDAAFF4E1}" destId="{A3DA2E9A-F07E-453E-88A6-295AEAF5599D}" srcOrd="3" destOrd="0" presId="urn:microsoft.com/office/officeart/2005/8/layout/vList3#1"/>
    <dgm:cxn modelId="{B2887637-2EE0-4256-9151-A773BB2AF52E}" type="presParOf" srcId="{A4637E49-44F7-499A-B7B9-456DDAAFF4E1}" destId="{7E1D38C5-0425-4EDC-94DC-C352F3E0C7D5}" srcOrd="4" destOrd="0" presId="urn:microsoft.com/office/officeart/2005/8/layout/vList3#1"/>
    <dgm:cxn modelId="{392D1F84-3BFF-42A2-A258-5A6B01D1A517}" type="presParOf" srcId="{7E1D38C5-0425-4EDC-94DC-C352F3E0C7D5}" destId="{AE8B2E4A-910D-4846-8CDA-6E52AE735250}" srcOrd="0" destOrd="0" presId="urn:microsoft.com/office/officeart/2005/8/layout/vList3#1"/>
    <dgm:cxn modelId="{20D5C58C-FF44-4D4F-9FEE-2FB9B876A55D}" type="presParOf" srcId="{7E1D38C5-0425-4EDC-94DC-C352F3E0C7D5}" destId="{5B0980F5-9961-4C55-8BDE-F82B631ABFC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2F1C1D-FB70-4FD5-B636-396B63DA7130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D33675-00DE-48C9-9111-83839C2B69E6}">
      <dgm:prSet phldrT="[Текст]"/>
      <dgm:spPr/>
      <dgm:t>
        <a:bodyPr/>
        <a:lstStyle/>
        <a:p>
          <a:r>
            <a:rPr lang="uk-UA" dirty="0" smtClean="0"/>
            <a:t>-</a:t>
          </a:r>
          <a:endParaRPr lang="ru-RU" dirty="0"/>
        </a:p>
      </dgm:t>
    </dgm:pt>
    <dgm:pt modelId="{0FA827D1-2FAB-4BFF-8511-B394152E5DA6}" type="parTrans" cxnId="{A9ACE6D6-BD50-4F00-8A42-63D353AE9AEA}">
      <dgm:prSet/>
      <dgm:spPr/>
      <dgm:t>
        <a:bodyPr/>
        <a:lstStyle/>
        <a:p>
          <a:endParaRPr lang="ru-RU"/>
        </a:p>
      </dgm:t>
    </dgm:pt>
    <dgm:pt modelId="{8B7A2A3D-53DB-44CB-B345-34938EFEC09A}" type="sibTrans" cxnId="{A9ACE6D6-BD50-4F00-8A42-63D353AE9AEA}">
      <dgm:prSet/>
      <dgm:spPr/>
      <dgm:t>
        <a:bodyPr/>
        <a:lstStyle/>
        <a:p>
          <a:endParaRPr lang="ru-RU"/>
        </a:p>
      </dgm:t>
    </dgm:pt>
    <dgm:pt modelId="{E0516A46-B47A-490C-B7B9-22E9E9D55ABC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uk-UA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особливе географічне розташування </a:t>
          </a:r>
        </a:p>
        <a:p>
          <a:pPr>
            <a:spcAft>
              <a:spcPts val="0"/>
            </a:spcAft>
          </a:pPr>
          <a:r>
            <a:rPr lang="uk-UA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України</a:t>
          </a:r>
          <a:endParaRPr lang="ru-RU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9F90DC-C34A-4A50-9F76-03DC0C6E0AD2}" type="parTrans" cxnId="{6844DAD2-A78A-4967-BE90-D977D22B770E}">
      <dgm:prSet/>
      <dgm:spPr/>
      <dgm:t>
        <a:bodyPr/>
        <a:lstStyle/>
        <a:p>
          <a:endParaRPr lang="ru-RU"/>
        </a:p>
      </dgm:t>
    </dgm:pt>
    <dgm:pt modelId="{5C72EB42-263F-49C4-BF7A-E78CF39D912A}" type="sibTrans" cxnId="{6844DAD2-A78A-4967-BE90-D977D22B770E}">
      <dgm:prSet/>
      <dgm:spPr/>
      <dgm:t>
        <a:bodyPr/>
        <a:lstStyle/>
        <a:p>
          <a:endParaRPr lang="ru-RU"/>
        </a:p>
      </dgm:t>
    </dgm:pt>
    <dgm:pt modelId="{2EF65A1C-6663-4744-9C5A-3680AF933D54}">
      <dgm:prSet phldrT="[Текст]"/>
      <dgm:spPr/>
      <dgm:t>
        <a:bodyPr/>
        <a:lstStyle/>
        <a:p>
          <a:r>
            <a:rPr lang="uk-UA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ухилення від податків, прагнення керівників отримувати надвисокі прибутки</a:t>
          </a:r>
          <a:endParaRPr lang="ru-RU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CEDEDBD-0EF4-4544-9037-9CC2914298C2}" type="parTrans" cxnId="{89D829A6-CC41-4B20-BD69-CD8C8D996184}">
      <dgm:prSet/>
      <dgm:spPr/>
      <dgm:t>
        <a:bodyPr/>
        <a:lstStyle/>
        <a:p>
          <a:endParaRPr lang="ru-RU"/>
        </a:p>
      </dgm:t>
    </dgm:pt>
    <dgm:pt modelId="{A0AFD76B-597D-4F1B-A37D-75BD49AE0C02}" type="sibTrans" cxnId="{89D829A6-CC41-4B20-BD69-CD8C8D996184}">
      <dgm:prSet/>
      <dgm:spPr/>
      <dgm:t>
        <a:bodyPr/>
        <a:lstStyle/>
        <a:p>
          <a:endParaRPr lang="ru-RU"/>
        </a:p>
      </dgm:t>
    </dgm:pt>
    <dgm:pt modelId="{3A64A0B4-304B-4AC2-9D63-8E30BD5C11C4}">
      <dgm:prSet phldrT="[Текст]" phldr="1"/>
      <dgm:spPr/>
      <dgm:t>
        <a:bodyPr/>
        <a:lstStyle/>
        <a:p>
          <a:endParaRPr lang="ru-RU"/>
        </a:p>
      </dgm:t>
    </dgm:pt>
    <dgm:pt modelId="{4D71C6BE-9BA4-40D0-92CA-9FE40A5C13C6}" type="parTrans" cxnId="{0CD70A6C-EBE0-498B-B740-9E0581E556C8}">
      <dgm:prSet/>
      <dgm:spPr/>
      <dgm:t>
        <a:bodyPr/>
        <a:lstStyle/>
        <a:p>
          <a:endParaRPr lang="ru-RU"/>
        </a:p>
      </dgm:t>
    </dgm:pt>
    <dgm:pt modelId="{2FDA139E-586B-46AF-A693-B1F81593E052}" type="sibTrans" cxnId="{0CD70A6C-EBE0-498B-B740-9E0581E556C8}">
      <dgm:prSet/>
      <dgm:spPr/>
      <dgm:t>
        <a:bodyPr/>
        <a:lstStyle/>
        <a:p>
          <a:endParaRPr lang="ru-RU"/>
        </a:p>
      </dgm:t>
    </dgm:pt>
    <dgm:pt modelId="{7E8F1762-0989-4FA0-BEAE-C52897F60682}">
      <dgm:prSet phldrT="[Текст]" phldr="1"/>
      <dgm:spPr/>
      <dgm:t>
        <a:bodyPr/>
        <a:lstStyle/>
        <a:p>
          <a:endParaRPr lang="ru-RU"/>
        </a:p>
      </dgm:t>
    </dgm:pt>
    <dgm:pt modelId="{E22E4CF4-27AE-4A62-AA8B-7C5419D5A0A2}" type="parTrans" cxnId="{CF6B4EBA-EA9C-4D15-BE7F-3DA983A7BB9E}">
      <dgm:prSet/>
      <dgm:spPr/>
      <dgm:t>
        <a:bodyPr/>
        <a:lstStyle/>
        <a:p>
          <a:endParaRPr lang="ru-RU"/>
        </a:p>
      </dgm:t>
    </dgm:pt>
    <dgm:pt modelId="{321DE15A-1DF1-460C-9455-A42139948C98}" type="sibTrans" cxnId="{CF6B4EBA-EA9C-4D15-BE7F-3DA983A7BB9E}">
      <dgm:prSet/>
      <dgm:spPr/>
      <dgm:t>
        <a:bodyPr/>
        <a:lstStyle/>
        <a:p>
          <a:endParaRPr lang="ru-RU"/>
        </a:p>
      </dgm:t>
    </dgm:pt>
    <dgm:pt modelId="{5E5D4B19-346F-4DBE-BAF1-F315CE0DBB69}">
      <dgm:prSet custT="1"/>
      <dgm:spPr/>
      <dgm:t>
        <a:bodyPr/>
        <a:lstStyle/>
        <a:p>
          <a:r>
            <a:rPr lang="uk-UA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високий рівень транзакційних витрат для здійснення міжнародного бізнесу</a:t>
          </a:r>
          <a:endParaRPr lang="ru-RU" sz="24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3799CA-F390-4FD0-A695-EA4A22BA1224}" type="parTrans" cxnId="{E716B57D-8614-49B7-BBF5-5F202680B0D4}">
      <dgm:prSet/>
      <dgm:spPr/>
      <dgm:t>
        <a:bodyPr/>
        <a:lstStyle/>
        <a:p>
          <a:endParaRPr lang="ru-RU"/>
        </a:p>
      </dgm:t>
    </dgm:pt>
    <dgm:pt modelId="{BF6E3319-E79F-4A88-8E76-B1925898FA57}" type="sibTrans" cxnId="{E716B57D-8614-49B7-BBF5-5F202680B0D4}">
      <dgm:prSet/>
      <dgm:spPr/>
      <dgm:t>
        <a:bodyPr/>
        <a:lstStyle/>
        <a:p>
          <a:endParaRPr lang="ru-RU"/>
        </a:p>
      </dgm:t>
    </dgm:pt>
    <dgm:pt modelId="{6DFCAA51-D549-4EB2-A1AD-7A32E8AB090F}">
      <dgm:prSet/>
      <dgm:spPr/>
      <dgm:t>
        <a:bodyPr/>
        <a:lstStyle/>
        <a:p>
          <a:r>
            <a:rPr lang="uk-UA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недостатній рівень персоналу, що працює у сфері міжнародного бізнесу</a:t>
          </a:r>
          <a:endParaRPr lang="ru-RU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1D79782-6A83-461F-92FE-06CB8423F224}" type="parTrans" cxnId="{71EE03E0-2E17-4F4B-99BE-8D46AB0225E7}">
      <dgm:prSet/>
      <dgm:spPr/>
      <dgm:t>
        <a:bodyPr/>
        <a:lstStyle/>
        <a:p>
          <a:endParaRPr lang="ru-RU"/>
        </a:p>
      </dgm:t>
    </dgm:pt>
    <dgm:pt modelId="{041A590F-F6DC-49D1-A7E3-352C3361DDAC}" type="sibTrans" cxnId="{71EE03E0-2E17-4F4B-99BE-8D46AB0225E7}">
      <dgm:prSet/>
      <dgm:spPr/>
      <dgm:t>
        <a:bodyPr/>
        <a:lstStyle/>
        <a:p>
          <a:endParaRPr lang="ru-RU"/>
        </a:p>
      </dgm:t>
    </dgm:pt>
    <dgm:pt modelId="{D6ED641F-2CE2-4149-873E-ACCE491D497E}" type="pres">
      <dgm:prSet presAssocID="{612F1C1D-FB70-4FD5-B636-396B63DA713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C3BAEC2-5619-4340-A8AE-4F716636F98D}" type="pres">
      <dgm:prSet presAssocID="{612F1C1D-FB70-4FD5-B636-396B63DA7130}" presName="matrix" presStyleCnt="0"/>
      <dgm:spPr/>
    </dgm:pt>
    <dgm:pt modelId="{05BE84DB-2735-4839-BC21-055FEF277916}" type="pres">
      <dgm:prSet presAssocID="{612F1C1D-FB70-4FD5-B636-396B63DA7130}" presName="tile1" presStyleLbl="node1" presStyleIdx="0" presStyleCnt="4" custLinFactNeighborX="-2273" custLinFactNeighborY="-6818"/>
      <dgm:spPr/>
      <dgm:t>
        <a:bodyPr/>
        <a:lstStyle/>
        <a:p>
          <a:endParaRPr lang="ru-RU"/>
        </a:p>
      </dgm:t>
    </dgm:pt>
    <dgm:pt modelId="{C7881DCA-D14D-4368-A9DF-BC626B2280F1}" type="pres">
      <dgm:prSet presAssocID="{612F1C1D-FB70-4FD5-B636-396B63DA713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CF442-0BBC-40C6-9772-2CB5D850F87B}" type="pres">
      <dgm:prSet presAssocID="{612F1C1D-FB70-4FD5-B636-396B63DA7130}" presName="tile2" presStyleLbl="node1" presStyleIdx="1" presStyleCnt="4"/>
      <dgm:spPr/>
      <dgm:t>
        <a:bodyPr/>
        <a:lstStyle/>
        <a:p>
          <a:endParaRPr lang="ru-RU"/>
        </a:p>
      </dgm:t>
    </dgm:pt>
    <dgm:pt modelId="{15AC2A15-7ACF-4117-98B5-BD2BF18EEE82}" type="pres">
      <dgm:prSet presAssocID="{612F1C1D-FB70-4FD5-B636-396B63DA713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C83D0-CA5E-4F8D-AB74-E1A3EB477B05}" type="pres">
      <dgm:prSet presAssocID="{612F1C1D-FB70-4FD5-B636-396B63DA7130}" presName="tile3" presStyleLbl="node1" presStyleIdx="2" presStyleCnt="4"/>
      <dgm:spPr/>
      <dgm:t>
        <a:bodyPr/>
        <a:lstStyle/>
        <a:p>
          <a:endParaRPr lang="uk-UA"/>
        </a:p>
      </dgm:t>
    </dgm:pt>
    <dgm:pt modelId="{DBBA8FED-DADE-4FDB-A266-F020DC5AAFA7}" type="pres">
      <dgm:prSet presAssocID="{612F1C1D-FB70-4FD5-B636-396B63DA713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E6F2737-6765-4952-8B30-354BBBCE53FF}" type="pres">
      <dgm:prSet presAssocID="{612F1C1D-FB70-4FD5-B636-396B63DA7130}" presName="tile4" presStyleLbl="node1" presStyleIdx="3" presStyleCnt="4"/>
      <dgm:spPr/>
      <dgm:t>
        <a:bodyPr/>
        <a:lstStyle/>
        <a:p>
          <a:endParaRPr lang="ru-RU"/>
        </a:p>
      </dgm:t>
    </dgm:pt>
    <dgm:pt modelId="{F8E92F35-9621-4C4E-8D05-18A5C486F156}" type="pres">
      <dgm:prSet presAssocID="{612F1C1D-FB70-4FD5-B636-396B63DA713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7EEEC-5658-4E7B-A2B9-3F6DE2F4C58D}" type="pres">
      <dgm:prSet presAssocID="{612F1C1D-FB70-4FD5-B636-396B63DA7130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73C06408-F14A-4331-A4C4-451987A58253}" type="presOf" srcId="{2EF65A1C-6663-4744-9C5A-3680AF933D54}" destId="{F8E92F35-9621-4C4E-8D05-18A5C486F156}" srcOrd="1" destOrd="0" presId="urn:microsoft.com/office/officeart/2005/8/layout/matrix1"/>
    <dgm:cxn modelId="{038C7E92-06B9-4000-AFA6-3EFA2C6D26A2}" type="presOf" srcId="{2EF65A1C-6663-4744-9C5A-3680AF933D54}" destId="{FE6F2737-6765-4952-8B30-354BBBCE53FF}" srcOrd="0" destOrd="0" presId="urn:microsoft.com/office/officeart/2005/8/layout/matrix1"/>
    <dgm:cxn modelId="{80424CB6-9C52-4149-92A6-39B2763F2482}" type="presOf" srcId="{E0516A46-B47A-490C-B7B9-22E9E9D55ABC}" destId="{05BE84DB-2735-4839-BC21-055FEF277916}" srcOrd="0" destOrd="0" presId="urn:microsoft.com/office/officeart/2005/8/layout/matrix1"/>
    <dgm:cxn modelId="{7ACF3960-E7EB-4534-A64D-A94DA60D2ADE}" type="presOf" srcId="{6DFCAA51-D549-4EB2-A1AD-7A32E8AB090F}" destId="{A74CF442-0BBC-40C6-9772-2CB5D850F87B}" srcOrd="0" destOrd="0" presId="urn:microsoft.com/office/officeart/2005/8/layout/matrix1"/>
    <dgm:cxn modelId="{CF6B4EBA-EA9C-4D15-BE7F-3DA983A7BB9E}" srcId="{E9D33675-00DE-48C9-9111-83839C2B69E6}" destId="{7E8F1762-0989-4FA0-BEAE-C52897F60682}" srcOrd="5" destOrd="0" parTransId="{E22E4CF4-27AE-4A62-AA8B-7C5419D5A0A2}" sibTransId="{321DE15A-1DF1-460C-9455-A42139948C98}"/>
    <dgm:cxn modelId="{71EE03E0-2E17-4F4B-99BE-8D46AB0225E7}" srcId="{E9D33675-00DE-48C9-9111-83839C2B69E6}" destId="{6DFCAA51-D549-4EB2-A1AD-7A32E8AB090F}" srcOrd="1" destOrd="0" parTransId="{91D79782-6A83-461F-92FE-06CB8423F224}" sibTransId="{041A590F-F6DC-49D1-A7E3-352C3361DDAC}"/>
    <dgm:cxn modelId="{E9EAD321-AD1A-4EF6-82EA-7C3B0FDB3F71}" type="presOf" srcId="{6DFCAA51-D549-4EB2-A1AD-7A32E8AB090F}" destId="{15AC2A15-7ACF-4117-98B5-BD2BF18EEE82}" srcOrd="1" destOrd="0" presId="urn:microsoft.com/office/officeart/2005/8/layout/matrix1"/>
    <dgm:cxn modelId="{84ACE472-B620-455B-B1B6-6A69725D0AE3}" type="presOf" srcId="{5E5D4B19-346F-4DBE-BAF1-F315CE0DBB69}" destId="{DBBA8FED-DADE-4FDB-A266-F020DC5AAFA7}" srcOrd="1" destOrd="0" presId="urn:microsoft.com/office/officeart/2005/8/layout/matrix1"/>
    <dgm:cxn modelId="{89D829A6-CC41-4B20-BD69-CD8C8D996184}" srcId="{E9D33675-00DE-48C9-9111-83839C2B69E6}" destId="{2EF65A1C-6663-4744-9C5A-3680AF933D54}" srcOrd="3" destOrd="0" parTransId="{5CEDEDBD-0EF4-4544-9037-9CC2914298C2}" sibTransId="{A0AFD76B-597D-4F1B-A37D-75BD49AE0C02}"/>
    <dgm:cxn modelId="{E716B57D-8614-49B7-BBF5-5F202680B0D4}" srcId="{E9D33675-00DE-48C9-9111-83839C2B69E6}" destId="{5E5D4B19-346F-4DBE-BAF1-F315CE0DBB69}" srcOrd="2" destOrd="0" parTransId="{D93799CA-F390-4FD0-A695-EA4A22BA1224}" sibTransId="{BF6E3319-E79F-4A88-8E76-B1925898FA57}"/>
    <dgm:cxn modelId="{6844DAD2-A78A-4967-BE90-D977D22B770E}" srcId="{E9D33675-00DE-48C9-9111-83839C2B69E6}" destId="{E0516A46-B47A-490C-B7B9-22E9E9D55ABC}" srcOrd="0" destOrd="0" parTransId="{C29F90DC-C34A-4A50-9F76-03DC0C6E0AD2}" sibTransId="{5C72EB42-263F-49C4-BF7A-E78CF39D912A}"/>
    <dgm:cxn modelId="{C1D9C3EF-54B1-48DB-BCD2-DDBCDF505A30}" type="presOf" srcId="{E9D33675-00DE-48C9-9111-83839C2B69E6}" destId="{C2D7EEEC-5658-4E7B-A2B9-3F6DE2F4C58D}" srcOrd="0" destOrd="0" presId="urn:microsoft.com/office/officeart/2005/8/layout/matrix1"/>
    <dgm:cxn modelId="{40224BAE-97F1-4D61-AC46-EC012A9320A5}" type="presOf" srcId="{612F1C1D-FB70-4FD5-B636-396B63DA7130}" destId="{D6ED641F-2CE2-4149-873E-ACCE491D497E}" srcOrd="0" destOrd="0" presId="urn:microsoft.com/office/officeart/2005/8/layout/matrix1"/>
    <dgm:cxn modelId="{0CD70A6C-EBE0-498B-B740-9E0581E556C8}" srcId="{E9D33675-00DE-48C9-9111-83839C2B69E6}" destId="{3A64A0B4-304B-4AC2-9D63-8E30BD5C11C4}" srcOrd="4" destOrd="0" parTransId="{4D71C6BE-9BA4-40D0-92CA-9FE40A5C13C6}" sibTransId="{2FDA139E-586B-46AF-A693-B1F81593E052}"/>
    <dgm:cxn modelId="{4C83B88F-8FFC-4B4C-92C2-1282FFACC638}" type="presOf" srcId="{5E5D4B19-346F-4DBE-BAF1-F315CE0DBB69}" destId="{DA6C83D0-CA5E-4F8D-AB74-E1A3EB477B05}" srcOrd="0" destOrd="0" presId="urn:microsoft.com/office/officeart/2005/8/layout/matrix1"/>
    <dgm:cxn modelId="{A9ACE6D6-BD50-4F00-8A42-63D353AE9AEA}" srcId="{612F1C1D-FB70-4FD5-B636-396B63DA7130}" destId="{E9D33675-00DE-48C9-9111-83839C2B69E6}" srcOrd="0" destOrd="0" parTransId="{0FA827D1-2FAB-4BFF-8511-B394152E5DA6}" sibTransId="{8B7A2A3D-53DB-44CB-B345-34938EFEC09A}"/>
    <dgm:cxn modelId="{0810294F-2D89-466B-AFE0-D64DF5966B09}" type="presOf" srcId="{E0516A46-B47A-490C-B7B9-22E9E9D55ABC}" destId="{C7881DCA-D14D-4368-A9DF-BC626B2280F1}" srcOrd="1" destOrd="0" presId="urn:microsoft.com/office/officeart/2005/8/layout/matrix1"/>
    <dgm:cxn modelId="{49724843-D9A7-43F5-BBE3-B12D2F89BCB3}" type="presParOf" srcId="{D6ED641F-2CE2-4149-873E-ACCE491D497E}" destId="{6C3BAEC2-5619-4340-A8AE-4F716636F98D}" srcOrd="0" destOrd="0" presId="urn:microsoft.com/office/officeart/2005/8/layout/matrix1"/>
    <dgm:cxn modelId="{1BC27046-71F4-4A12-AAF6-17B64F8D4F3D}" type="presParOf" srcId="{6C3BAEC2-5619-4340-A8AE-4F716636F98D}" destId="{05BE84DB-2735-4839-BC21-055FEF277916}" srcOrd="0" destOrd="0" presId="urn:microsoft.com/office/officeart/2005/8/layout/matrix1"/>
    <dgm:cxn modelId="{38BBBC24-6756-4E6B-AC40-EA4D7B58C8CA}" type="presParOf" srcId="{6C3BAEC2-5619-4340-A8AE-4F716636F98D}" destId="{C7881DCA-D14D-4368-A9DF-BC626B2280F1}" srcOrd="1" destOrd="0" presId="urn:microsoft.com/office/officeart/2005/8/layout/matrix1"/>
    <dgm:cxn modelId="{59AA8024-AF90-45CE-9589-06ED9AB697E9}" type="presParOf" srcId="{6C3BAEC2-5619-4340-A8AE-4F716636F98D}" destId="{A74CF442-0BBC-40C6-9772-2CB5D850F87B}" srcOrd="2" destOrd="0" presId="urn:microsoft.com/office/officeart/2005/8/layout/matrix1"/>
    <dgm:cxn modelId="{995AB7EC-2FE7-4AB9-8015-A9C067CAFBA3}" type="presParOf" srcId="{6C3BAEC2-5619-4340-A8AE-4F716636F98D}" destId="{15AC2A15-7ACF-4117-98B5-BD2BF18EEE82}" srcOrd="3" destOrd="0" presId="urn:microsoft.com/office/officeart/2005/8/layout/matrix1"/>
    <dgm:cxn modelId="{6E210B13-9163-4C20-A436-A12BB21E0F44}" type="presParOf" srcId="{6C3BAEC2-5619-4340-A8AE-4F716636F98D}" destId="{DA6C83D0-CA5E-4F8D-AB74-E1A3EB477B05}" srcOrd="4" destOrd="0" presId="urn:microsoft.com/office/officeart/2005/8/layout/matrix1"/>
    <dgm:cxn modelId="{2A4BF8A4-7F92-413E-B40A-D04E8E7851CF}" type="presParOf" srcId="{6C3BAEC2-5619-4340-A8AE-4F716636F98D}" destId="{DBBA8FED-DADE-4FDB-A266-F020DC5AAFA7}" srcOrd="5" destOrd="0" presId="urn:microsoft.com/office/officeart/2005/8/layout/matrix1"/>
    <dgm:cxn modelId="{B53389CE-89B0-4400-BC40-588FEA9CB786}" type="presParOf" srcId="{6C3BAEC2-5619-4340-A8AE-4F716636F98D}" destId="{FE6F2737-6765-4952-8B30-354BBBCE53FF}" srcOrd="6" destOrd="0" presId="urn:microsoft.com/office/officeart/2005/8/layout/matrix1"/>
    <dgm:cxn modelId="{838024A0-D0A1-4377-A678-64B57C0EA2AA}" type="presParOf" srcId="{6C3BAEC2-5619-4340-A8AE-4F716636F98D}" destId="{F8E92F35-9621-4C4E-8D05-18A5C486F156}" srcOrd="7" destOrd="0" presId="urn:microsoft.com/office/officeart/2005/8/layout/matrix1"/>
    <dgm:cxn modelId="{E26DC710-B20A-4044-9039-582AB9F2C1D2}" type="presParOf" srcId="{D6ED641F-2CE2-4149-873E-ACCE491D497E}" destId="{C2D7EEEC-5658-4E7B-A2B9-3F6DE2F4C58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BF1C1-86DB-49E4-8006-8094E24C4255}">
      <dsp:nvSpPr>
        <dsp:cNvPr id="0" name=""/>
        <dsp:cNvSpPr/>
      </dsp:nvSpPr>
      <dsp:spPr>
        <a:xfrm>
          <a:off x="1795283" y="4443983"/>
          <a:ext cx="4976336" cy="17282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32A7A-34B5-4A9E-BA19-29F64DA0E2BC}">
      <dsp:nvSpPr>
        <dsp:cNvPr id="0" name=""/>
        <dsp:cNvSpPr/>
      </dsp:nvSpPr>
      <dsp:spPr>
        <a:xfrm>
          <a:off x="3823096" y="4482560"/>
          <a:ext cx="964406" cy="61722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516A3E-D792-4C4E-881F-E11AD486A5FF}">
      <dsp:nvSpPr>
        <dsp:cNvPr id="0" name=""/>
        <dsp:cNvSpPr/>
      </dsp:nvSpPr>
      <dsp:spPr>
        <a:xfrm>
          <a:off x="1990725" y="4976336"/>
          <a:ext cx="4629150" cy="115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Визначення ТНК</a:t>
          </a:r>
          <a:endParaRPr lang="ru-RU" sz="3200" b="1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90725" y="4976336"/>
        <a:ext cx="4629150" cy="1157287"/>
      </dsp:txXfrm>
    </dsp:sp>
    <dsp:sp modelId="{A6836D5D-73E0-48FB-838B-54C039E3EBDD}">
      <dsp:nvSpPr>
        <dsp:cNvPr id="0" name=""/>
        <dsp:cNvSpPr/>
      </dsp:nvSpPr>
      <dsp:spPr>
        <a:xfrm>
          <a:off x="685804" y="2209803"/>
          <a:ext cx="6015314" cy="17359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ТНК – це бізнес-структура, яка переносить за кордон не товар, а сам процес вкладання капіталу, поєднуючи його із закордонною робочою силою в межах міжнародного виробництва</a:t>
          </a:r>
          <a:endParaRPr lang="ru-RU" sz="1800" b="1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66726" y="2464024"/>
        <a:ext cx="4253470" cy="1227489"/>
      </dsp:txXfrm>
    </dsp:sp>
    <dsp:sp modelId="{774E37F1-1012-4943-8B4E-323A6E7057EA}">
      <dsp:nvSpPr>
        <dsp:cNvPr id="0" name=""/>
        <dsp:cNvSpPr/>
      </dsp:nvSpPr>
      <dsp:spPr>
        <a:xfrm>
          <a:off x="0" y="76201"/>
          <a:ext cx="5696423" cy="17359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ТНК — це міжнародні фірми, що мають свої господарські підрозділи у двох або більше країнах, управління якими здійснюється з одного або декількох центрів</a:t>
          </a:r>
          <a:endParaRPr lang="ru-RU" sz="1800" b="1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4222" y="330422"/>
        <a:ext cx="4027979" cy="1227489"/>
      </dsp:txXfrm>
    </dsp:sp>
    <dsp:sp modelId="{BDEBD4EC-60DE-4CB9-8D24-A4811D85660B}">
      <dsp:nvSpPr>
        <dsp:cNvPr id="0" name=""/>
        <dsp:cNvSpPr/>
      </dsp:nvSpPr>
      <dsp:spPr>
        <a:xfrm>
          <a:off x="4241174" y="838192"/>
          <a:ext cx="4369425" cy="17359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ТНК— це мережа взаємопов'язаних підприємств, які походять з однієї країни і мають складові частини та філії в інших країнах</a:t>
          </a:r>
          <a:endParaRPr lang="ru-RU" sz="1800" b="1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81061" y="1092413"/>
        <a:ext cx="3089651" cy="1227489"/>
      </dsp:txXfrm>
    </dsp:sp>
    <dsp:sp modelId="{3AD0E491-C190-4E20-9516-569D0BB715AA}">
      <dsp:nvSpPr>
        <dsp:cNvPr id="0" name=""/>
        <dsp:cNvSpPr/>
      </dsp:nvSpPr>
      <dsp:spPr>
        <a:xfrm>
          <a:off x="-1352555" y="609622"/>
          <a:ext cx="11315710" cy="432054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1D624-F635-429D-B347-F249A4B6BDCB}">
      <dsp:nvSpPr>
        <dsp:cNvPr id="0" name=""/>
        <dsp:cNvSpPr/>
      </dsp:nvSpPr>
      <dsp:spPr>
        <a:xfrm>
          <a:off x="2" y="0"/>
          <a:ext cx="8381995" cy="4800600"/>
        </a:xfrm>
        <a:prstGeom prst="rightArrow">
          <a:avLst/>
        </a:prstGeom>
        <a:solidFill>
          <a:srgbClr val="FFFF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066C1-810E-4C22-AD0E-E220719F484F}">
      <dsp:nvSpPr>
        <dsp:cNvPr id="0" name=""/>
        <dsp:cNvSpPr/>
      </dsp:nvSpPr>
      <dsp:spPr>
        <a:xfrm>
          <a:off x="206604" y="1431750"/>
          <a:ext cx="2176819" cy="1920240"/>
        </a:xfrm>
        <a:prstGeom prst="rightArrowCallout">
          <a:avLst/>
        </a:prstGeom>
        <a:solidFill>
          <a:srgbClr val="FFFFCC"/>
        </a:solidFill>
        <a:ln w="25400" cap="flat" cmpd="sng" algn="ctr">
          <a:solidFill>
            <a:scrgbClr r="0" g="0" b="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Природа ТНК</a:t>
          </a:r>
          <a:endParaRPr lang="ru-RU" sz="2400" b="1" kern="1200" dirty="0">
            <a:solidFill>
              <a:schemeClr val="tx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6604" y="1431750"/>
        <a:ext cx="1414432" cy="1920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6865D-B1AA-44C9-8732-48FA5520DB60}">
      <dsp:nvSpPr>
        <dsp:cNvPr id="0" name=""/>
        <dsp:cNvSpPr/>
      </dsp:nvSpPr>
      <dsp:spPr>
        <a:xfrm rot="10800000">
          <a:off x="1004981" y="2163"/>
          <a:ext cx="5695266" cy="103247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29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інформаційна обізнаність з економічними і політичними особливостями різних країн</a:t>
          </a:r>
          <a:endParaRPr lang="ru-RU" sz="2400" kern="1200" dirty="0"/>
        </a:p>
      </dsp:txBody>
      <dsp:txXfrm rot="10800000">
        <a:off x="1263099" y="2163"/>
        <a:ext cx="5437148" cy="1032474"/>
      </dsp:txXfrm>
    </dsp:sp>
    <dsp:sp modelId="{A2AA6E5F-76FE-4C77-9686-F8A6C13F0FCC}">
      <dsp:nvSpPr>
        <dsp:cNvPr id="0" name=""/>
        <dsp:cNvSpPr/>
      </dsp:nvSpPr>
      <dsp:spPr>
        <a:xfrm>
          <a:off x="831928" y="2163"/>
          <a:ext cx="1032474" cy="103247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37AC44-8EE1-4B38-AE5E-2DB77D7A28A9}">
      <dsp:nvSpPr>
        <dsp:cNvPr id="0" name=""/>
        <dsp:cNvSpPr/>
      </dsp:nvSpPr>
      <dsp:spPr>
        <a:xfrm rot="10800000">
          <a:off x="1061406" y="1342838"/>
          <a:ext cx="5620032" cy="13420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29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володіння значними ресурсами , технологіями, управлінською майстерністю та здатність до їх оперативного переміщення</a:t>
          </a:r>
          <a:endParaRPr lang="ru-RU" sz="2400" kern="1200" dirty="0"/>
        </a:p>
      </dsp:txBody>
      <dsp:txXfrm rot="10800000">
        <a:off x="1396906" y="1342838"/>
        <a:ext cx="5284532" cy="1342000"/>
      </dsp:txXfrm>
    </dsp:sp>
    <dsp:sp modelId="{9380A8F5-51C0-458C-A141-39FA8A31D4AB}">
      <dsp:nvSpPr>
        <dsp:cNvPr id="0" name=""/>
        <dsp:cNvSpPr/>
      </dsp:nvSpPr>
      <dsp:spPr>
        <a:xfrm>
          <a:off x="850736" y="1497601"/>
          <a:ext cx="1032474" cy="103247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80F5-9961-4C55-8BDE-F82B631ABFCA}">
      <dsp:nvSpPr>
        <dsp:cNvPr id="0" name=""/>
        <dsp:cNvSpPr/>
      </dsp:nvSpPr>
      <dsp:spPr>
        <a:xfrm rot="10800000">
          <a:off x="1245220" y="2993040"/>
          <a:ext cx="5461300" cy="103247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29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масштабність економіки</a:t>
          </a:r>
          <a:endParaRPr lang="ru-RU" sz="2400" kern="1200" dirty="0"/>
        </a:p>
      </dsp:txBody>
      <dsp:txXfrm rot="10800000">
        <a:off x="1503338" y="2993040"/>
        <a:ext cx="5203182" cy="1032474"/>
      </dsp:txXfrm>
    </dsp:sp>
    <dsp:sp modelId="{AE8B2E4A-910D-4846-8CDA-6E52AE735250}">
      <dsp:nvSpPr>
        <dsp:cNvPr id="0" name=""/>
        <dsp:cNvSpPr/>
      </dsp:nvSpPr>
      <dsp:spPr>
        <a:xfrm>
          <a:off x="890419" y="2993040"/>
          <a:ext cx="1032474" cy="103247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E84DB-2735-4839-BC21-055FEF277916}">
      <dsp:nvSpPr>
        <dsp:cNvPr id="0" name=""/>
        <dsp:cNvSpPr/>
      </dsp:nvSpPr>
      <dsp:spPr>
        <a:xfrm rot="16200000">
          <a:off x="558800" y="-558800"/>
          <a:ext cx="2235200" cy="3352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4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особливе географічне розташування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4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України</a:t>
          </a:r>
          <a:endParaRPr lang="ru-RU" sz="2400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0" y="0"/>
        <a:ext cx="3352800" cy="1676400"/>
      </dsp:txXfrm>
    </dsp:sp>
    <dsp:sp modelId="{A74CF442-0BBC-40C6-9772-2CB5D850F87B}">
      <dsp:nvSpPr>
        <dsp:cNvPr id="0" name=""/>
        <dsp:cNvSpPr/>
      </dsp:nvSpPr>
      <dsp:spPr>
        <a:xfrm>
          <a:off x="3352800" y="0"/>
          <a:ext cx="3352800" cy="22352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недостатній рівень персоналу, що працює у сфері міжнародного бізнесу</a:t>
          </a:r>
          <a:endParaRPr lang="ru-RU" sz="2400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52800" y="0"/>
        <a:ext cx="3352800" cy="1676400"/>
      </dsp:txXfrm>
    </dsp:sp>
    <dsp:sp modelId="{DA6C83D0-CA5E-4F8D-AB74-E1A3EB477B05}">
      <dsp:nvSpPr>
        <dsp:cNvPr id="0" name=""/>
        <dsp:cNvSpPr/>
      </dsp:nvSpPr>
      <dsp:spPr>
        <a:xfrm rot="10800000">
          <a:off x="0" y="2235200"/>
          <a:ext cx="3352800" cy="22352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високий рівень транзакційних витрат для здійснення міжнародного бізнесу</a:t>
          </a:r>
          <a:endParaRPr lang="ru-RU" sz="2400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2794000"/>
        <a:ext cx="3352800" cy="1676400"/>
      </dsp:txXfrm>
    </dsp:sp>
    <dsp:sp modelId="{FE6F2737-6765-4952-8B30-354BBBCE53FF}">
      <dsp:nvSpPr>
        <dsp:cNvPr id="0" name=""/>
        <dsp:cNvSpPr/>
      </dsp:nvSpPr>
      <dsp:spPr>
        <a:xfrm rot="5400000">
          <a:off x="3911600" y="1676399"/>
          <a:ext cx="2235200" cy="3352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ухилення від податків, прагнення керівників отримувати надвисокі прибутки</a:t>
          </a:r>
          <a:endParaRPr lang="ru-RU" sz="2400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352800" y="2794000"/>
        <a:ext cx="3352800" cy="1676400"/>
      </dsp:txXfrm>
    </dsp:sp>
    <dsp:sp modelId="{C2D7EEEC-5658-4E7B-A2B9-3F6DE2F4C58D}">
      <dsp:nvSpPr>
        <dsp:cNvPr id="0" name=""/>
        <dsp:cNvSpPr/>
      </dsp:nvSpPr>
      <dsp:spPr>
        <a:xfrm>
          <a:off x="2346959" y="1676399"/>
          <a:ext cx="2011680" cy="11176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-</a:t>
          </a:r>
          <a:endParaRPr lang="ru-RU" sz="2400" kern="1200" dirty="0"/>
        </a:p>
      </dsp:txBody>
      <dsp:txXfrm>
        <a:off x="2401516" y="1730956"/>
        <a:ext cx="1902566" cy="1008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173D7D5-7641-421C-908D-B0C7CDD1349E}" type="datetimeFigureOut">
              <a:rPr lang="ru-RU"/>
              <a:pPr>
                <a:defRPr/>
              </a:pPr>
              <a:t>10.07.2019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3FCD66C-4AF1-483B-B6A1-FF325135C80E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905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41987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41988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1989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1990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1991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1992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grpSp>
          <p:nvGrpSpPr>
            <p:cNvPr id="41993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41994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1995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1996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1997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1998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1999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42000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2222E152-685D-4A77-A816-5E1295C4F576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2004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8EDA6C7-B47B-465A-B8F9-180A328D90A8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81F7A2-6688-4883-B98A-529CC725E50A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EB10C-CB76-4DD5-ADF0-10EEE24623EC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84E93F-1990-4C6D-ADCD-020564F7BE9E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62700-D67D-4402-892C-6A2E8FBFF9A3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B1CD00-EDF4-4000-BF80-2D4A9CDC0C77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23523-75BD-40ED-8979-613C3FAC6D75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A482-9DB4-4064-B27F-76CBE5FCD808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9A565-490B-4415-93CC-5C87D0CAD4AC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9ADF9A-CE75-4C8E-834E-5D522411C9DC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B8107-B127-45A6-BAE4-EE11F9A3D034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72AB3E-C53A-411A-A92B-9A93AEA7F543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739E0-1C90-4AE5-AB93-1D3A9CE833DA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ADF610-14B7-4A95-AB5A-CDAD6B813BC2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9B1E2-28D6-47C1-B963-1F0C28878660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37962E-DB8E-407B-BC68-C130291B10DB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015C0-1393-46AF-A8A6-4750C80C4860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65E0F1-D203-4228-B115-7ACD1193FE5A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5C838-8942-4AA3-AF63-DF4D4A44918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8B7AAD-C4F8-4792-957D-C5CAA5224F06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F05B2-3995-403A-B357-E6EC671FB237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459833C-E44B-4BE5-AE6F-1A99E24B7252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1888B11-6485-472B-AA4D-AC2B240878C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56751-75B5-4EA9-A1DC-B70EC8BA7AF1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63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grpSp>
          <p:nvGrpSpPr>
            <p:cNvPr id="40965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0966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67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68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69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70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71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72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73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974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40975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7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77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AB81F3B-5EF7-4988-BAA1-F49CF3E0A751}" type="datetimeFigureOut">
              <a:rPr lang="ru-RU"/>
              <a:pPr/>
              <a:t>10.07.2019</a:t>
            </a:fld>
            <a:endParaRPr lang="ru-RU"/>
          </a:p>
        </p:txBody>
      </p:sp>
      <p:sp>
        <p:nvSpPr>
          <p:cNvPr id="40978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0979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639E452-0F79-4B8A-83A2-82D968EA7AB6}" type="slidenum">
              <a:rPr lang="ru-RU"/>
              <a:pPr/>
              <a:t>‹№›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6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4%D0%BE%D0%BB%D0%B0%D1%80_%D0%A1%D0%A8%D0%90" TargetMode="External"/><Relationship Id="rId13" Type="http://schemas.openxmlformats.org/officeDocument/2006/relationships/image" Target="../media/image7.jpeg"/><Relationship Id="rId3" Type="http://schemas.openxmlformats.org/officeDocument/2006/relationships/hyperlink" Target="http://uk.wikipedia.org/wiki/%D0%AF%D0%BF%D0%BE%D0%BD%D1%96%D1%8F" TargetMode="External"/><Relationship Id="rId7" Type="http://schemas.openxmlformats.org/officeDocument/2006/relationships/hyperlink" Target="http://uk.wikipedia.org/wiki/%D0%A0%D0%B8%D0%BD%D0%BA%D0%BE%D0%B2%D0%B0_%D0%BA%D0%B0%D0%BF%D1%96%D1%82%D0%B0%D0%BB%D1%96%D0%B7%D0%B0%D1%86%D1%96%D1%8F" TargetMode="External"/><Relationship Id="rId12" Type="http://schemas.openxmlformats.org/officeDocument/2006/relationships/hyperlink" Target="http://uk.wikipedia.org/wiki/%D0%A4%D0%B0%D0%B9%D0%BB:Kiichiro_Toyoda_Image.jp" TargetMode="External"/><Relationship Id="rId2" Type="http://schemas.openxmlformats.org/officeDocument/2006/relationships/hyperlink" Target="http://uk.wikipedia.org/wiki/%D0%AF%D0%BF%D0%BE%D0%BD%D1%81%D1%8C%D0%BA%D0%B0_%D0%BC%D0%BE%D0%B2%D0%B0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k.wikipedia.org/wiki/%D0%9F%D1%80%D0%B5%D1%84%D0%B5%D0%BA%D1%82%D1%83%D1%80%D0%B0_%D0%90%D1%97%D1%82%D1%96" TargetMode="External"/><Relationship Id="rId11" Type="http://schemas.openxmlformats.org/officeDocument/2006/relationships/image" Target="../media/image6.jpeg"/><Relationship Id="rId5" Type="http://schemas.openxmlformats.org/officeDocument/2006/relationships/hyperlink" Target="http://uk.wikipedia.org/wiki/%D0%A2%D0%BE%D0%B9%D0%BE%D1%82%D0%B0_(%D0%90%D1%97%D1%82%D1%96)" TargetMode="External"/><Relationship Id="rId10" Type="http://schemas.openxmlformats.org/officeDocument/2006/relationships/hyperlink" Target="http://uk.wikipedia.org/wiki/%D0%A4%D0%B0%D0%B9%D0%BB:Toyota_Headquarter_Toyota_City.jp" TargetMode="External"/><Relationship Id="rId4" Type="http://schemas.openxmlformats.org/officeDocument/2006/relationships/hyperlink" Target="http://uk.wikipedia.org/wiki/%D0%9B%D0%B5%D0%BA%D1%81%D1%83%D1%81" TargetMode="External"/><Relationship Id="rId9" Type="http://schemas.openxmlformats.org/officeDocument/2006/relationships/hyperlink" Target="http://uk.wikipedia.org/wiki/200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uk.wikipedia.org/wiki/%D0%A4%D0%B0%D0%B9%D0%BB:World_locations_of_Toyota_factories.P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audio" Target="../media/audio1.wav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-1" y="304800"/>
            <a:ext cx="914399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600" b="1" dirty="0">
                <a:solidFill>
                  <a:srgbClr val="FFFF00"/>
                </a:solidFill>
                <a:latin typeface="Times New Roman" pitchFamily="18" charset="0"/>
              </a:rPr>
              <a:t>ТРАНСНАЦІОНАЛЬНІ КОРПОРАЦІЇ ЯК СУБ'ЄКТ ПРОЦЕСУ ГЛОБАЛІЗАЦІЇ </a:t>
            </a:r>
            <a:r>
              <a:rPr lang="uk-UA" sz="3600" b="1" dirty="0" smtClean="0">
                <a:solidFill>
                  <a:srgbClr val="FFFF00"/>
                </a:solidFill>
                <a:latin typeface="Times New Roman" pitchFamily="18" charset="0"/>
              </a:rPr>
              <a:t>ЕКОНОМІКИ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</a:rPr>
              <a:t>.</a:t>
            </a:r>
            <a:r>
              <a:rPr lang="uk-UA" sz="3600" dirty="0"/>
              <a:t> </a:t>
            </a:r>
            <a:endParaRPr lang="uk-UA" sz="36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ÑÐ½Ðº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3926"/>
            <a:ext cx="6705599" cy="449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Мета: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b="1" i="1" dirty="0" smtClean="0"/>
              <a:t>Знаннєвий </a:t>
            </a:r>
            <a:r>
              <a:rPr lang="uk-UA" sz="2400" b="1" i="1" dirty="0"/>
              <a:t>компонент</a:t>
            </a:r>
            <a:endParaRPr lang="uk-UA" sz="2400" dirty="0" smtClean="0"/>
          </a:p>
          <a:p>
            <a:pPr algn="just"/>
            <a:r>
              <a:rPr lang="uk-UA" sz="2400" dirty="0"/>
              <a:t> Розширити  знання про найпотужніші компанії світу та їх роль у  сучасному світовому господарстві  які переваги та ризики очікують країни в  умовах поглиблення інтернаціоналі­зації виробництва</a:t>
            </a:r>
            <a:endParaRPr lang="uk-UA" sz="2400" dirty="0" smtClean="0"/>
          </a:p>
          <a:p>
            <a:r>
              <a:rPr lang="uk-UA" sz="2400" b="1" i="1" dirty="0"/>
              <a:t>Діяльнісний компонент</a:t>
            </a:r>
            <a:endParaRPr lang="uk-UA" sz="2400" dirty="0" smtClean="0"/>
          </a:p>
          <a:p>
            <a:pPr algn="just"/>
            <a:r>
              <a:rPr lang="uk-UA" sz="2400" dirty="0"/>
              <a:t>розвивати уміння аналізувати динаміку розвитку світового господарства, глобальне світосприйняття </a:t>
            </a:r>
            <a:r>
              <a:rPr lang="uk-UA" sz="2400" dirty="0" smtClean="0"/>
              <a:t>учнів. </a:t>
            </a:r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Дай відповідь на запитання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2000" dirty="0"/>
              <a:t>1.  Розкрийте зміст поняття «інтернаціоналізація виробництва». Чим обумовлене встановлення стійких міжнаціональних зв’язків у  сучасному світі? </a:t>
            </a:r>
          </a:p>
          <a:p>
            <a:pPr algn="ctr">
              <a:buNone/>
            </a:pPr>
            <a:r>
              <a:rPr lang="uk-UA" sz="2000" dirty="0"/>
              <a:t>2.  Чому країни створюють інтеграційні об’єднання? Наведіть приклади регіональних та галузевих інтеграційних об’єднань країн. </a:t>
            </a:r>
          </a:p>
          <a:p>
            <a:pPr algn="ctr">
              <a:buNone/>
            </a:pPr>
            <a:r>
              <a:rPr lang="uk-UA" sz="2000" dirty="0"/>
              <a:t>3.  Чим глобалізація відрізняється від економічної інтеграції?</a:t>
            </a:r>
          </a:p>
          <a:p>
            <a:pPr algn="ctr">
              <a:buNone/>
            </a:pPr>
            <a:r>
              <a:rPr lang="uk-UA" sz="2000" dirty="0"/>
              <a:t> 4.  Оцініть роль інформатизації як провідного чинника розвитку </a:t>
            </a:r>
            <a:r>
              <a:rPr lang="uk-UA" sz="2000" dirty="0" smtClean="0"/>
              <a:t>світового господарства.</a:t>
            </a:r>
          </a:p>
          <a:p>
            <a:pPr algn="ctr">
              <a:buNone/>
            </a:pPr>
            <a:r>
              <a:rPr lang="uk-UA" sz="2000" dirty="0" smtClean="0"/>
              <a:t> </a:t>
            </a:r>
            <a:r>
              <a:rPr lang="uk-UA" sz="2000" dirty="0"/>
              <a:t>5. Яких особливих рис набуває світове господарство під впливом глобалізації?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66800" y="1447800"/>
            <a:ext cx="7543800" cy="4724400"/>
          </a:xfrm>
        </p:spPr>
        <p:txBody>
          <a:bodyPr/>
          <a:lstStyle/>
          <a:p>
            <a:pPr marL="898525" lvl="3" indent="-514350" algn="ctr">
              <a:buFont typeface="Constantia" pitchFamily="18" charset="0"/>
              <a:buAutoNum type="arabicPeriod"/>
            </a:pPr>
            <a:r>
              <a:rPr lang="uk-UA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Поняття та особливості ТНК як суб'єктів процесу глобалізації економіки.</a:t>
            </a:r>
            <a:endParaRPr lang="ru-RU" sz="3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98525" lvl="3" indent="-514350" algn="ctr">
              <a:buFont typeface="Constantia" pitchFamily="18" charset="0"/>
              <a:buAutoNum type="arabicPeriod"/>
            </a:pPr>
            <a:r>
              <a:rPr lang="uk-UA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Роль ТНК у сучасній світовій економіці.</a:t>
            </a:r>
            <a:endParaRPr lang="ru-RU" sz="3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98525" lvl="3" indent="-514350" algn="ctr">
              <a:buFont typeface="Constantia" pitchFamily="18" charset="0"/>
              <a:buAutoNum type="arabicPeriod"/>
            </a:pPr>
            <a:r>
              <a:rPr lang="uk-UA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Технологія </a:t>
            </a:r>
            <a:r>
              <a:rPr lang="uk-UA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менеджменту ТНК.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25072" y="394256"/>
            <a:ext cx="6916470" cy="1234995"/>
          </a:xfrm>
          <a:noFill/>
          <a:ln w="6350" cap="rnd"/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+mj-cs"/>
              </a:rPr>
              <a:t>ПЛАН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5110162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12960700"/>
              </p:ext>
            </p:extLst>
          </p:nvPr>
        </p:nvGraphicFramePr>
        <p:xfrm>
          <a:off x="381000" y="381000"/>
          <a:ext cx="8610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63550" y="768350"/>
          <a:ext cx="8382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3200" y="2362200"/>
            <a:ext cx="5105400" cy="1616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706702"/>
                </a:solidFill>
                <a:latin typeface="Times New Roman" pitchFamily="18" charset="0"/>
                <a:cs typeface="Times New Roman" pitchFamily="18" charset="0"/>
              </a:rPr>
              <a:t>утворюються як національні щодо капіталу та контролю і міжнародні за сферою своєї діяльності, яка має наднаціональний характер і веде до створення наддержавних зв'язків</a:t>
            </a:r>
            <a:endParaRPr lang="ru-RU" sz="2000" b="1">
              <a:solidFill>
                <a:srgbClr val="70670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33385" y="483706"/>
            <a:ext cx="4749801" cy="1233899"/>
          </a:xfrm>
          <a:gradFill>
            <a:gsLst>
              <a:gs pos="0">
                <a:srgbClr val="FFFF00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6350" cap="rnd">
            <a:solidFill>
              <a:schemeClr val="tx1"/>
            </a:solidFill>
          </a:ln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ТНК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114800" y="1704975"/>
            <a:ext cx="1066800" cy="457200"/>
          </a:xfrm>
          <a:prstGeom prst="downArrow">
            <a:avLst/>
          </a:prstGeom>
          <a:gradFill>
            <a:gsLst>
              <a:gs pos="0">
                <a:srgbClr val="FFFF00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057400" y="2209800"/>
            <a:ext cx="5181600" cy="13716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uk-UA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Материнська структура</a:t>
            </a: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057400" y="4343400"/>
            <a:ext cx="5181600" cy="14478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uk-UA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Регіональні департаменти</a:t>
            </a:r>
            <a:endParaRPr lang="ru-RU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люс 6"/>
          <p:cNvSpPr/>
          <p:nvPr/>
        </p:nvSpPr>
        <p:spPr>
          <a:xfrm>
            <a:off x="4267200" y="3505200"/>
            <a:ext cx="914400" cy="914400"/>
          </a:xfrm>
          <a:prstGeom prst="mathPlus">
            <a:avLst/>
          </a:prstGeom>
          <a:gradFill>
            <a:gsLst>
              <a:gs pos="0">
                <a:srgbClr val="FFFF00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2669460"/>
            <a:ext cx="3810000" cy="120032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>
            <a:spAutoFit/>
          </a:bodyPr>
          <a:lstStyle/>
          <a:p>
            <a:pPr algn="ctr"/>
            <a:r>
              <a:rPr lang="uk-UA" sz="3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Стратегії розвитку ТНК</a:t>
            </a:r>
            <a:endParaRPr lang="ru-RU" sz="3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ами влево/вправо 4"/>
          <p:cNvSpPr>
            <a:spLocks noChangeArrowheads="1"/>
          </p:cNvSpPr>
          <p:nvPr/>
        </p:nvSpPr>
        <p:spPr bwMode="auto">
          <a:xfrm rot="5400000">
            <a:off x="3276600" y="609600"/>
            <a:ext cx="2895600" cy="5486400"/>
          </a:xfrm>
          <a:prstGeom prst="leftRightArrowCallout">
            <a:avLst>
              <a:gd name="adj1" fmla="val 16772"/>
              <a:gd name="adj2" fmla="val 17167"/>
              <a:gd name="adj3" fmla="val 25000"/>
              <a:gd name="adj4" fmla="val 40278"/>
            </a:avLst>
          </a:prstGeom>
          <a:solidFill>
            <a:schemeClr val="accent1">
              <a:alpha val="0"/>
            </a:schemeClr>
          </a:solidFill>
          <a:ln w="19050" algn="ctr">
            <a:solidFill>
              <a:srgbClr val="FFFF00"/>
            </a:solidFill>
            <a:miter lim="800000"/>
            <a:headEnd/>
            <a:tailEnd/>
          </a:ln>
          <a:effectLst>
            <a:outerShdw dist="50800" dir="5400000" algn="ctr" rotWithShape="0">
              <a:srgbClr val="000000">
                <a:alpha val="0"/>
              </a:srgbClr>
            </a:outerShdw>
          </a:effectLst>
        </p:spPr>
        <p:txBody>
          <a:bodyPr rot="10800000" vert="eaVert" anchor="ctr"/>
          <a:lstStyle/>
          <a:p>
            <a:pPr algn="ctr"/>
            <a:endParaRPr lang="uk-UA">
              <a:latin typeface="Constantia" pitchFamily="18" charset="0"/>
            </a:endParaRP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1371600" y="381000"/>
            <a:ext cx="701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розміщення філій у різних країнах задля продовження технології, започаткованої у материнській структурі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457200" y="4648200"/>
            <a:ext cx="8153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поглинання підприємств у різних регіонах з метою перенесення частини виробничої або збутової операції в іншу країну, а розміщення виробництва деталей і напівфабрикатів на підприємствах, які обслуговують регіони і континент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900113" y="0"/>
            <a:ext cx="6767512" cy="1371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63500">
            <a:solidFill>
              <a:srgbClr val="4BACC6"/>
            </a:solidFill>
            <a:round/>
            <a:headEnd/>
            <a:tailEnd/>
          </a:ln>
          <a:effectLst>
            <a:outerShdw dist="107763" dir="18900000" algn="ctr" rotWithShape="0">
              <a:srgbClr val="4F81BD">
                <a:alpha val="50000"/>
              </a:srgbClr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uk-UA" sz="2800" b="1">
                <a:solidFill>
                  <a:schemeClr val="bg1"/>
                </a:solidFill>
                <a:latin typeface="Times New Roman" pitchFamily="18" charset="0"/>
              </a:rPr>
              <a:t>Етапи розвитку ТНК:</a:t>
            </a:r>
            <a:endParaRPr lang="ru-RU" sz="14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827088" y="1484313"/>
            <a:ext cx="3381375" cy="2219325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200">
                <a:solidFill>
                  <a:schemeClr val="bg1"/>
                </a:solidFill>
                <a:latin typeface="Times New Roman" pitchFamily="18" charset="0"/>
              </a:rPr>
              <a:t>На </a:t>
            </a:r>
            <a:r>
              <a:rPr lang="uk-UA" sz="1200" b="1">
                <a:solidFill>
                  <a:schemeClr val="bg1"/>
                </a:solidFill>
                <a:latin typeface="Times New Roman" pitchFamily="18" charset="0"/>
              </a:rPr>
              <a:t>ПЕРШОМУ ЕТАПІ</a:t>
            </a:r>
            <a:r>
              <a:rPr lang="uk-UA" sz="1200">
                <a:solidFill>
                  <a:schemeClr val="bg1"/>
                </a:solidFill>
                <a:latin typeface="Times New Roman" pitchFamily="18" charset="0"/>
              </a:rPr>
              <a:t> транс націоналізація діяльності великих промислових фірм вони інвестували передусім, у сировинні галузі іноземних держав, а також створювали в них власні розподільні і збутові підрозділи.</a:t>
            </a:r>
          </a:p>
          <a:p>
            <a:endParaRPr lang="ru-RU" sz="1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427538" y="1484313"/>
            <a:ext cx="3381375" cy="2219325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100" b="1">
                <a:solidFill>
                  <a:schemeClr val="bg1"/>
                </a:solidFill>
                <a:latin typeface="Times New Roman" pitchFamily="18" charset="0"/>
              </a:rPr>
              <a:t>ДРУГИЙ ЕТАП</a:t>
            </a:r>
            <a:r>
              <a:rPr lang="uk-UA" sz="1100">
                <a:solidFill>
                  <a:schemeClr val="bg1"/>
                </a:solidFill>
                <a:latin typeface="Times New Roman" pitchFamily="18" charset="0"/>
              </a:rPr>
              <a:t> еволюції ТНК пов’язаний з посиленням ролі зарубіжних виробничих підрозділів ТНК та інтеграції зарубіжних виробничих і збутових операцій. При цьому виробничі зарубіжні відділення спеціалізувалися в основному на виробництві продукції, яка не попередніх стадіях виробничого циклу вироблялася материнськими фірмами.</a:t>
            </a:r>
          </a:p>
          <a:p>
            <a:pPr>
              <a:spcAft>
                <a:spcPts val="1000"/>
              </a:spcAft>
            </a:pPr>
            <a:endParaRPr lang="uk-UA" sz="1100">
              <a:solidFill>
                <a:schemeClr val="bg1"/>
              </a:solidFill>
              <a:latin typeface="Times New Roman" pitchFamily="18" charset="0"/>
            </a:endParaRPr>
          </a:p>
          <a:p>
            <a:endParaRPr lang="ru-RU" sz="1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827088" y="3716338"/>
            <a:ext cx="6913562" cy="2543175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200">
                <a:solidFill>
                  <a:schemeClr val="bg1"/>
                </a:solidFill>
                <a:latin typeface="Times New Roman" pitchFamily="18" charset="0"/>
              </a:rPr>
              <a:t>На </a:t>
            </a:r>
            <a:r>
              <a:rPr lang="uk-UA" sz="1200" b="1">
                <a:solidFill>
                  <a:schemeClr val="bg1"/>
                </a:solidFill>
                <a:latin typeface="Times New Roman" pitchFamily="18" charset="0"/>
              </a:rPr>
              <a:t>СУЧАСНОМУ ЕТАПІ</a:t>
            </a:r>
            <a:r>
              <a:rPr lang="uk-UA" sz="1200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k-UA" sz="1200">
                <a:solidFill>
                  <a:schemeClr val="bg1"/>
                </a:solidFill>
                <a:latin typeface="Times New Roman" pitchFamily="18" charset="0"/>
              </a:rPr>
              <a:t>стратегія ТНК характеризується прагненням до утворення мережі внутрішньофірмових зв’язків регіонального, а нерідко і глобального масштабу, в рамках яких інтегруються наукові дослідження і розробки, матеріальне забезпечення, виробництво, розподіл і збут. Виявляється, зокрема, тенденція до поширення в приймаючі країни інноваційної активності ТНК, яка раніше базувалася в материнських фірмах. Відбувається це шляхом створення в інших країнах науково-дослідних центрів і технологічних парків, а також поглинання місцевих фірм з високим інноваційним потенціалом. За даними міжнародної статистики питома вага інновацій, що доводяться на зарубіжні філіали ТНК постійно зростає.</a:t>
            </a:r>
          </a:p>
          <a:p>
            <a:endParaRPr lang="ru-RU" sz="1400" b="1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35975" cy="1143000"/>
          </a:xfrm>
        </p:spPr>
        <p:txBody>
          <a:bodyPr/>
          <a:lstStyle/>
          <a:p>
            <a:pPr algn="ctr"/>
            <a:r>
              <a:rPr lang="uk-UA" sz="3600" dirty="0">
                <a:solidFill>
                  <a:srgbClr val="FF0000"/>
                </a:solidFill>
                <a:latin typeface="Times New Roman" pitchFamily="18" charset="0"/>
              </a:rPr>
              <a:t>Характеристика діяльності ТНК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763000" cy="5562600"/>
          </a:xfrm>
        </p:spPr>
        <p:txBody>
          <a:bodyPr/>
          <a:lstStyle/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За оцінками Конференції ООН з торгівлі і розвитку (ЮНКТАД), у 2010р. експорт зарубіжних філій (близько 7</a:t>
            </a:r>
            <a:r>
              <a:rPr lang="en-US" sz="2000" dirty="0">
                <a:latin typeface="Times New Roman" pitchFamily="18" charset="0"/>
              </a:rPr>
              <a:t>8</a:t>
            </a:r>
            <a:r>
              <a:rPr lang="uk-UA" sz="2000" dirty="0">
                <a:latin typeface="Times New Roman" pitchFamily="18" charset="0"/>
              </a:rPr>
              <a:t>0 000 на приблизно 7</a:t>
            </a:r>
            <a:r>
              <a:rPr lang="en-US" sz="2000" dirty="0">
                <a:latin typeface="Times New Roman" pitchFamily="18" charset="0"/>
              </a:rPr>
              <a:t>7</a:t>
            </a:r>
            <a:r>
              <a:rPr lang="uk-UA" sz="2000" dirty="0">
                <a:latin typeface="Times New Roman" pitchFamily="18" charset="0"/>
              </a:rPr>
              <a:t> 000 ТНК) складав понад 6,2 трлн. дол. США</a:t>
            </a: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В ТНК працює біля 100 млн. осіб, з них 70 млн. – поза країною-донором.</a:t>
            </a:r>
            <a:r>
              <a:rPr lang="ru-RU" sz="2000" dirty="0">
                <a:latin typeface="Times New Roman" pitchFamily="18" charset="0"/>
              </a:rPr>
              <a:t>  </a:t>
            </a: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Сукупний обсяг їх продажів складав майже 30 трлн. дол. США, а сумарний обсяг ПІІ перевищив 16 трлн. дол. США.</a:t>
            </a:r>
            <a:endParaRPr lang="ru-RU" sz="2000" dirty="0">
              <a:latin typeface="Times New Roman" pitchFamily="18" charset="0"/>
            </a:endParaRP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Більш як 50% активів найпотужніших компаній світу розмішені поза країною розташування материнських компаній</a:t>
            </a:r>
            <a:r>
              <a:rPr lang="ru-RU" sz="2000" dirty="0">
                <a:latin typeface="Times New Roman" pitchFamily="18" charset="0"/>
              </a:rPr>
              <a:t> </a:t>
            </a: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Кількість ТНК за останню 25 років зросла більш ніж в 5 разів. </a:t>
            </a: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500 найпотужніших ТНК реалізують 80% всієї продукції електроніки та хімії, 95% - фармацевтики, 76% - продукції машинобудування, 85% з них контролюють 70% всіх закордонних інвестицій.</a:t>
            </a: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У ТОР-100 найбільших ТНК світу нараховується вже 20 компаній сфери послуг.</a:t>
            </a:r>
          </a:p>
          <a:p>
            <a:pPr marL="271463" indent="-271463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Font typeface="Wingdings" pitchFamily="2" charset="2"/>
              <a:buAutoNum type="arabicPeriod"/>
            </a:pPr>
            <a:r>
              <a:rPr lang="uk-UA" sz="2000" dirty="0">
                <a:latin typeface="Times New Roman" pitchFamily="18" charset="0"/>
              </a:rPr>
              <a:t>Динамічно зростають ТНК</a:t>
            </a:r>
            <a:r>
              <a:rPr lang="uk-UA" sz="2400" dirty="0">
                <a:latin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</a:rPr>
              <a:t>з країн, що розвиваються, зарубіжні активи 10 найбільших сягнули 980 млрд. дол. США у 2006 р.</a:t>
            </a:r>
            <a:endParaRPr lang="ru-RU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971550" y="549275"/>
            <a:ext cx="6624638" cy="723900"/>
          </a:xfrm>
          <a:prstGeom prst="bevel">
            <a:avLst>
              <a:gd name="adj" fmla="val 12500"/>
            </a:avLst>
          </a:prstGeom>
          <a:solidFill>
            <a:schemeClr val="tx2"/>
          </a:solidFill>
          <a:ln w="6350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3600" b="1">
                <a:solidFill>
                  <a:schemeClr val="bg1"/>
                </a:solidFill>
                <a:latin typeface="Times New Roman" pitchFamily="18" charset="0"/>
              </a:rPr>
              <a:t>Ознаки ТНК:</a:t>
            </a:r>
            <a:endParaRPr lang="ru-RU" sz="1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1042988" y="1844675"/>
            <a:ext cx="6481762" cy="1008063"/>
          </a:xfrm>
          <a:prstGeom prst="flowChartInternalStorage">
            <a:avLst/>
          </a:prstGeom>
          <a:solidFill>
            <a:schemeClr val="tx1"/>
          </a:solidFill>
          <a:ln w="317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uk-UA" sz="1600" b="1">
                <a:solidFill>
                  <a:schemeClr val="bg1"/>
                </a:solidFill>
                <a:latin typeface="Times New Roman" pitchFamily="18" charset="0"/>
              </a:rPr>
              <a:t>фірма реалізує продукцію, що випускається більш ніж в одній країні</a:t>
            </a:r>
            <a:r>
              <a:rPr lang="uk-UA" sz="1600">
                <a:solidFill>
                  <a:schemeClr val="bg1"/>
                </a:solidFill>
                <a:latin typeface="Times New Roman" pitchFamily="18" charset="0"/>
              </a:rPr>
              <a:t>;</a:t>
            </a:r>
          </a:p>
          <a:p>
            <a:endParaRPr lang="ru-RU" sz="1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1042988" y="3429000"/>
            <a:ext cx="6480175" cy="1114425"/>
          </a:xfrm>
          <a:prstGeom prst="flowChartInternalStorage">
            <a:avLst/>
          </a:prstGeom>
          <a:solidFill>
            <a:schemeClr val="tx1"/>
          </a:solidFill>
          <a:ln w="317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600" b="1">
                <a:solidFill>
                  <a:schemeClr val="bg1"/>
                </a:solidFill>
                <a:latin typeface="Times New Roman" pitchFamily="18" charset="0"/>
              </a:rPr>
              <a:t>її підприємства і філіали розташовані в двох і більше країнах;</a:t>
            </a:r>
            <a:endParaRPr lang="ru-RU" sz="16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1042988" y="5157788"/>
            <a:ext cx="6553200" cy="1008062"/>
          </a:xfrm>
          <a:prstGeom prst="flowChartInternalStorage">
            <a:avLst/>
          </a:prstGeom>
          <a:solidFill>
            <a:schemeClr val="tx1"/>
          </a:solidFill>
          <a:ln w="317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600" b="1">
                <a:solidFill>
                  <a:schemeClr val="bg1"/>
                </a:solidFill>
                <a:latin typeface="Times New Roman" pitchFamily="18" charset="0"/>
              </a:rPr>
              <a:t>її власники є резидентами різних країн</a:t>
            </a:r>
            <a:r>
              <a:rPr lang="ru-RU" sz="1200" b="1">
                <a:solidFill>
                  <a:schemeClr val="bg1"/>
                </a:solidFill>
                <a:latin typeface="Times New Roman" pitchFamily="18" charset="0"/>
              </a:rPr>
              <a:t>.</a:t>
            </a:r>
            <a:endParaRPr lang="ru-RU" sz="1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3924300" y="1268413"/>
            <a:ext cx="485775" cy="576262"/>
          </a:xfrm>
          <a:prstGeom prst="downArrow">
            <a:avLst>
              <a:gd name="adj1" fmla="val 50000"/>
              <a:gd name="adj2" fmla="val 29657"/>
            </a:avLst>
          </a:prstGeom>
          <a:solidFill>
            <a:schemeClr val="tx1"/>
          </a:solidFill>
          <a:ln w="317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3924300" y="2852738"/>
            <a:ext cx="485775" cy="576262"/>
          </a:xfrm>
          <a:prstGeom prst="downArrow">
            <a:avLst>
              <a:gd name="adj1" fmla="val 50000"/>
              <a:gd name="adj2" fmla="val 29657"/>
            </a:avLst>
          </a:prstGeom>
          <a:solidFill>
            <a:schemeClr val="tx1"/>
          </a:solidFill>
          <a:ln w="317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3924300" y="4581525"/>
            <a:ext cx="485775" cy="576263"/>
          </a:xfrm>
          <a:prstGeom prst="downArrow">
            <a:avLst>
              <a:gd name="adj1" fmla="val 50000"/>
              <a:gd name="adj2" fmla="val 29657"/>
            </a:avLst>
          </a:prstGeom>
          <a:solidFill>
            <a:schemeClr val="tx1"/>
          </a:solidFill>
          <a:ln w="317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838200" y="1828800"/>
            <a:ext cx="914400" cy="914400"/>
          </a:xfrm>
          <a:prstGeom prst="star8">
            <a:avLst>
              <a:gd name="adj" fmla="val 38250"/>
            </a:avLst>
          </a:prstGeom>
          <a:solidFill>
            <a:srgbClr val="FFFFFF"/>
          </a:solidFill>
          <a:ln w="63500" cmpd="thickThin">
            <a:solidFill>
              <a:srgbClr val="4BACC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1400" b="1">
                <a:solidFill>
                  <a:srgbClr val="000066"/>
                </a:solidFill>
                <a:latin typeface="Arial" pitchFamily="34" charset="0"/>
              </a:rPr>
              <a:t>1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914400" y="3505200"/>
            <a:ext cx="914400" cy="914400"/>
          </a:xfrm>
          <a:prstGeom prst="star8">
            <a:avLst>
              <a:gd name="adj" fmla="val 38250"/>
            </a:avLst>
          </a:prstGeom>
          <a:solidFill>
            <a:srgbClr val="FFFFFF"/>
          </a:solidFill>
          <a:ln w="63500" cmpd="thickThin">
            <a:solidFill>
              <a:srgbClr val="4BACC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1400" b="1">
                <a:solidFill>
                  <a:srgbClr val="000066"/>
                </a:solidFill>
                <a:latin typeface="Arial" pitchFamily="34" charset="0"/>
              </a:rPr>
              <a:t>2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914400" y="5181600"/>
            <a:ext cx="914400" cy="914400"/>
          </a:xfrm>
          <a:prstGeom prst="star8">
            <a:avLst>
              <a:gd name="adj" fmla="val 38250"/>
            </a:avLst>
          </a:prstGeom>
          <a:solidFill>
            <a:srgbClr val="FFFFFF"/>
          </a:solidFill>
          <a:ln w="63500" cmpd="thickThin">
            <a:solidFill>
              <a:srgbClr val="4BACC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1400" b="1">
                <a:solidFill>
                  <a:srgbClr val="000066"/>
                </a:solidFill>
                <a:latin typeface="Arial" pitchFamily="34" charset="0"/>
              </a:rPr>
              <a:t>3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4000" b="1" dirty="0" smtClean="0">
                <a:solidFill>
                  <a:srgbClr val="FFFF00"/>
                </a:solidFill>
                <a:latin typeface="Comic Sans MS" pitchFamily="66" charset="0"/>
              </a:rPr>
              <a:t>Розповсюдження найбільших у світі ТНК</a:t>
            </a:r>
            <a:endParaRPr lang="ru-RU" sz="40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rgbClr val="FF0000"/>
                </a:solidFill>
              </a:rPr>
              <a:t>США</a:t>
            </a:r>
            <a:r>
              <a:rPr lang="uk-UA" dirty="0" smtClean="0"/>
              <a:t>: </a:t>
            </a:r>
            <a:r>
              <a:rPr lang="uk-UA" sz="1600" dirty="0" smtClean="0"/>
              <a:t>“</a:t>
            </a:r>
            <a:r>
              <a:rPr lang="uk-UA" sz="1600" dirty="0" err="1" smtClean="0"/>
              <a:t>Дженерал</a:t>
            </a:r>
            <a:r>
              <a:rPr lang="uk-UA" sz="1600" dirty="0" smtClean="0"/>
              <a:t> </a:t>
            </a:r>
            <a:r>
              <a:rPr lang="uk-UA" sz="1600" dirty="0" err="1" smtClean="0"/>
              <a:t>Моторс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Уол-Март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Ексон</a:t>
            </a:r>
            <a:r>
              <a:rPr lang="uk-UA" sz="1600" dirty="0" smtClean="0"/>
              <a:t>”, “Форд Мотор”, “Крайслер”, “</a:t>
            </a:r>
            <a:r>
              <a:rPr lang="uk-UA" sz="1600" dirty="0" err="1" smtClean="0"/>
              <a:t>Дженерал</a:t>
            </a:r>
            <a:r>
              <a:rPr lang="uk-UA" sz="1600" dirty="0" smtClean="0"/>
              <a:t> </a:t>
            </a:r>
            <a:r>
              <a:rPr lang="uk-UA" sz="1600" dirty="0" err="1" smtClean="0"/>
              <a:t>Електрік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Інтел</a:t>
            </a:r>
            <a:r>
              <a:rPr lang="uk-UA" sz="1600" dirty="0" smtClean="0"/>
              <a:t>”, “Боїнг”, “ІБМ”, “Майкрософт”, “Кока-кола”, “Мерк”.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rgbClr val="FF0000"/>
                </a:solidFill>
              </a:rPr>
              <a:t>Німеччина</a:t>
            </a:r>
            <a:r>
              <a:rPr lang="uk-UA" dirty="0" smtClean="0"/>
              <a:t>: </a:t>
            </a:r>
            <a:r>
              <a:rPr lang="uk-UA" sz="1600" dirty="0" smtClean="0"/>
              <a:t>“Фольксваген”, “Сіменс”, “</a:t>
            </a:r>
            <a:r>
              <a:rPr lang="uk-UA" sz="1600" dirty="0" err="1" smtClean="0"/>
              <a:t>Дойче</a:t>
            </a:r>
            <a:r>
              <a:rPr lang="uk-UA" sz="1600" dirty="0" smtClean="0"/>
              <a:t> Банк”, “</a:t>
            </a:r>
            <a:r>
              <a:rPr lang="uk-UA" sz="1600" dirty="0" err="1" smtClean="0"/>
              <a:t>Дойче</a:t>
            </a:r>
            <a:r>
              <a:rPr lang="uk-UA" sz="1600" dirty="0" smtClean="0"/>
              <a:t> </a:t>
            </a:r>
            <a:r>
              <a:rPr lang="uk-UA" sz="1600" dirty="0" err="1" smtClean="0"/>
              <a:t>Телеком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Даймлер-Бенц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Байє</a:t>
            </a:r>
            <a:r>
              <a:rPr lang="uk-UA" sz="1600" dirty="0" smtClean="0"/>
              <a:t>”.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rgbClr val="FF0000"/>
                </a:solidFill>
              </a:rPr>
              <a:t>Велика Британія</a:t>
            </a:r>
            <a:r>
              <a:rPr lang="uk-UA" dirty="0" smtClean="0"/>
              <a:t>: </a:t>
            </a:r>
            <a:r>
              <a:rPr lang="uk-UA" sz="1600" dirty="0" smtClean="0"/>
              <a:t>“</a:t>
            </a:r>
            <a:r>
              <a:rPr lang="uk-UA" sz="1600" dirty="0" err="1" smtClean="0"/>
              <a:t>Брітіш</a:t>
            </a:r>
            <a:r>
              <a:rPr lang="uk-UA" sz="1600" dirty="0" smtClean="0"/>
              <a:t> Петролеум”, “</a:t>
            </a:r>
            <a:r>
              <a:rPr lang="uk-UA" sz="1600" dirty="0" err="1" smtClean="0"/>
              <a:t>Ллойдз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Бритіш</a:t>
            </a:r>
            <a:r>
              <a:rPr lang="uk-UA" sz="1600" dirty="0" smtClean="0"/>
              <a:t> </a:t>
            </a:r>
            <a:r>
              <a:rPr lang="uk-UA" sz="1600" dirty="0" err="1" smtClean="0"/>
              <a:t>Телекомунікейшен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Глаксо</a:t>
            </a:r>
            <a:r>
              <a:rPr lang="uk-UA" sz="1600" dirty="0" smtClean="0"/>
              <a:t>”.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rgbClr val="FF0000"/>
                </a:solidFill>
              </a:rPr>
              <a:t>Японія</a:t>
            </a:r>
            <a:r>
              <a:rPr lang="uk-UA" dirty="0" smtClean="0"/>
              <a:t>: </a:t>
            </a:r>
            <a:r>
              <a:rPr lang="uk-UA" sz="1600" dirty="0" smtClean="0"/>
              <a:t>“</a:t>
            </a:r>
            <a:r>
              <a:rPr lang="uk-UA" sz="1600" dirty="0" err="1" smtClean="0"/>
              <a:t>Міцубісі</a:t>
            </a:r>
            <a:r>
              <a:rPr lang="uk-UA" sz="1600" dirty="0" smtClean="0"/>
              <a:t>”, </a:t>
            </a:r>
            <a:r>
              <a:rPr lang="uk-UA" sz="1600" dirty="0" err="1" smtClean="0"/>
              <a:t>Тойота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Хітаті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Матсусіта</a:t>
            </a:r>
            <a:r>
              <a:rPr lang="uk-UA" sz="1600" dirty="0" smtClean="0"/>
              <a:t>”, “Соні”, “</a:t>
            </a:r>
            <a:r>
              <a:rPr lang="uk-UA" sz="1600" dirty="0" err="1" smtClean="0"/>
              <a:t>Хонда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Нісан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Тошиба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Фудзі</a:t>
            </a:r>
            <a:r>
              <a:rPr lang="uk-UA" sz="1600" dirty="0" smtClean="0"/>
              <a:t>”.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rgbClr val="FF0000"/>
                </a:solidFill>
              </a:rPr>
              <a:t>Італія</a:t>
            </a:r>
            <a:r>
              <a:rPr lang="uk-UA" dirty="0" smtClean="0"/>
              <a:t>: </a:t>
            </a:r>
            <a:r>
              <a:rPr lang="uk-UA" sz="1600" dirty="0" smtClean="0"/>
              <a:t>“</a:t>
            </a:r>
            <a:r>
              <a:rPr lang="uk-UA" sz="1600" dirty="0" err="1" smtClean="0"/>
              <a:t>Фіат</a:t>
            </a:r>
            <a:r>
              <a:rPr lang="uk-UA" sz="1600" dirty="0" smtClean="0"/>
              <a:t>”, “СТЕТ”, “ЕНІ”.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rgbClr val="FF0000"/>
                </a:solidFill>
              </a:rPr>
              <a:t>Швейцарія</a:t>
            </a:r>
            <a:r>
              <a:rPr lang="uk-UA" dirty="0" smtClean="0"/>
              <a:t>: </a:t>
            </a:r>
            <a:r>
              <a:rPr lang="uk-UA" sz="1600" dirty="0" smtClean="0"/>
              <a:t>“</a:t>
            </a:r>
            <a:r>
              <a:rPr lang="uk-UA" sz="1600" dirty="0" err="1" smtClean="0"/>
              <a:t>Нестле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Броун</a:t>
            </a:r>
            <a:r>
              <a:rPr lang="uk-UA" sz="1600" dirty="0" smtClean="0"/>
              <a:t> </a:t>
            </a:r>
            <a:r>
              <a:rPr lang="uk-UA" sz="1600" dirty="0" err="1" smtClean="0"/>
              <a:t>Бовері</a:t>
            </a:r>
            <a:r>
              <a:rPr lang="uk-UA" sz="1600" dirty="0" smtClean="0"/>
              <a:t>”, “</a:t>
            </a:r>
            <a:r>
              <a:rPr lang="uk-UA" sz="1600" dirty="0" err="1" smtClean="0"/>
              <a:t>Сіба-Гейгі</a:t>
            </a:r>
            <a:r>
              <a:rPr lang="uk-UA" sz="1600" dirty="0" smtClean="0"/>
              <a:t>”.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7848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-9525"/>
            <a:ext cx="91154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79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FF0000"/>
                </a:solidFill>
              </a:rPr>
              <a:t>Toyota</a:t>
            </a:r>
            <a:r>
              <a:rPr lang="uk-UA" sz="4000" b="1" smtClean="0">
                <a:solidFill>
                  <a:srgbClr val="FF0000"/>
                </a:solidFill>
              </a:rPr>
              <a:t> </a:t>
            </a:r>
            <a:r>
              <a:rPr lang="ru-RU" sz="4000" b="1" smtClean="0">
                <a:solidFill>
                  <a:srgbClr val="FF0000"/>
                </a:solidFill>
              </a:rPr>
              <a:t>Motor Corporation</a:t>
            </a:r>
            <a:r>
              <a:rPr lang="ru-RU" sz="4000" b="1" smtClean="0"/>
              <a:t> – </a:t>
            </a:r>
            <a:br>
              <a:rPr lang="ru-RU" sz="4000" b="1" smtClean="0"/>
            </a:br>
            <a:r>
              <a:rPr lang="ru-RU" sz="3200" b="1" smtClean="0"/>
              <a:t>одна з найбільш високоглобалізованих компаній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sz="half" idx="3"/>
          </p:nvPr>
        </p:nvSpPr>
        <p:spPr/>
        <p:txBody>
          <a:bodyPr/>
          <a:lstStyle/>
          <a:p>
            <a:pPr algn="ctr" eaLnBrk="1" hangingPunct="1"/>
            <a:r>
              <a:rPr lang="ru-RU" sz="1400" b="1" smtClean="0"/>
              <a:t>«Тойота» (оргинальна назва: </a:t>
            </a:r>
            <a:r>
              <a:rPr lang="ru-RU" sz="1400" b="1" smtClean="0">
                <a:hlinkClick r:id="rId2" tooltip="Японська мова"/>
              </a:rPr>
              <a:t>яп.</a:t>
            </a:r>
            <a:r>
              <a:rPr lang="ru-RU" sz="1400" b="1" smtClean="0"/>
              <a:t> </a:t>
            </a:r>
            <a:r>
              <a:rPr lang="ja-JP" altLang="ru-RU" sz="1400" b="1" smtClean="0">
                <a:ea typeface="MS PGothic" pitchFamily="34" charset="-128"/>
              </a:rPr>
              <a:t>トヨタ自動車株式会社</a:t>
            </a:r>
            <a:r>
              <a:rPr lang="ru-RU" altLang="ja-JP" sz="1400" b="1" smtClean="0"/>
              <a:t>, </a:t>
            </a:r>
            <a:r>
              <a:rPr lang="ru-RU" altLang="ja-JP" sz="1400" b="1" i="1" smtClean="0"/>
              <a:t>Тойота Дзідося Кабусікіґайся</a:t>
            </a:r>
            <a:r>
              <a:rPr lang="ru-RU" altLang="ja-JP" sz="1400" b="1" smtClean="0"/>
              <a:t>, «Акціонерне товариство „Тойота-Мотор“»; офіційна англійська назва: Toyota Motor Corporation) — </a:t>
            </a:r>
            <a:r>
              <a:rPr lang="ru-RU" altLang="ja-JP" sz="1400" b="1" smtClean="0">
                <a:hlinkClick r:id="rId3" tooltip="Японія"/>
              </a:rPr>
              <a:t>японська</a:t>
            </a:r>
            <a:r>
              <a:rPr lang="ru-RU" altLang="ja-JP" sz="1400" b="1" smtClean="0"/>
              <a:t> автомобільна компанія, що</a:t>
            </a:r>
            <a:r>
              <a:rPr lang="ru-RU" altLang="ja-JP" sz="2800" b="1" smtClean="0"/>
              <a:t> </a:t>
            </a:r>
            <a:r>
              <a:rPr lang="ru-RU" altLang="ja-JP" sz="1400" b="1" smtClean="0"/>
              <a:t>входить до складу фінансово-промислової групи «Тойота». Одна з найбільших автомобільних компаній світу. Випускає свою продукцію під різними марками, зокрема «Дайхацу», </a:t>
            </a:r>
            <a:r>
              <a:rPr lang="ru-RU" altLang="ja-JP" sz="1400" b="1" smtClean="0">
                <a:hlinkClick r:id="rId4" tooltip="Лексус"/>
              </a:rPr>
              <a:t>«Лексус»</a:t>
            </a:r>
            <a:r>
              <a:rPr lang="ru-RU" altLang="ja-JP" sz="1400" b="1" smtClean="0"/>
              <a:t>, «Тойота». Штаб-квартира знаходиться у місті </a:t>
            </a:r>
            <a:r>
              <a:rPr lang="ru-RU" altLang="ja-JP" sz="1400" b="1" smtClean="0">
                <a:hlinkClick r:id="rId5" tooltip="Тойота (Аїті)"/>
              </a:rPr>
              <a:t>Тойота</a:t>
            </a:r>
            <a:r>
              <a:rPr lang="ru-RU" altLang="ja-JP" sz="1400" b="1" smtClean="0"/>
              <a:t>, </a:t>
            </a:r>
            <a:r>
              <a:rPr lang="ru-RU" altLang="ja-JP" sz="1400" b="1" smtClean="0">
                <a:hlinkClick r:id="rId6" tooltip="Префектура Аїті"/>
              </a:rPr>
              <a:t>префектура Аїті</a:t>
            </a:r>
            <a:r>
              <a:rPr lang="ru-RU" altLang="ja-JP" sz="1400" b="1" smtClean="0"/>
              <a:t>, </a:t>
            </a:r>
            <a:r>
              <a:rPr lang="ru-RU" altLang="ja-JP" sz="1400" b="1" smtClean="0">
                <a:hlinkClick r:id="rId3" tooltip="Японія"/>
              </a:rPr>
              <a:t>Японія</a:t>
            </a:r>
            <a:r>
              <a:rPr lang="ru-RU" altLang="ja-JP" sz="1400" b="1" smtClean="0"/>
              <a:t>. Компанія Тойота за своїм рівнем </a:t>
            </a:r>
            <a:r>
              <a:rPr lang="ru-RU" altLang="ja-JP" sz="1400" b="1" smtClean="0">
                <a:hlinkClick r:id="rId7" tooltip="Ринкова капіталізація"/>
              </a:rPr>
              <a:t>ринкової капіталізації</a:t>
            </a:r>
            <a:r>
              <a:rPr lang="ru-RU" altLang="ja-JP" sz="1400" b="1" smtClean="0"/>
              <a:t> (бл. 220 млрд </a:t>
            </a:r>
            <a:r>
              <a:rPr lang="ru-RU" altLang="ja-JP" sz="1400" b="1" smtClean="0">
                <a:hlinkClick r:id="rId8" tooltip="Долар США"/>
              </a:rPr>
              <a:t>доларів США</a:t>
            </a:r>
            <a:r>
              <a:rPr lang="ru-RU" altLang="ja-JP" sz="1400" b="1" smtClean="0"/>
              <a:t> у травні </a:t>
            </a:r>
            <a:r>
              <a:rPr lang="ru-RU" altLang="ja-JP" sz="1400" b="1" smtClean="0">
                <a:hlinkClick r:id="rId9" tooltip="2007"/>
              </a:rPr>
              <a:t>2007</a:t>
            </a:r>
            <a:r>
              <a:rPr lang="ru-RU" altLang="ja-JP" sz="1400" b="1" smtClean="0"/>
              <a:t> р.) є найдорожчою у світі серед автомобілебудівних компаній.</a:t>
            </a:r>
            <a:endParaRPr lang="ru-RU" sz="1400" b="1" smtClean="0"/>
          </a:p>
        </p:txBody>
      </p:sp>
      <p:pic>
        <p:nvPicPr>
          <p:cNvPr id="24580" name="Рисунок 39" descr="http://upload.wikimedia.org/wikipedia/commons/thumb/5/58/Toyota_Headquarter_Toyota_City.jpg/250px-Toyota_Headquarter_Toyota_City.jpg">
            <a:hlinkClick r:id="rId10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1" cstate="print"/>
          <a:srcRect/>
          <a:stretch>
            <a:fillRect/>
          </a:stretch>
        </p:blipFill>
        <p:spPr>
          <a:xfrm>
            <a:off x="889000" y="1633538"/>
            <a:ext cx="3175000" cy="2120900"/>
          </a:xfrm>
          <a:noFill/>
        </p:spPr>
      </p:pic>
      <p:pic>
        <p:nvPicPr>
          <p:cNvPr id="24581" name="Рисунок 45" descr="http://upload.wikimedia.org/wikipedia/commons/thumb/6/6b/Kiichiro_Toyoda_Image.jpg/150px-Kiichiro_Toyoda_Image.jpg">
            <a:hlinkClick r:id="rId1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3" cstate="print"/>
          <a:srcRect/>
          <a:stretch>
            <a:fillRect/>
          </a:stretch>
        </p:blipFill>
        <p:spPr>
          <a:xfrm>
            <a:off x="1692275" y="4292600"/>
            <a:ext cx="1458913" cy="1946275"/>
          </a:xfrm>
          <a:noFill/>
        </p:spPr>
      </p:pic>
      <p:sp>
        <p:nvSpPr>
          <p:cNvPr id="24582" name="Rectangle 11"/>
          <p:cNvSpPr>
            <a:spLocks noChangeArrowheads="1"/>
          </p:cNvSpPr>
          <p:nvPr/>
        </p:nvSpPr>
        <p:spPr bwMode="auto">
          <a:xfrm>
            <a:off x="0" y="3716338"/>
            <a:ext cx="500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 b="1">
                <a:solidFill>
                  <a:srgbClr val="FFFF00"/>
                </a:solidFill>
              </a:rPr>
              <a:t>Штаб-квартира Toyota Motor Corporation</a:t>
            </a:r>
          </a:p>
        </p:txBody>
      </p:sp>
      <p:sp>
        <p:nvSpPr>
          <p:cNvPr id="24583" name="Rectangle 12"/>
          <p:cNvSpPr>
            <a:spLocks noChangeArrowheads="1"/>
          </p:cNvSpPr>
          <p:nvPr/>
        </p:nvSpPr>
        <p:spPr bwMode="auto">
          <a:xfrm>
            <a:off x="468313" y="6323013"/>
            <a:ext cx="4098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 b="1">
                <a:solidFill>
                  <a:srgbClr val="66FF33"/>
                </a:solidFill>
              </a:rPr>
              <a:t>Киічиро Тойода (Kiichiro Toyoda)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Країни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, в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яких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виробляють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продукцію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Тойоти</a:t>
            </a:r>
            <a:endParaRPr lang="ru-RU" sz="40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5603" name="Рисунок 56" descr="http://upload.wikimedia.org/wikipedia/commons/thumb/b/be/World_locations_of_Toyota_factories.PNG/450px-World_locations_of_Toyota_factories.PNG">
            <a:hlinkClick r:id="rId2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338" y="2133600"/>
            <a:ext cx="9110662" cy="39893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1547813" y="-171450"/>
            <a:ext cx="5353050" cy="1125538"/>
          </a:xfrm>
          <a:prstGeom prst="star8">
            <a:avLst>
              <a:gd name="adj" fmla="val 38250"/>
            </a:avLst>
          </a:prstGeom>
          <a:solidFill>
            <a:srgbClr val="FFFFFF"/>
          </a:solidFill>
          <a:ln w="63500" cmpd="thickThin">
            <a:solidFill>
              <a:srgbClr val="4BACC6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uk-UA" sz="2200">
                <a:solidFill>
                  <a:srgbClr val="000066"/>
                </a:solidFill>
                <a:latin typeface="Times New Roman" pitchFamily="18" charset="0"/>
              </a:rPr>
              <a:t>Існують такі причини розвитку ТНК: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79388" y="836613"/>
            <a:ext cx="8640762" cy="61912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можливість підвищення ефективності і посилення конкурентноздатності;</a:t>
            </a:r>
          </a:p>
          <a:p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179388" y="1628775"/>
            <a:ext cx="8640762" cy="71437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600">
                <a:solidFill>
                  <a:srgbClr val="000066"/>
                </a:solidFill>
                <a:latin typeface="Times New Roman" pitchFamily="18" charset="0"/>
              </a:rPr>
              <a:t>недосконалість ринкового механізму в реалізації власності на технології, виробничий досвід і інші так звані «невідчутні активи</a:t>
            </a:r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;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179388" y="2492375"/>
            <a:ext cx="8640762" cy="73342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600">
                <a:solidFill>
                  <a:srgbClr val="000066"/>
                </a:solidFill>
                <a:latin typeface="Times New Roman" pitchFamily="18" charset="0"/>
              </a:rPr>
              <a:t>додаткові можливості підвищення ефективності і посилення своєї конкурентноздатності шляхом доступу до ресурсів іноземних держав</a:t>
            </a:r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;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179388" y="3357563"/>
            <a:ext cx="8640762" cy="72072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близькість до споживачів продукції іноземного філіалу фірми і можливість отримання інформації про перспективи ринків і конкурентний потенціал фірм приймаючої країни;</a:t>
            </a:r>
          </a:p>
          <a:p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179388" y="4221163"/>
            <a:ext cx="8640762" cy="64770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можливість використати в своїх інтересах особливості державної, зокрема, податкової політики в різних країнах, різницю в курсах валют тощо;</a:t>
            </a:r>
          </a:p>
          <a:p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179388" y="5084763"/>
            <a:ext cx="8569325" cy="561975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600">
                <a:solidFill>
                  <a:srgbClr val="000066"/>
                </a:solidFill>
                <a:latin typeface="Times New Roman" pitchFamily="18" charset="0"/>
              </a:rPr>
              <a:t>здатність продовжувати життєвий цикл своїх технологій і продукції</a:t>
            </a:r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;</a:t>
            </a:r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179388" y="5805488"/>
            <a:ext cx="8496300" cy="769937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63500">
            <a:solidFill>
              <a:srgbClr val="4BACC6"/>
            </a:solidFill>
            <a:round/>
            <a:headEnd/>
            <a:tailEnd/>
          </a:ln>
        </p:spPr>
        <p:txBody>
          <a:bodyPr/>
          <a:lstStyle/>
          <a:p>
            <a:pPr algn="just"/>
            <a:r>
              <a:rPr lang="uk-UA" sz="1600">
                <a:solidFill>
                  <a:srgbClr val="000066"/>
                </a:solidFill>
                <a:latin typeface="Times New Roman" pitchFamily="18" charset="0"/>
              </a:rPr>
              <a:t>за допомогою прямих інвестицій фірма отримує можливість подолати різного роду бар’єри на шляху впровадження на ринок тієї або іншої країни шляхом експорту.</a:t>
            </a:r>
          </a:p>
          <a:p>
            <a:endParaRPr lang="ru-RU" sz="1400" b="1">
              <a:solidFill>
                <a:srgbClr val="000066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1066800" y="2047875"/>
            <a:ext cx="7543800" cy="40211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400">
                <a:solidFill>
                  <a:srgbClr val="FFFF00"/>
                </a:solidFill>
                <a:latin typeface="Times New Roman" pitchFamily="18" charset="0"/>
              </a:rPr>
              <a:t>інтернаціональні сфери функціонування і застосування капіталу;</a:t>
            </a:r>
            <a:endParaRPr lang="ru-RU" sz="240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2400">
                <a:solidFill>
                  <a:srgbClr val="FFFF00"/>
                </a:solidFill>
                <a:latin typeface="Times New Roman" pitchFamily="18" charset="0"/>
              </a:rPr>
              <a:t>мають, як правило, величезний матеріальний І фінансовий потенціал;</a:t>
            </a:r>
            <a:endParaRPr lang="ru-RU" sz="240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2400">
                <a:solidFill>
                  <a:srgbClr val="FFFF00"/>
                </a:solidFill>
                <a:latin typeface="Times New Roman" pitchFamily="18" charset="0"/>
              </a:rPr>
              <a:t>мають можливість здійснювати значні відрахування на науково-дослідні та дослідно-конструкторські розробки;</a:t>
            </a:r>
            <a:endParaRPr lang="ru-RU" sz="240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2400">
                <a:solidFill>
                  <a:srgbClr val="FFFF00"/>
                </a:solidFill>
                <a:latin typeface="Times New Roman" pitchFamily="18" charset="0"/>
              </a:rPr>
              <a:t>мають, як правило, тісні  зв'язки з національними банківськими компаніями і національними банківськими системами, входять у фінансові угрупування;</a:t>
            </a:r>
            <a:endParaRPr lang="ru-RU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219200"/>
          </a:xfrm>
          <a:noFill/>
          <a:ln w="6350" cap="rnd"/>
        </p:spPr>
        <p:txBody>
          <a:bodyPr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Риси ТНК: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Rectangle 2"/>
          <p:cNvPicPr>
            <a:picLocks noGrp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914400"/>
            <a:ext cx="6962775" cy="1163638"/>
          </a:xfrm>
          <a:solidFill>
            <a:schemeClr val="accent2"/>
          </a:solidFill>
          <a:effectLst>
            <a:outerShdw dist="107763" dir="13500000" algn="ctr" rotWithShape="0">
              <a:schemeClr val="tx1">
                <a:alpha val="50000"/>
              </a:schemeClr>
            </a:outerShdw>
          </a:effectLst>
        </p:spPr>
      </p:pic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2895600"/>
            <a:ext cx="3702050" cy="2011363"/>
          </a:xfrm>
          <a:noFill/>
          <a:ln>
            <a:solidFill>
              <a:schemeClr val="tx1"/>
            </a:solidFill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 marL="1588" indent="20638" algn="ctr">
              <a:lnSpc>
                <a:spcPct val="90000"/>
              </a:lnSpc>
              <a:buFontTx/>
              <a:buNone/>
            </a:pPr>
            <a:r>
              <a:rPr lang="uk-UA" sz="2000">
                <a:latin typeface="Times New Roman" pitchFamily="18" charset="0"/>
                <a:cs typeface="Times New Roman" pitchFamily="18" charset="0"/>
              </a:rPr>
              <a:t>визначає характер і способи взаємодії окремих структурних ланок в процесі міжнародного усуспільнення виробництва, складається під впливом стратегії ТНК</a:t>
            </a:r>
            <a:endParaRPr lang="ru-RU" sz="2000">
              <a:solidFill>
                <a:srgbClr val="CC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588" indent="20638" algn="just">
              <a:lnSpc>
                <a:spcPct val="90000"/>
              </a:lnSpc>
              <a:buFontTx/>
              <a:buNone/>
            </a:pPr>
            <a:endParaRPr lang="ru-RU" sz="2000">
              <a:solidFill>
                <a:srgbClr val="CC6600"/>
              </a:solidFill>
            </a:endParaRP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4800600" y="2895600"/>
            <a:ext cx="4038600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 marL="1588" indent="20638" algn="ctr">
              <a:lnSpc>
                <a:spcPct val="90000"/>
              </a:lnSpc>
              <a:spcBef>
                <a:spcPct val="20000"/>
              </a:spcBef>
            </a:pPr>
            <a:r>
              <a:rPr lang="uk-UA" sz="2000">
                <a:latin typeface="Times New Roman" pitchFamily="18" charset="0"/>
                <a:cs typeface="Times New Roman" pitchFamily="18" charset="0"/>
              </a:rPr>
              <a:t>поділ праці починає дедалі більше складатися не між країнами, а між діючими в них ТНК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Line 7"/>
          <p:cNvSpPr>
            <a:spLocks noChangeShapeType="1"/>
          </p:cNvSpPr>
          <p:nvPr/>
        </p:nvSpPr>
        <p:spPr bwMode="auto">
          <a:xfrm>
            <a:off x="4648200" y="2057400"/>
            <a:ext cx="2743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9462" name="Line 8"/>
          <p:cNvSpPr>
            <a:spLocks noChangeShapeType="1"/>
          </p:cNvSpPr>
          <p:nvPr/>
        </p:nvSpPr>
        <p:spPr bwMode="auto">
          <a:xfrm flipH="1">
            <a:off x="1981200" y="2057400"/>
            <a:ext cx="2514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447800" y="2362200"/>
            <a:ext cx="3048000" cy="304800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внутрішньо фірмовий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800600" y="2362200"/>
            <a:ext cx="3048000" cy="304800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міжфірмовий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1072612" y="2024553"/>
          <a:ext cx="7532176" cy="4027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072612" y="491527"/>
            <a:ext cx="7532176" cy="880672"/>
          </a:xfrm>
          <a:noFill/>
          <a:ln w="6350" cap="rnd"/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Times New Roman" pitchFamily="18" charset="0"/>
              </a:rPr>
              <a:t>Конкурентні переваги ТНК:</a:t>
            </a:r>
            <a:endParaRPr lang="ru-RU" sz="3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Times New Roman" pitchFamily="18" charset="0"/>
            </a:endParaRPr>
          </a:p>
        </p:txBody>
      </p:sp>
      <p:sp>
        <p:nvSpPr>
          <p:cNvPr id="8" name="Управляющая кнопка: звук 7">
            <a:hlinkClick r:id="" action="ppaction://noaction" highlightClick="1">
              <a:snd r:embed="rId7" name="applause.wav"/>
            </a:hlinkClick>
          </p:cNvPr>
          <p:cNvSpPr/>
          <p:nvPr/>
        </p:nvSpPr>
        <p:spPr>
          <a:xfrm>
            <a:off x="1568450" y="1735138"/>
            <a:ext cx="742950" cy="8001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Управляющая кнопка: звук 8">
            <a:hlinkClick r:id="" action="ppaction://noaction" highlightClick="1">
              <a:snd r:embed="rId7" name="applause.wav"/>
            </a:hlinkClick>
          </p:cNvPr>
          <p:cNvSpPr/>
          <p:nvPr/>
        </p:nvSpPr>
        <p:spPr>
          <a:xfrm>
            <a:off x="1600200" y="3429000"/>
            <a:ext cx="742950" cy="798513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Управляющая кнопка: звук 9">
            <a:hlinkClick r:id="" action="ppaction://noaction" highlightClick="1">
              <a:snd r:embed="rId7" name="applause.wav"/>
            </a:hlinkClick>
          </p:cNvPr>
          <p:cNvSpPr/>
          <p:nvPr/>
        </p:nvSpPr>
        <p:spPr>
          <a:xfrm>
            <a:off x="1600200" y="5105400"/>
            <a:ext cx="742950" cy="798513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543800" cy="974725"/>
          </a:xfrm>
        </p:spPr>
        <p:txBody>
          <a:bodyPr/>
          <a:lstStyle/>
          <a:p>
            <a:pPr algn="ctr"/>
            <a:r>
              <a:rPr lang="uk-UA" sz="3200">
                <a:solidFill>
                  <a:schemeClr val="hlink"/>
                </a:solidFill>
                <a:latin typeface="Times New Roman" pitchFamily="18" charset="0"/>
              </a:rPr>
              <a:t>Сутнісні ознаки ТНК </a:t>
            </a:r>
            <a:br>
              <a:rPr lang="uk-UA" sz="3200">
                <a:solidFill>
                  <a:schemeClr val="hlink"/>
                </a:solidFill>
                <a:latin typeface="Times New Roman" pitchFamily="18" charset="0"/>
              </a:rPr>
            </a:br>
            <a:r>
              <a:rPr lang="uk-UA" sz="3200">
                <a:solidFill>
                  <a:schemeClr val="hlink"/>
                </a:solidFill>
                <a:latin typeface="Times New Roman" pitchFamily="18" charset="0"/>
              </a:rPr>
              <a:t>(за методологією ЮНКТАД)</a:t>
            </a:r>
            <a:endParaRPr lang="ru-RU" sz="32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534400" cy="5284788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річний оборот, що перевищує 1 млрд. доларів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(великі - більш 2 млрд.);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uk-UA" sz="1000" b="1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філії не менш ніж у шести країнах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(великі - більш ніж у 20);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uk-UA" sz="800" b="1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частка продажів її товарів, реалізованих за межами країни-резиденції, не менше 20% (великі - більше 35%);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uk-UA" sz="800" b="1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структура активів (25% за кордоном);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uk-UA" sz="800" b="1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частка персоналу, зайнятого у зарубіжних філіях, складає не менше 25%;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uk-UA" sz="800" b="1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-UA" sz="2400" b="1">
                <a:latin typeface="Times New Roman" pitchFamily="18" charset="0"/>
              </a:rPr>
              <a:t>оперує в рамках системи прийняття рішень, що дозволяють проводити єдину стратегію управління розвитком національних підприємств, що входять у ТНК.</a:t>
            </a:r>
            <a:endParaRPr lang="uk-UA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543800" cy="1203325"/>
          </a:xfrm>
        </p:spPr>
        <p:txBody>
          <a:bodyPr/>
          <a:lstStyle/>
          <a:p>
            <a:pPr algn="ctr"/>
            <a:r>
              <a:rPr lang="uk-UA" sz="3600">
                <a:solidFill>
                  <a:schemeClr val="hlink"/>
                </a:solidFill>
                <a:latin typeface="Times New Roman" pitchFamily="18" charset="0"/>
              </a:rPr>
              <a:t>Роль ТНК у формуванні фінансового сектора глобальної економіки :</a:t>
            </a:r>
            <a:endParaRPr lang="ru-RU" sz="36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229600" cy="4789488"/>
          </a:xfrm>
        </p:spPr>
        <p:txBody>
          <a:bodyPr/>
          <a:lstStyle/>
          <a:p>
            <a:pPr marL="457200" indent="-457200" algn="just" eaLnBrk="0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uk-UA" sz="2000">
              <a:latin typeface="Times New Roman" pitchFamily="18" charset="0"/>
            </a:endParaRPr>
          </a:p>
          <a:p>
            <a:pPr marL="457200" indent="-457200" algn="just" eaLnBrk="0" hangingPunct="0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ClrTx/>
              <a:buSzTx/>
              <a:buFontTx/>
              <a:buAutoNum type="arabicParenR"/>
            </a:pPr>
            <a:r>
              <a:rPr lang="uk-UA" sz="2000">
                <a:latin typeface="Times New Roman" pitchFamily="18" charset="0"/>
              </a:rPr>
              <a:t>контролюють третину виробничих капіталів приватного сектору усього світу, </a:t>
            </a:r>
          </a:p>
          <a:p>
            <a:pPr marL="457200" indent="-457200" algn="just" eaLnBrk="0" hangingPunct="0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ClrTx/>
              <a:buSzTx/>
              <a:buFontTx/>
              <a:buAutoNum type="arabicParenR"/>
            </a:pPr>
            <a:r>
              <a:rPr lang="uk-UA" sz="2000">
                <a:latin typeface="Times New Roman" pitchFamily="18" charset="0"/>
              </a:rPr>
              <a:t>контролюють до 90% прямих інвестицій за рубежем (прямі інвестиції ТНК за рубежем у підприємства, устаткування й іншу власність у середині 90-х років перевищили 3 трлн. дол.; зараз вартість їх зарубіжних активів складає 77  трлн.дол.США), </a:t>
            </a:r>
          </a:p>
          <a:p>
            <a:pPr marL="457200" indent="-457200" algn="just" eaLnBrk="0" hangingPunct="0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ClrTx/>
              <a:buSzTx/>
              <a:buFontTx/>
              <a:buAutoNum type="arabicParenR"/>
            </a:pPr>
            <a:r>
              <a:rPr lang="uk-UA" sz="2000">
                <a:latin typeface="Times New Roman" pitchFamily="18" charset="0"/>
              </a:rPr>
              <a:t>сукупні валютні резерви ТНК у кілька разів більше, ніж резерви всіх центральних банків світу разом узятих (переміщення 1—2% маси грошей, що знаходяться у приватному секторі, цілком здатне змінити взаємний паритет будь-яких двох національних валют), ТНК ж часто розглядають обмінні валютні операції як найбільш вигідне джерело своїх прибутків,</a:t>
            </a:r>
          </a:p>
          <a:p>
            <a:pPr marL="457200" indent="-457200" algn="just" eaLnBrk="0" hangingPunct="0">
              <a:lnSpc>
                <a:spcPct val="80000"/>
              </a:lnSpc>
              <a:spcBef>
                <a:spcPct val="30000"/>
              </a:spcBef>
              <a:spcAft>
                <a:spcPct val="25000"/>
              </a:spcAft>
              <a:buClrTx/>
              <a:buSzTx/>
              <a:buFontTx/>
              <a:buAutoNum type="arabicParenR"/>
            </a:pPr>
            <a:r>
              <a:rPr lang="uk-UA" sz="2000">
                <a:latin typeface="Times New Roman" pitchFamily="18" charset="0"/>
              </a:rPr>
              <a:t>виробляють понад 25% світового ВВП. </a:t>
            </a:r>
            <a:endParaRPr lang="ru-RU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3"/>
          <p:cNvSpPr>
            <a:spLocks noGrp="1" noChangeArrowheads="1"/>
          </p:cNvSpPr>
          <p:nvPr>
            <p:ph idx="4294967295"/>
          </p:nvPr>
        </p:nvSpPr>
        <p:spPr>
          <a:xfrm>
            <a:off x="1219200" y="609600"/>
            <a:ext cx="7391400" cy="5486400"/>
          </a:xfrm>
          <a:prstGeom prst="verticalScroll">
            <a:avLst>
              <a:gd name="adj" fmla="val 12500"/>
            </a:avLst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1800" b="1"/>
              <a:t>	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uk-UA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Міжнародний менеджмент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uk-UA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вивчає сукупність управлінських відносин,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uk-UA" sz="2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що складаються у сфері міжнародного бізнесу у зв'язку з плануванням, організацією, координацією та контролем виконання конкретних міжнародних ділових операцій на різних рівнях їх розвитку</a:t>
            </a:r>
            <a:endParaRPr lang="ru-RU" sz="2000" b="1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52600" y="2362200"/>
            <a:ext cx="5915025" cy="3014663"/>
          </a:xfr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>
            <a:solidFill>
              <a:schemeClr val="tx1"/>
            </a:solidFill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normAutofit/>
          </a:bodyPr>
          <a:lstStyle/>
          <a:p>
            <a:pPr algn="just"/>
            <a:r>
              <a:rPr lang="uk-UA" sz="2400">
                <a:solidFill>
                  <a:srgbClr val="FCF059"/>
                </a:solidFill>
                <a:latin typeface="Times New Roman" pitchFamily="18" charset="0"/>
                <a:cs typeface="Times New Roman" pitchFamily="18" charset="0"/>
              </a:rPr>
              <a:t>детального, уважного аналізу зовнішнього середовища;</a:t>
            </a:r>
            <a:endParaRPr lang="ru-RU" sz="2400">
              <a:solidFill>
                <a:srgbClr val="FCF0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>
                <a:solidFill>
                  <a:srgbClr val="FCF059"/>
                </a:solidFill>
                <a:latin typeface="Times New Roman" pitchFamily="18" charset="0"/>
                <a:cs typeface="Times New Roman" pitchFamily="18" charset="0"/>
              </a:rPr>
              <a:t>якісно нової інформаційної бази для прийняття рішень;</a:t>
            </a:r>
            <a:endParaRPr lang="ru-RU" sz="2400">
              <a:solidFill>
                <a:srgbClr val="FCF0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>
                <a:solidFill>
                  <a:srgbClr val="FCF059"/>
                </a:solidFill>
                <a:latin typeface="Times New Roman" pitchFamily="18" charset="0"/>
                <a:cs typeface="Times New Roman" pitchFamily="18" charset="0"/>
              </a:rPr>
              <a:t>подолання мовних бар'єрів, врахування особливостей комунікацій та інше.</a:t>
            </a:r>
            <a:endParaRPr lang="ru-RU" sz="2400" b="1">
              <a:solidFill>
                <a:srgbClr val="FCF0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533400"/>
            <a:ext cx="7543800" cy="1752600"/>
          </a:xfrm>
          <a:prstGeom prst="downArrowCallout">
            <a:avLst>
              <a:gd name="adj1" fmla="val 147395"/>
              <a:gd name="adj2" fmla="val 147395"/>
              <a:gd name="adj3" fmla="val 16667"/>
              <a:gd name="adj4" fmla="val 6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6350" cap="rnd">
            <a:solidFill>
              <a:schemeClr val="tx1"/>
            </a:solidFill>
            <a:headEnd type="none" w="med" len="med"/>
            <a:tailEnd type="none" w="med" len="med"/>
          </a:ln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Управління міжнародним </a:t>
            </a:r>
            <a:b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бізнесом потребує</a:t>
            </a:r>
            <a:r>
              <a:rPr lang="uk-UA" sz="32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  <a:endParaRPr lang="ru-RU" sz="3200" b="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304800" y="838200"/>
            <a:ext cx="8534400" cy="838200"/>
          </a:xfrm>
          <a:noFill/>
          <a:ln w="6350" cap="rnd"/>
        </p:spPr>
        <p:txBody>
          <a:bodyPr rtlCol="0" anchor="b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Особливості міжнародного </a:t>
            </a:r>
            <a:b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менеджменту </a:t>
            </a:r>
            <a:b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uk-UA" sz="3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Україні</a:t>
            </a:r>
            <a:endParaRPr lang="ru-RU" sz="3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47800" y="1752600"/>
          <a:ext cx="67056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8132" name="TextBox 3"/>
          <p:cNvSpPr txBox="1">
            <a:spLocks noChangeArrowheads="1"/>
          </p:cNvSpPr>
          <p:nvPr/>
        </p:nvSpPr>
        <p:spPr bwMode="auto">
          <a:xfrm>
            <a:off x="0" y="0"/>
            <a:ext cx="2667000" cy="36671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>
              <a:latin typeface="Constantia" pitchFamily="18" charset="0"/>
            </a:endParaRPr>
          </a:p>
        </p:txBody>
      </p:sp>
      <p:sp>
        <p:nvSpPr>
          <p:cNvPr id="48133" name="TextBox 4"/>
          <p:cNvSpPr txBox="1">
            <a:spLocks noChangeArrowheads="1"/>
          </p:cNvSpPr>
          <p:nvPr/>
        </p:nvSpPr>
        <p:spPr bwMode="auto">
          <a:xfrm>
            <a:off x="0" y="381000"/>
            <a:ext cx="266700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828800"/>
            <a:ext cx="8382000" cy="5029200"/>
          </a:xfrm>
          <a:solidFill>
            <a:schemeClr val="accent1"/>
          </a:solidFill>
          <a:ln>
            <a:solidFill>
              <a:schemeClr val="tx1"/>
            </a:solidFill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 algn="just"/>
            <a:r>
              <a:rPr lang="uk-UA" sz="2800">
                <a:solidFill>
                  <a:schemeClr val="bg2"/>
                </a:solidFill>
                <a:effectLst/>
                <a:latin typeface="Times New Roman" pitchFamily="18" charset="0"/>
              </a:rPr>
              <a:t>закордонні підрозділи використовують принципи менеджменту головної компанії;</a:t>
            </a:r>
          </a:p>
          <a:p>
            <a:pPr algn="just"/>
            <a:r>
              <a:rPr lang="uk-UA" sz="2800">
                <a:solidFill>
                  <a:schemeClr val="bg2"/>
                </a:solidFill>
                <a:effectLst/>
                <a:latin typeface="Times New Roman" pitchFamily="18" charset="0"/>
              </a:rPr>
              <a:t>головне організаційне завдання полягає в переміщенні знань і ноу-хау в усі структурні підрозділи незалежно від місця їхнього базування, що дозволить зблизити рівень розвитку вітчизняного і закордонного бізнесу на зовнішні ринки, що є менш розвинутими в порівнянні з вітчизняним щодо технології і маркетингу;</a:t>
            </a:r>
          </a:p>
          <a:p>
            <a:pPr algn="just"/>
            <a:r>
              <a:rPr lang="uk-UA" sz="2800">
                <a:solidFill>
                  <a:schemeClr val="bg2"/>
                </a:solidFill>
                <a:effectLst/>
                <a:latin typeface="Times New Roman" pitchFamily="18" charset="0"/>
              </a:rPr>
              <a:t>здійснюється інтенсивний контроль і координація закордонних підрозділів материнської компанії.</a:t>
            </a:r>
            <a:r>
              <a:rPr lang="ru-RU" sz="2800">
                <a:solidFill>
                  <a:schemeClr val="bg2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914400" y="228600"/>
            <a:ext cx="7543800" cy="1689100"/>
          </a:xfrm>
          <a:prstGeom prst="downArrowCallout">
            <a:avLst>
              <a:gd name="adj1" fmla="val 111654"/>
              <a:gd name="adj2" fmla="val 111654"/>
              <a:gd name="adj3" fmla="val 16667"/>
              <a:gd name="adj4" fmla="val 6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hlink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>
                <a:solidFill>
                  <a:schemeClr val="hlink"/>
                </a:solidFill>
                <a:latin typeface="Times New Roman" pitchFamily="18" charset="0"/>
              </a:rPr>
              <a:t>Інтернаціональна (міжнародна) модель</a:t>
            </a:r>
            <a:r>
              <a:rPr lang="ru-RU"/>
              <a:t> </a:t>
            </a:r>
            <a:r>
              <a:rPr lang="uk-UA" sz="2800" b="1">
                <a:solidFill>
                  <a:schemeClr val="hlink"/>
                </a:solidFill>
                <a:latin typeface="Times New Roman" pitchFamily="18" charset="0"/>
              </a:rPr>
              <a:t> міжнародного менеджменту:</a:t>
            </a:r>
          </a:p>
          <a:p>
            <a:pPr algn="ctr">
              <a:spcBef>
                <a:spcPct val="50000"/>
              </a:spcBef>
            </a:pPr>
            <a:endParaRPr lang="ru-RU" sz="900" b="1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1383</Words>
  <Application>Microsoft Office PowerPoint</Application>
  <PresentationFormat>Екран (4:3)</PresentationFormat>
  <Paragraphs>120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27</vt:i4>
      </vt:variant>
    </vt:vector>
  </HeadingPairs>
  <TitlesOfParts>
    <vt:vector size="28" baseType="lpstr">
      <vt:lpstr>Сумерки</vt:lpstr>
      <vt:lpstr>Презентація PowerPoint</vt:lpstr>
      <vt:lpstr>Мета: </vt:lpstr>
      <vt:lpstr>Дай відповідь на запитання</vt:lpstr>
      <vt:lpstr>ПЛАН</vt:lpstr>
      <vt:lpstr>Презентація PowerPoint</vt:lpstr>
      <vt:lpstr>Презентація PowerPoint</vt:lpstr>
      <vt:lpstr>Структура ТНК</vt:lpstr>
      <vt:lpstr>Презентація PowerPoint</vt:lpstr>
      <vt:lpstr>Презентація PowerPoint</vt:lpstr>
      <vt:lpstr>Характеристика діяльності ТНК</vt:lpstr>
      <vt:lpstr>Презентація PowerPoint</vt:lpstr>
      <vt:lpstr>Презентація PowerPoint</vt:lpstr>
      <vt:lpstr>Розповсюдження найбільших у світі ТНК</vt:lpstr>
      <vt:lpstr>Презентація PowerPoint</vt:lpstr>
      <vt:lpstr>Презентація PowerPoint</vt:lpstr>
      <vt:lpstr>Toyota Motor Corporation –  одна з найбільш високоглобалізованих компаній</vt:lpstr>
      <vt:lpstr>Країни, в яких виробляють продукцію Тойоти</vt:lpstr>
      <vt:lpstr>Презентація PowerPoint</vt:lpstr>
      <vt:lpstr>Риси ТНК:</vt:lpstr>
      <vt:lpstr>Презентація PowerPoint</vt:lpstr>
      <vt:lpstr>Конкурентні переваги ТНК:</vt:lpstr>
      <vt:lpstr>Сутнісні ознаки ТНК  (за методологією ЮНКТАД)</vt:lpstr>
      <vt:lpstr>Роль ТНК у формуванні фінансового сектора глобальної економіки :</vt:lpstr>
      <vt:lpstr>Презентація PowerPoint</vt:lpstr>
      <vt:lpstr>Управління міжнародним  бізнесом потребує:</vt:lpstr>
      <vt:lpstr>Особливості міжнародного  менеджменту  в Україні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</dc:creator>
  <cp:lastModifiedBy>RePack by Diakov</cp:lastModifiedBy>
  <cp:revision>148</cp:revision>
  <cp:lastPrinted>1601-01-01T00:00:00Z</cp:lastPrinted>
  <dcterms:created xsi:type="dcterms:W3CDTF">1601-01-01T00:00:00Z</dcterms:created>
  <dcterms:modified xsi:type="dcterms:W3CDTF">2019-07-10T14:31:16Z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