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92" r:id="rId2"/>
    <p:sldId id="294" r:id="rId3"/>
    <p:sldId id="295" r:id="rId4"/>
    <p:sldId id="269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0" r:id="rId14"/>
    <p:sldId id="279" r:id="rId15"/>
    <p:sldId id="280" r:id="rId16"/>
    <p:sldId id="281" r:id="rId17"/>
    <p:sldId id="283" r:id="rId18"/>
    <p:sldId id="282" r:id="rId19"/>
    <p:sldId id="297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8" r:id="rId29"/>
    <p:sldId id="299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BC80D4-D8D8-4EB0-8751-2891D2414E4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89BB1-BA61-42D2-91D8-74280A5681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395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A4707-1752-45BB-A1DE-748F0DF58331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A4707-1752-45BB-A1DE-748F0DF5833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A4707-1752-45BB-A1DE-748F0DF58331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A4707-1752-45BB-A1DE-748F0DF58331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357158" y="357166"/>
            <a:ext cx="8406597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Василь Королів – Старий </a:t>
            </a:r>
            <a:r>
              <a:rPr kumimoji="0" lang="uk-UA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„Хуха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</a:t>
            </a:r>
            <a:r>
              <a:rPr kumimoji="0" lang="uk-UA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Моховинка”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Короткі відомості про письменника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 його фантастичні казки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Образи фантастичних істот,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створені уявою автора на основі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українського фольклору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Добро і зло в казці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3571876"/>
            <a:ext cx="1776320" cy="2833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643182"/>
            <a:ext cx="200023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3402" y="3703336"/>
            <a:ext cx="192882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15206" y="1285860"/>
            <a:ext cx="1701319" cy="2638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 descr="http://shkola.ua/web/uploads/book/54/images/6zuM1ax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5140" y="3714752"/>
            <a:ext cx="1907006" cy="292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17388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260648"/>
            <a:ext cx="8178521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kumimoji="0" lang="ru-RU" sz="36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Не </a:t>
            </a:r>
            <a:r>
              <a:rPr kumimoji="0" lang="ru-RU" sz="3600" b="1" i="1" u="none" strike="noStrike" cap="non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залежить</a:t>
            </a:r>
            <a:r>
              <a:rPr kumimoji="0" lang="ru-RU" sz="36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доброта </a:t>
            </a:r>
            <a:r>
              <a:rPr kumimoji="0" lang="ru-RU" sz="3600" b="1" i="1" u="none" strike="noStrike" cap="non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від</a:t>
            </a:r>
            <a:r>
              <a:rPr kumimoji="0" lang="ru-RU" sz="36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росту,</a:t>
            </a:r>
            <a:br>
              <a:rPr kumimoji="0" lang="ru-RU" sz="36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36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Не </a:t>
            </a:r>
            <a:r>
              <a:rPr kumimoji="0" lang="ru-RU" sz="3600" b="1" i="1" u="none" strike="noStrike" cap="non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залежить</a:t>
            </a:r>
            <a:r>
              <a:rPr kumimoji="0" lang="ru-RU" sz="36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доброта </a:t>
            </a:r>
            <a:r>
              <a:rPr kumimoji="0" lang="ru-RU" sz="3600" b="1" i="1" u="none" strike="noStrike" cap="non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від</a:t>
            </a:r>
            <a:r>
              <a:rPr kumimoji="0" lang="ru-RU" sz="36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600" b="1" i="1" u="none" strike="noStrike" cap="non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віку</a:t>
            </a:r>
            <a:r>
              <a:rPr kumimoji="0" lang="ru-RU" sz="36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br>
              <a:rPr kumimoji="0" lang="ru-RU" sz="36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36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Доброта </a:t>
            </a:r>
            <a:r>
              <a:rPr kumimoji="0" lang="ru-RU" sz="3600" b="1" i="1" u="none" strike="noStrike" cap="non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ніколи</a:t>
            </a:r>
            <a:r>
              <a:rPr kumimoji="0" lang="ru-RU" sz="36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не </a:t>
            </a:r>
            <a:r>
              <a:rPr kumimoji="0" lang="ru-RU" sz="3600" b="1" i="1" u="none" strike="noStrike" cap="non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старіє</a:t>
            </a:r>
            <a:r>
              <a:rPr kumimoji="0" lang="ru-RU" sz="36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br>
              <a:rPr kumimoji="0" lang="ru-RU" sz="36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36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Доброта, як </a:t>
            </a:r>
            <a:r>
              <a:rPr kumimoji="0" lang="ru-RU" sz="3600" b="1" i="1" u="none" strike="noStrike" cap="non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сонце</a:t>
            </a:r>
            <a:r>
              <a:rPr kumimoji="0" lang="ru-RU" sz="36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3600" b="1" i="1" u="none" strike="noStrike" cap="non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гріє</a:t>
            </a:r>
            <a:r>
              <a:rPr kumimoji="0" lang="ru-RU" sz="36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br>
              <a:rPr kumimoji="0" lang="ru-RU" sz="36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en-US" sz="36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</a:t>
            </a:r>
            <a:r>
              <a:rPr kumimoji="0" lang="ru-RU" sz="36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О. </a:t>
            </a:r>
            <a:r>
              <a:rPr kumimoji="0" lang="ru-RU" sz="3600" b="1" i="1" u="none" strike="noStrike" cap="non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Жовна</a:t>
            </a:r>
            <a:endParaRPr lang="ru-RU" sz="36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Ответы@Mail.Ru: Когда человек становится добрым?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2254"/>
          <a:stretch/>
        </p:blipFill>
        <p:spPr bwMode="auto">
          <a:xfrm>
            <a:off x="1979712" y="2636912"/>
            <a:ext cx="3810000" cy="38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73957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428596" y="857232"/>
            <a:ext cx="8358246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Казка – це…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Казка складається з таких частин:…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Казки бувають …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 казках зустрічають такі фантастичні істоти, як-от:…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Літературною казкою називається …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На попередніх уроках </a:t>
            </a:r>
            <a:r>
              <a:rPr kumimoji="0" lang="en-US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вивчали літературну казку…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ЇЇ автор ….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62706" y="404664"/>
            <a:ext cx="561858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kumimoji="0" lang="uk-UA" sz="40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Незакінчені  речення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3957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 cstate="print"/>
          <a:srcRect b="5602"/>
          <a:stretch/>
        </p:blipFill>
        <p:spPr bwMode="auto">
          <a:xfrm>
            <a:off x="1907704" y="0"/>
            <a:ext cx="5472608" cy="674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94788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3429000"/>
            <a:ext cx="2414582" cy="3233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3286124"/>
            <a:ext cx="2686055" cy="324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Рисунок 10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428604"/>
            <a:ext cx="2357454" cy="294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488" y="928670"/>
            <a:ext cx="2667002" cy="2652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Рисунок 14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7950" y="357166"/>
            <a:ext cx="2384430" cy="3151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57950" y="214290"/>
            <a:ext cx="248602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142976" y="2428868"/>
            <a:ext cx="721896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Фантастичні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істоти</a:t>
            </a:r>
          </a:p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української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міфології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02789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28596" y="714356"/>
            <a:ext cx="571504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  <a:latin typeface="Constantia" pitchFamily="18" charset="0"/>
              </a:rPr>
              <a:t>Блуд</a:t>
            </a:r>
          </a:p>
          <a:p>
            <a:pPr algn="just"/>
            <a:r>
              <a:rPr lang="ru-RU" i="1" dirty="0" smtClean="0">
                <a:latin typeface="Constantia" pitchFamily="18" charset="0"/>
              </a:rPr>
              <a:t>	</a:t>
            </a:r>
            <a:r>
              <a:rPr lang="ru-RU" i="1" dirty="0" err="1" smtClean="0">
                <a:latin typeface="Constantia" pitchFamily="18" charset="0"/>
              </a:rPr>
              <a:t>Може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прибрати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вигляду</a:t>
            </a:r>
            <a:r>
              <a:rPr lang="ru-RU" i="1" dirty="0" smtClean="0">
                <a:latin typeface="Constantia" pitchFamily="18" charset="0"/>
              </a:rPr>
              <a:t> птаха, </a:t>
            </a:r>
            <a:r>
              <a:rPr lang="ru-RU" i="1" dirty="0" err="1" smtClean="0">
                <a:latin typeface="Constantia" pitchFamily="18" charset="0"/>
              </a:rPr>
              <a:t>панії</a:t>
            </a:r>
            <a:r>
              <a:rPr lang="ru-RU" i="1" dirty="0" smtClean="0">
                <a:latin typeface="Constantia" pitchFamily="18" charset="0"/>
              </a:rPr>
              <a:t>, </a:t>
            </a:r>
            <a:r>
              <a:rPr lang="ru-RU" i="1" dirty="0" err="1" smtClean="0">
                <a:latin typeface="Constantia" pitchFamily="18" charset="0"/>
              </a:rPr>
              <a:t>чоловіка</a:t>
            </a:r>
            <a:r>
              <a:rPr lang="ru-RU" i="1" dirty="0" smtClean="0">
                <a:latin typeface="Constantia" pitchFamily="18" charset="0"/>
              </a:rPr>
              <a:t>, кота, пса, </a:t>
            </a:r>
            <a:r>
              <a:rPr lang="ru-RU" i="1" dirty="0" err="1" smtClean="0">
                <a:latin typeface="Constantia" pitchFamily="18" charset="0"/>
              </a:rPr>
              <a:t>світла</a:t>
            </a:r>
            <a:r>
              <a:rPr lang="ru-RU" i="1" dirty="0" smtClean="0">
                <a:latin typeface="Constantia" pitchFamily="18" charset="0"/>
              </a:rPr>
              <a:t>. </a:t>
            </a:r>
            <a:r>
              <a:rPr lang="ru-RU" i="1" dirty="0" err="1" smtClean="0">
                <a:latin typeface="Constantia" pitchFamily="18" charset="0"/>
              </a:rPr>
              <a:t>Найчастіше</a:t>
            </a:r>
            <a:r>
              <a:rPr lang="ru-RU" i="1" dirty="0" smtClean="0">
                <a:latin typeface="Constantia" pitchFamily="18" charset="0"/>
              </a:rPr>
              <a:t> «</a:t>
            </a:r>
            <a:r>
              <a:rPr lang="ru-RU" i="1" dirty="0" err="1" smtClean="0">
                <a:latin typeface="Constantia" pitchFamily="18" charset="0"/>
              </a:rPr>
              <a:t>чигає</a:t>
            </a:r>
            <a:r>
              <a:rPr lang="ru-RU" i="1" dirty="0" smtClean="0">
                <a:latin typeface="Constantia" pitchFamily="18" charset="0"/>
              </a:rPr>
              <a:t>» на </a:t>
            </a:r>
            <a:r>
              <a:rPr lang="ru-RU" i="1" dirty="0" err="1" smtClean="0">
                <a:latin typeface="Constantia" pitchFamily="18" charset="0"/>
              </a:rPr>
              <a:t>подорожнього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на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роздоріжжі</a:t>
            </a:r>
            <a:r>
              <a:rPr lang="ru-RU" i="1" dirty="0" smtClean="0">
                <a:latin typeface="Constantia" pitchFamily="18" charset="0"/>
              </a:rPr>
              <a:t>. </a:t>
            </a:r>
            <a:r>
              <a:rPr lang="ru-RU" i="1" dirty="0" err="1" smtClean="0">
                <a:latin typeface="Constantia" pitchFamily="18" charset="0"/>
              </a:rPr>
              <a:t>Вчепившись</a:t>
            </a:r>
            <a:r>
              <a:rPr lang="ru-RU" i="1" dirty="0" smtClean="0">
                <a:latin typeface="Constantia" pitchFamily="18" charset="0"/>
              </a:rPr>
              <a:t> у </a:t>
            </a:r>
            <a:r>
              <a:rPr lang="ru-RU" i="1" dirty="0" err="1" smtClean="0">
                <a:latin typeface="Constantia" pitchFamily="18" charset="0"/>
              </a:rPr>
              <a:t>людину</a:t>
            </a:r>
            <a:r>
              <a:rPr lang="ru-RU" i="1" dirty="0" smtClean="0">
                <a:latin typeface="Constantia" pitchFamily="18" charset="0"/>
              </a:rPr>
              <a:t>, Блуд водить </a:t>
            </a:r>
            <a:r>
              <a:rPr lang="ru-RU" i="1" dirty="0" err="1" smtClean="0">
                <a:latin typeface="Constantia" pitchFamily="18" charset="0"/>
              </a:rPr>
              <a:t>її</a:t>
            </a:r>
            <a:r>
              <a:rPr lang="ru-RU" i="1" dirty="0" smtClean="0">
                <a:latin typeface="Constantia" pitchFamily="18" charset="0"/>
              </a:rPr>
              <a:t> до </a:t>
            </a:r>
            <a:r>
              <a:rPr lang="ru-RU" i="1" dirty="0" err="1" smtClean="0">
                <a:latin typeface="Constantia" pitchFamily="18" charset="0"/>
              </a:rPr>
              <a:t>повного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знесилення</a:t>
            </a:r>
            <a:r>
              <a:rPr lang="ru-RU" i="1" dirty="0" smtClean="0">
                <a:latin typeface="Constantia" pitchFamily="18" charset="0"/>
              </a:rPr>
              <a:t> на одному </a:t>
            </a:r>
            <a:r>
              <a:rPr lang="ru-RU" i="1" dirty="0" err="1" smtClean="0">
                <a:latin typeface="Constantia" pitchFamily="18" charset="0"/>
              </a:rPr>
              <a:t>місці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або</a:t>
            </a:r>
            <a:r>
              <a:rPr lang="ru-RU" i="1" dirty="0" smtClean="0">
                <a:latin typeface="Constantia" pitchFamily="18" charset="0"/>
              </a:rPr>
              <a:t> заводить у болото, воду </a:t>
            </a:r>
            <a:r>
              <a:rPr lang="ru-RU" i="1" dirty="0" err="1" smtClean="0">
                <a:latin typeface="Constantia" pitchFamily="18" charset="0"/>
              </a:rPr>
              <a:t>чи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іншу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прірву</a:t>
            </a:r>
            <a:r>
              <a:rPr lang="ru-RU" i="1" dirty="0" smtClean="0">
                <a:latin typeface="Constantia" pitchFamily="18" charset="0"/>
              </a:rPr>
              <a:t>. </a:t>
            </a:r>
            <a:r>
              <a:rPr lang="ru-RU" i="1" dirty="0" err="1" smtClean="0">
                <a:latin typeface="Constantia" pitchFamily="18" charset="0"/>
              </a:rPr>
              <a:t>Зникає</a:t>
            </a:r>
            <a:r>
              <a:rPr lang="ru-RU" i="1" dirty="0" smtClean="0">
                <a:latin typeface="Constantia" pitchFamily="18" charset="0"/>
              </a:rPr>
              <a:t> Блуд (</a:t>
            </a:r>
            <a:r>
              <a:rPr lang="ru-RU" i="1" dirty="0" err="1" smtClean="0">
                <a:latin typeface="Constantia" pitchFamily="18" charset="0"/>
              </a:rPr>
              <a:t>розсіюється</a:t>
            </a:r>
            <a:r>
              <a:rPr lang="ru-RU" i="1" dirty="0" smtClean="0">
                <a:latin typeface="Constantia" pitchFamily="18" charset="0"/>
              </a:rPr>
              <a:t>) </a:t>
            </a:r>
            <a:r>
              <a:rPr lang="ru-RU" i="1" dirty="0" err="1" smtClean="0">
                <a:latin typeface="Constantia" pitchFamily="18" charset="0"/>
              </a:rPr>
              <a:t>після</a:t>
            </a:r>
            <a:r>
              <a:rPr lang="ru-RU" i="1" dirty="0" smtClean="0">
                <a:latin typeface="Constantia" pitchFamily="18" charset="0"/>
              </a:rPr>
              <a:t> того, як </a:t>
            </a:r>
            <a:r>
              <a:rPr lang="ru-RU" i="1" dirty="0" err="1" smtClean="0">
                <a:latin typeface="Constantia" pitchFamily="18" charset="0"/>
              </a:rPr>
              <a:t>проспіває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півень</a:t>
            </a:r>
            <a:r>
              <a:rPr lang="ru-RU" i="1" dirty="0" smtClean="0">
                <a:latin typeface="Constantia" pitchFamily="18" charset="0"/>
              </a:rPr>
              <a:t>.</a:t>
            </a:r>
            <a:endParaRPr lang="ru-RU" i="1" dirty="0">
              <a:latin typeface="Constantia" pitchFamily="18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5643570" y="4357694"/>
            <a:ext cx="3071834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Відьма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— та, що вміє чаклувати,</a:t>
            </a:r>
            <a:r>
              <a:rPr kumimoji="0" lang="uk-UA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 здатна </a:t>
            </a:r>
            <a:r>
              <a:rPr kumimoji="0" lang="uk-UA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перевтілюватися  в якогось звіра чи предмет,</a:t>
            </a:r>
            <a:r>
              <a:rPr kumimoji="0" lang="uk-UA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 а також </a:t>
            </a:r>
            <a:r>
              <a:rPr kumimoji="0" lang="uk-UA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 літати на мітлі, кочерзі, тварині чи людині.</a:t>
            </a:r>
            <a:endParaRPr kumimoji="0" lang="uk-UA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2928934"/>
            <a:ext cx="2304046" cy="2631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Рисунок 1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428604"/>
            <a:ext cx="2286016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3857628"/>
            <a:ext cx="328614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4604204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4357686" y="698967"/>
            <a:ext cx="421481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Вовкулака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uk-UA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незвичайна, </a:t>
            </a:r>
            <a:r>
              <a:rPr kumimoji="0" lang="uk-UA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напівфантастична</a:t>
            </a:r>
            <a:r>
              <a:rPr kumimoji="0" lang="uk-UA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 істота. Живе у сім'ї, як звичайні люди, і лише в певний час, найчастіше вночі, перетворюється у вовка, а вдень знову </a:t>
            </a:r>
            <a:r>
              <a:rPr kumimoji="0" lang="uk-UA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 набуває</a:t>
            </a:r>
            <a:r>
              <a:rPr kumimoji="0" lang="uk-UA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 звичного вигляду. </a:t>
            </a:r>
            <a:endParaRPr kumimoji="0" lang="uk-UA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8596" y="3357562"/>
            <a:ext cx="500066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i="1" dirty="0" smtClean="0">
                <a:solidFill>
                  <a:srgbClr val="FF0000"/>
                </a:solidFill>
                <a:latin typeface="Constantia" pitchFamily="18" charset="0"/>
              </a:rPr>
              <a:t>Водяник</a:t>
            </a:r>
          </a:p>
          <a:p>
            <a:pPr algn="just"/>
            <a:r>
              <a:rPr lang="uk-UA" i="1" dirty="0" smtClean="0">
                <a:latin typeface="Constantia" pitchFamily="18" charset="0"/>
              </a:rPr>
              <a:t> — володар ставків, водоймищ,  старшує над русалками та опікується рибами.  Живе він у вирах річок, коло млинів. </a:t>
            </a:r>
            <a:endParaRPr lang="ru-RU" i="1" dirty="0">
              <a:latin typeface="Constantia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4572008"/>
            <a:ext cx="3000396" cy="2111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Рисунок 1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28604"/>
            <a:ext cx="3827468" cy="2757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32" y="2714620"/>
            <a:ext cx="3167068" cy="2619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085008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28596" y="290105"/>
            <a:ext cx="607223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Дідо (</a:t>
            </a:r>
            <a:r>
              <a:rPr kumimoji="0" lang="uk-UA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Капуш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)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 	Живе  у кущах бузини, поблизу хати, має добродушну вдачу.  </a:t>
            </a:r>
            <a:r>
              <a:rPr lang="uk-UA" i="1" dirty="0" smtClean="0"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Усе знає про природу: звірів, птахів, рослини. Але свої знання передає лише обраним.</a:t>
            </a:r>
            <a:endParaRPr kumimoji="0" lang="uk-UA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3" y="285728"/>
            <a:ext cx="2366027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428596" y="1857364"/>
            <a:ext cx="5929354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  <a:latin typeface="Constantia" pitchFamily="18" charset="0"/>
              </a:rPr>
              <a:t>Домовик</a:t>
            </a:r>
          </a:p>
          <a:p>
            <a:pPr algn="just"/>
            <a:r>
              <a:rPr lang="ru-RU" i="1" dirty="0" smtClean="0">
                <a:latin typeface="Constantia" pitchFamily="18" charset="0"/>
              </a:rPr>
              <a:t> – </a:t>
            </a:r>
            <a:r>
              <a:rPr lang="ru-RU" i="1" dirty="0" err="1" smtClean="0">
                <a:latin typeface="Constantia" pitchFamily="18" charset="0"/>
              </a:rPr>
              <a:t>найдавніший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демонічний</a:t>
            </a:r>
            <a:r>
              <a:rPr lang="ru-RU" i="1" dirty="0" smtClean="0">
                <a:latin typeface="Constantia" pitchFamily="18" charset="0"/>
              </a:rPr>
              <a:t> образ у </a:t>
            </a:r>
            <a:r>
              <a:rPr lang="ru-RU" i="1" dirty="0" err="1" smtClean="0">
                <a:latin typeface="Constantia" pitchFamily="18" charset="0"/>
              </a:rPr>
              <a:t>багатьох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народів</a:t>
            </a:r>
            <a:r>
              <a:rPr lang="ru-RU" i="1" dirty="0" smtClean="0">
                <a:latin typeface="Constantia" pitchFamily="18" charset="0"/>
              </a:rPr>
              <a:t>. </a:t>
            </a:r>
            <a:r>
              <a:rPr lang="ru-RU" i="1" dirty="0" err="1" smtClean="0">
                <a:latin typeface="Constantia" pitchFamily="18" charset="0"/>
              </a:rPr>
              <a:t>Це</a:t>
            </a:r>
            <a:r>
              <a:rPr lang="ru-RU" i="1" dirty="0" smtClean="0">
                <a:latin typeface="Constantia" pitchFamily="18" charset="0"/>
              </a:rPr>
              <a:t> аж </a:t>
            </a:r>
            <a:r>
              <a:rPr lang="ru-RU" i="1" dirty="0" err="1" smtClean="0">
                <a:latin typeface="Constantia" pitchFamily="18" charset="0"/>
              </a:rPr>
              <a:t>ніяк</a:t>
            </a:r>
            <a:r>
              <a:rPr lang="ru-RU" i="1" dirty="0" smtClean="0">
                <a:latin typeface="Constantia" pitchFamily="18" charset="0"/>
              </a:rPr>
              <a:t> не </a:t>
            </a:r>
            <a:r>
              <a:rPr lang="ru-RU" i="1" dirty="0" err="1" smtClean="0">
                <a:latin typeface="Constantia" pitchFamily="18" charset="0"/>
              </a:rPr>
              <a:t>злий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дід</a:t>
            </a:r>
            <a:r>
              <a:rPr lang="ru-RU" i="1" dirty="0" smtClean="0">
                <a:latin typeface="Constantia" pitchFamily="18" charset="0"/>
              </a:rPr>
              <a:t>, а </a:t>
            </a:r>
            <a:r>
              <a:rPr lang="ru-RU" i="1" dirty="0" err="1" smtClean="0">
                <a:latin typeface="Constantia" pitchFamily="18" charset="0"/>
              </a:rPr>
              <a:t>справжній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хатній</a:t>
            </a:r>
            <a:r>
              <a:rPr lang="ru-RU" i="1" dirty="0" smtClean="0">
                <a:latin typeface="Constantia" pitchFamily="18" charset="0"/>
              </a:rPr>
              <a:t> бог, </a:t>
            </a:r>
            <a:r>
              <a:rPr lang="ru-RU" i="1" dirty="0" err="1" smtClean="0">
                <a:latin typeface="Constantia" pitchFamily="18" charset="0"/>
              </a:rPr>
              <a:t>охоронець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домашнього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вогнища</a:t>
            </a:r>
            <a:r>
              <a:rPr lang="ru-RU" i="1" dirty="0" smtClean="0">
                <a:latin typeface="Constantia" pitchFamily="18" charset="0"/>
              </a:rPr>
              <a:t> та </a:t>
            </a:r>
            <a:r>
              <a:rPr lang="ru-RU" i="1" dirty="0" err="1" smtClean="0">
                <a:latin typeface="Constantia" pitchFamily="18" charset="0"/>
              </a:rPr>
              <a:t>родинних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святинь</a:t>
            </a:r>
            <a:r>
              <a:rPr lang="ru-RU" i="1" dirty="0" smtClean="0">
                <a:latin typeface="Constantia" pitchFamily="18" charset="0"/>
              </a:rPr>
              <a:t>.</a:t>
            </a:r>
          </a:p>
          <a:p>
            <a:pPr algn="just"/>
            <a:r>
              <a:rPr lang="ru-RU" i="1" dirty="0" smtClean="0">
                <a:latin typeface="Constantia" pitchFamily="18" charset="0"/>
              </a:rPr>
              <a:t>	</a:t>
            </a:r>
            <a:r>
              <a:rPr lang="ru-RU" i="1" dirty="0" err="1" smtClean="0">
                <a:latin typeface="Constantia" pitchFamily="18" charset="0"/>
              </a:rPr>
              <a:t>Крім</a:t>
            </a:r>
            <a:r>
              <a:rPr lang="ru-RU" i="1" dirty="0" smtClean="0">
                <a:latin typeface="Constantia" pitchFamily="18" charset="0"/>
              </a:rPr>
              <a:t> Домовика, </a:t>
            </a:r>
            <a:r>
              <a:rPr lang="ru-RU" i="1" dirty="0" err="1" smtClean="0">
                <a:latin typeface="Constantia" pitchFamily="18" charset="0"/>
              </a:rPr>
              <a:t>українська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демонологія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розрізняє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ще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й</a:t>
            </a:r>
            <a:r>
              <a:rPr lang="ru-RU" i="1" dirty="0" smtClean="0">
                <a:latin typeface="Constantia" pitchFamily="18" charset="0"/>
              </a:rPr>
              <a:t> дворового духа – Дворянина (</a:t>
            </a:r>
            <a:r>
              <a:rPr lang="ru-RU" i="1" dirty="0" err="1" smtClean="0">
                <a:latin typeface="Constantia" pitchFamily="18" charset="0"/>
              </a:rPr>
              <a:t>Стиригу</a:t>
            </a:r>
            <a:r>
              <a:rPr lang="ru-RU" i="1" dirty="0" smtClean="0">
                <a:latin typeface="Constantia" pitchFamily="18" charset="0"/>
              </a:rPr>
              <a:t>) – повелителя </a:t>
            </a:r>
            <a:r>
              <a:rPr lang="ru-RU" i="1" dirty="0" err="1" smtClean="0">
                <a:latin typeface="Constantia" pitchFamily="18" charset="0"/>
              </a:rPr>
              <a:t>худоби</a:t>
            </a:r>
            <a:r>
              <a:rPr lang="ru-RU" i="1" dirty="0" smtClean="0">
                <a:latin typeface="Constantia" pitchFamily="18" charset="0"/>
              </a:rPr>
              <a:t> та </a:t>
            </a:r>
            <a:r>
              <a:rPr lang="ru-RU" i="1" dirty="0" err="1" smtClean="0">
                <a:latin typeface="Constantia" pitchFamily="18" charset="0"/>
              </a:rPr>
              <a:t>всього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господарства</a:t>
            </a:r>
            <a:r>
              <a:rPr lang="ru-RU" i="1" dirty="0" smtClean="0">
                <a:latin typeface="Constantia" pitchFamily="18" charset="0"/>
              </a:rPr>
              <a:t>. </a:t>
            </a:r>
            <a:r>
              <a:rPr lang="ru-RU" i="1" dirty="0" err="1" smtClean="0">
                <a:latin typeface="Constantia" pitchFamily="18" charset="0"/>
              </a:rPr>
              <a:t>Вважаючи</a:t>
            </a:r>
            <a:r>
              <a:rPr lang="ru-RU" i="1" dirty="0" smtClean="0">
                <a:latin typeface="Constantia" pitchFamily="18" charset="0"/>
              </a:rPr>
              <a:t>    Домового    за    члена       </a:t>
            </a:r>
            <a:r>
              <a:rPr lang="ru-RU" i="1" dirty="0" err="1" smtClean="0">
                <a:latin typeface="Constantia" pitchFamily="18" charset="0"/>
              </a:rPr>
              <a:t>своєї</a:t>
            </a:r>
            <a:r>
              <a:rPr lang="ru-RU" i="1" dirty="0" smtClean="0">
                <a:latin typeface="Constantia" pitchFamily="18" charset="0"/>
              </a:rPr>
              <a:t> </a:t>
            </a:r>
          </a:p>
          <a:p>
            <a:pPr algn="just"/>
            <a:r>
              <a:rPr lang="ru-RU" i="1" dirty="0" err="1" smtClean="0">
                <a:latin typeface="Constantia" pitchFamily="18" charset="0"/>
              </a:rPr>
              <a:t>родини</a:t>
            </a:r>
            <a:r>
              <a:rPr lang="ru-RU" i="1" dirty="0" smtClean="0">
                <a:latin typeface="Constantia" pitchFamily="18" charset="0"/>
              </a:rPr>
              <a:t>,   люди   </a:t>
            </a:r>
            <a:r>
              <a:rPr lang="ru-RU" i="1" dirty="0" err="1" smtClean="0">
                <a:latin typeface="Constantia" pitchFamily="18" charset="0"/>
              </a:rPr>
              <a:t>віддавали</a:t>
            </a:r>
            <a:r>
              <a:rPr lang="ru-RU" i="1" dirty="0" smtClean="0">
                <a:latin typeface="Constantia" pitchFamily="18" charset="0"/>
              </a:rPr>
              <a:t>   </a:t>
            </a:r>
            <a:r>
              <a:rPr lang="ru-RU" i="1" dirty="0" err="1" smtClean="0">
                <a:latin typeface="Constantia" pitchFamily="18" charset="0"/>
              </a:rPr>
              <a:t>йому</a:t>
            </a:r>
            <a:r>
              <a:rPr lang="ru-RU" i="1" dirty="0" smtClean="0">
                <a:latin typeface="Constantia" pitchFamily="18" charset="0"/>
              </a:rPr>
              <a:t>   </a:t>
            </a:r>
            <a:r>
              <a:rPr lang="ru-RU" i="1" dirty="0" err="1" smtClean="0">
                <a:latin typeface="Constantia" pitchFamily="18" charset="0"/>
              </a:rPr>
              <a:t>належну</a:t>
            </a:r>
            <a:r>
              <a:rPr lang="ru-RU" i="1" dirty="0" smtClean="0">
                <a:latin typeface="Constantia" pitchFamily="18" charset="0"/>
              </a:rPr>
              <a:t> </a:t>
            </a:r>
          </a:p>
          <a:p>
            <a:pPr algn="just"/>
            <a:r>
              <a:rPr lang="ru-RU" i="1" dirty="0" err="1" smtClean="0">
                <a:latin typeface="Constantia" pitchFamily="18" charset="0"/>
              </a:rPr>
              <a:t>шану</a:t>
            </a:r>
            <a:r>
              <a:rPr lang="ru-RU" i="1" dirty="0" smtClean="0">
                <a:latin typeface="Constantia" pitchFamily="18" charset="0"/>
              </a:rPr>
              <a:t>:     </a:t>
            </a:r>
            <a:r>
              <a:rPr lang="ru-RU" i="1" dirty="0" err="1" smtClean="0">
                <a:latin typeface="Constantia" pitchFamily="18" charset="0"/>
              </a:rPr>
              <a:t>під</a:t>
            </a:r>
            <a:r>
              <a:rPr lang="ru-RU" i="1" dirty="0" smtClean="0">
                <a:latin typeface="Constantia" pitchFamily="18" charset="0"/>
              </a:rPr>
              <a:t>    </a:t>
            </a:r>
            <a:r>
              <a:rPr lang="ru-RU" i="1" dirty="0" err="1" smtClean="0">
                <a:latin typeface="Constantia" pitchFamily="18" charset="0"/>
              </a:rPr>
              <a:t>Новий</a:t>
            </a:r>
            <a:r>
              <a:rPr lang="ru-RU" i="1" dirty="0" smtClean="0">
                <a:latin typeface="Constantia" pitchFamily="18" charset="0"/>
              </a:rPr>
              <a:t>     </a:t>
            </a:r>
            <a:r>
              <a:rPr lang="ru-RU" i="1" dirty="0" err="1" smtClean="0">
                <a:latin typeface="Constantia" pitchFamily="18" charset="0"/>
              </a:rPr>
              <a:t>рік</a:t>
            </a:r>
            <a:r>
              <a:rPr lang="ru-RU" i="1" dirty="0" smtClean="0">
                <a:latin typeface="Constantia" pitchFamily="18" charset="0"/>
              </a:rPr>
              <a:t>     </a:t>
            </a:r>
            <a:r>
              <a:rPr lang="ru-RU" i="1" dirty="0" err="1" smtClean="0">
                <a:latin typeface="Constantia" pitchFamily="18" charset="0"/>
              </a:rPr>
              <a:t>влаштовували</a:t>
            </a:r>
            <a:r>
              <a:rPr lang="ru-RU" i="1" dirty="0" smtClean="0">
                <a:latin typeface="Constantia" pitchFamily="18" charset="0"/>
              </a:rPr>
              <a:t> </a:t>
            </a:r>
          </a:p>
          <a:p>
            <a:pPr algn="just"/>
            <a:r>
              <a:rPr lang="ru-RU" i="1" dirty="0" smtClean="0">
                <a:latin typeface="Constantia" pitchFamily="18" charset="0"/>
              </a:rPr>
              <a:t>“</a:t>
            </a:r>
            <a:r>
              <a:rPr lang="ru-RU" i="1" dirty="0" err="1" smtClean="0">
                <a:latin typeface="Constantia" pitchFamily="18" charset="0"/>
              </a:rPr>
              <a:t>весілля</a:t>
            </a:r>
            <a:r>
              <a:rPr lang="ru-RU" i="1" dirty="0" smtClean="0">
                <a:latin typeface="Constantia" pitchFamily="18" charset="0"/>
              </a:rPr>
              <a:t>” </a:t>
            </a:r>
            <a:r>
              <a:rPr lang="ru-RU" i="1" dirty="0" err="1" smtClean="0">
                <a:latin typeface="Constantia" pitchFamily="18" charset="0"/>
              </a:rPr>
              <a:t>печі</a:t>
            </a:r>
            <a:r>
              <a:rPr lang="ru-RU" i="1" dirty="0" smtClean="0">
                <a:latin typeface="Constantia" pitchFamily="18" charset="0"/>
              </a:rPr>
              <a:t>; при </a:t>
            </a:r>
            <a:r>
              <a:rPr lang="ru-RU" i="1" dirty="0" err="1" smtClean="0">
                <a:latin typeface="Constantia" pitchFamily="18" charset="0"/>
              </a:rPr>
              <a:t>переїзді</a:t>
            </a:r>
            <a:r>
              <a:rPr lang="ru-RU" i="1" dirty="0" smtClean="0">
                <a:latin typeface="Constantia" pitchFamily="18" charset="0"/>
              </a:rPr>
              <a:t> до   </a:t>
            </a:r>
            <a:r>
              <a:rPr lang="ru-RU" i="1" dirty="0" err="1" smtClean="0">
                <a:latin typeface="Constantia" pitchFamily="18" charset="0"/>
              </a:rPr>
              <a:t>нової</a:t>
            </a:r>
            <a:r>
              <a:rPr lang="ru-RU" i="1" dirty="0" smtClean="0">
                <a:latin typeface="Constantia" pitchFamily="18" charset="0"/>
              </a:rPr>
              <a:t>    </a:t>
            </a:r>
            <a:r>
              <a:rPr lang="ru-RU" i="1" dirty="0" err="1" smtClean="0">
                <a:latin typeface="Constantia" pitchFamily="18" charset="0"/>
              </a:rPr>
              <a:t>оселі</a:t>
            </a:r>
            <a:r>
              <a:rPr lang="ru-RU" i="1" dirty="0" smtClean="0">
                <a:latin typeface="Constantia" pitchFamily="18" charset="0"/>
              </a:rPr>
              <a:t> </a:t>
            </a:r>
          </a:p>
          <a:p>
            <a:pPr algn="just"/>
            <a:r>
              <a:rPr lang="ru-RU" i="1" dirty="0" err="1" smtClean="0">
                <a:latin typeface="Constantia" pitchFamily="18" charset="0"/>
              </a:rPr>
              <a:t>запрошували</a:t>
            </a:r>
            <a:r>
              <a:rPr lang="ru-RU" i="1" dirty="0" smtClean="0">
                <a:latin typeface="Constantia" pitchFamily="18" charset="0"/>
              </a:rPr>
              <a:t>   </a:t>
            </a:r>
            <a:r>
              <a:rPr lang="ru-RU" i="1" dirty="0" err="1" smtClean="0">
                <a:latin typeface="Constantia" pitchFamily="18" charset="0"/>
              </a:rPr>
              <a:t>з</a:t>
            </a:r>
            <a:r>
              <a:rPr lang="ru-RU" i="1" dirty="0" smtClean="0">
                <a:latin typeface="Constantia" pitchFamily="18" charset="0"/>
              </a:rPr>
              <a:t>  собою;  брали    для   </a:t>
            </a:r>
            <a:r>
              <a:rPr lang="ru-RU" i="1" dirty="0" err="1" smtClean="0">
                <a:latin typeface="Constantia" pitchFamily="18" charset="0"/>
              </a:rPr>
              <a:t>нього</a:t>
            </a:r>
            <a:r>
              <a:rPr lang="ru-RU" i="1" dirty="0" smtClean="0">
                <a:latin typeface="Constantia" pitchFamily="18" charset="0"/>
              </a:rPr>
              <a:t> </a:t>
            </a:r>
          </a:p>
          <a:p>
            <a:pPr algn="just"/>
            <a:r>
              <a:rPr lang="ru-RU" i="1" dirty="0" err="1" smtClean="0">
                <a:latin typeface="Constantia" pitchFamily="18" charset="0"/>
              </a:rPr>
              <a:t>хлібну</a:t>
            </a:r>
            <a:r>
              <a:rPr lang="ru-RU" i="1" dirty="0" smtClean="0">
                <a:latin typeface="Constantia" pitchFamily="18" charset="0"/>
              </a:rPr>
              <a:t>    лопату    </a:t>
            </a:r>
            <a:r>
              <a:rPr lang="ru-RU" i="1" dirty="0" err="1" smtClean="0">
                <a:latin typeface="Constantia" pitchFamily="18" charset="0"/>
              </a:rPr>
              <a:t>або</a:t>
            </a:r>
            <a:r>
              <a:rPr lang="ru-RU" i="1" dirty="0" smtClean="0">
                <a:latin typeface="Constantia" pitchFamily="18" charset="0"/>
              </a:rPr>
              <a:t>    помело.     Молода, </a:t>
            </a:r>
          </a:p>
          <a:p>
            <a:pPr algn="just"/>
            <a:r>
              <a:rPr lang="ru-RU" i="1" dirty="0" err="1" smtClean="0">
                <a:latin typeface="Constantia" pitchFamily="18" charset="0"/>
              </a:rPr>
              <a:t>вперше</a:t>
            </a:r>
            <a:r>
              <a:rPr lang="ru-RU" i="1" dirty="0" smtClean="0">
                <a:latin typeface="Constantia" pitchFamily="18" charset="0"/>
              </a:rPr>
              <a:t>      </a:t>
            </a:r>
            <a:r>
              <a:rPr lang="ru-RU" i="1" dirty="0" err="1" smtClean="0">
                <a:latin typeface="Constantia" pitchFamily="18" charset="0"/>
              </a:rPr>
              <a:t>приходячи</a:t>
            </a:r>
            <a:r>
              <a:rPr lang="ru-RU" i="1" dirty="0" smtClean="0">
                <a:latin typeface="Constantia" pitchFamily="18" charset="0"/>
              </a:rPr>
              <a:t>    в    </a:t>
            </a:r>
            <a:r>
              <a:rPr lang="ru-RU" i="1" dirty="0" err="1" smtClean="0">
                <a:latin typeface="Constantia" pitchFamily="18" charset="0"/>
              </a:rPr>
              <a:t>дім</a:t>
            </a:r>
            <a:r>
              <a:rPr lang="ru-RU" i="1" dirty="0" smtClean="0">
                <a:latin typeface="Constantia" pitchFamily="18" charset="0"/>
              </a:rPr>
              <a:t>,    приносила </a:t>
            </a:r>
          </a:p>
          <a:p>
            <a:pPr algn="just"/>
            <a:r>
              <a:rPr lang="ru-RU" i="1" dirty="0" err="1" smtClean="0">
                <a:latin typeface="Constantia" pitchFamily="18" charset="0"/>
              </a:rPr>
              <a:t>Домовикові</a:t>
            </a:r>
            <a:r>
              <a:rPr lang="ru-RU" i="1" dirty="0" smtClean="0">
                <a:latin typeface="Constantia" pitchFamily="18" charset="0"/>
              </a:rPr>
              <a:t>      </a:t>
            </a:r>
            <a:r>
              <a:rPr lang="ru-RU" i="1" dirty="0" err="1" smtClean="0">
                <a:latin typeface="Constantia" pitchFamily="18" charset="0"/>
              </a:rPr>
              <a:t>чорного</a:t>
            </a:r>
            <a:r>
              <a:rPr lang="ru-RU" i="1" dirty="0" smtClean="0">
                <a:latin typeface="Constantia" pitchFamily="18" charset="0"/>
              </a:rPr>
              <a:t>     </a:t>
            </a:r>
            <a:r>
              <a:rPr lang="ru-RU" i="1" dirty="0" err="1" smtClean="0">
                <a:latin typeface="Constantia" pitchFamily="18" charset="0"/>
              </a:rPr>
              <a:t>півня</a:t>
            </a:r>
            <a:r>
              <a:rPr lang="ru-RU" i="1" dirty="0" smtClean="0">
                <a:latin typeface="Constantia" pitchFamily="18" charset="0"/>
              </a:rPr>
              <a:t> –   </a:t>
            </a:r>
            <a:r>
              <a:rPr lang="ru-RU" i="1" dirty="0" err="1" smtClean="0">
                <a:latin typeface="Constantia" pitchFamily="18" charset="0"/>
              </a:rPr>
              <a:t>своєрідну</a:t>
            </a:r>
            <a:endParaRPr lang="ru-RU" i="1" dirty="0" smtClean="0">
              <a:latin typeface="Constantia" pitchFamily="18" charset="0"/>
            </a:endParaRPr>
          </a:p>
          <a:p>
            <a:pPr algn="just"/>
            <a:r>
              <a:rPr lang="ru-RU" i="1" dirty="0" smtClean="0">
                <a:latin typeface="Constantia" pitchFamily="18" charset="0"/>
              </a:rPr>
              <a:t> жертву для </a:t>
            </a:r>
            <a:r>
              <a:rPr lang="ru-RU" i="1" dirty="0" err="1" smtClean="0">
                <a:latin typeface="Constantia" pitchFamily="18" charset="0"/>
              </a:rPr>
              <a:t>хатнього</a:t>
            </a:r>
            <a:r>
              <a:rPr lang="ru-RU" i="1" dirty="0" smtClean="0">
                <a:latin typeface="Constantia" pitchFamily="18" charset="0"/>
              </a:rPr>
              <a:t> бога.</a:t>
            </a:r>
            <a:endParaRPr lang="ru-RU" i="1" dirty="0">
              <a:latin typeface="Constantia" pitchFamily="18" charset="0"/>
            </a:endParaRPr>
          </a:p>
        </p:txBody>
      </p:sp>
      <p:pic>
        <p:nvPicPr>
          <p:cNvPr id="12" name="Рисунок 1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3929066"/>
            <a:ext cx="3238496" cy="2214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267736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428596" y="500042"/>
            <a:ext cx="5000660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Злидні (нещастя)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 — уособлення недолі, біди. Найчастіше народна уява змальовувала Злиднів у вигляді дідків-жебраків або маленьких, ненаситних, невиразно окреслених істот. Ховаються вони в хаті під піччю. Вважалося, що де поселяться Злидні, там надовго запанує крайня бідність. </a:t>
            </a:r>
            <a:endParaRPr kumimoji="0" lang="uk-UA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3714744" y="3496061"/>
            <a:ext cx="4929222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Лісовик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uk-UA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 — господар лісу,  охороняє  звірів від хижаків, мисливців, різних небезпек</a:t>
            </a:r>
            <a:r>
              <a:rPr lang="uk-UA" i="1" dirty="0" smtClean="0"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. Він пасе свою череду – вовків, зайців, оленів – і полюбляє жартувати над людиною: відбере в неї пам’ять – і людина заблукає в лісі, а лісовик радіє, гучно сміється і плескає в долоні. А втім, його витівки не злі й рідко коли закінчуються драматично.</a:t>
            </a:r>
            <a:endParaRPr kumimoji="0" lang="uk-UA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071810"/>
            <a:ext cx="2757474" cy="345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500042"/>
            <a:ext cx="3345530" cy="2409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782867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000364" y="2857496"/>
            <a:ext cx="578647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 smtClean="0">
                <a:solidFill>
                  <a:srgbClr val="FF0000"/>
                </a:solidFill>
                <a:latin typeface="Constantia" pitchFamily="18" charset="0"/>
              </a:rPr>
              <a:t>Потерчата</a:t>
            </a:r>
            <a:r>
              <a:rPr lang="ru-RU" i="1" dirty="0" smtClean="0">
                <a:latin typeface="Constantia" pitchFamily="18" charset="0"/>
              </a:rPr>
              <a:t> – </a:t>
            </a:r>
            <a:r>
              <a:rPr lang="ru-RU" i="1" dirty="0" err="1" smtClean="0">
                <a:latin typeface="Constantia" pitchFamily="18" charset="0"/>
              </a:rPr>
              <a:t>душі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дітей</a:t>
            </a:r>
            <a:r>
              <a:rPr lang="ru-RU" i="1" dirty="0" smtClean="0">
                <a:latin typeface="Constantia" pitchFamily="18" charset="0"/>
              </a:rPr>
              <a:t>, </a:t>
            </a:r>
            <a:r>
              <a:rPr lang="ru-RU" i="1" dirty="0" err="1" smtClean="0">
                <a:latin typeface="Constantia" pitchFamily="18" charset="0"/>
              </a:rPr>
              <a:t>які</a:t>
            </a:r>
            <a:r>
              <a:rPr lang="ru-RU" i="1" dirty="0" smtClean="0">
                <a:latin typeface="Constantia" pitchFamily="18" charset="0"/>
              </a:rPr>
              <a:t> померли </a:t>
            </a:r>
            <a:r>
              <a:rPr lang="ru-RU" i="1" dirty="0" err="1" smtClean="0">
                <a:latin typeface="Constantia" pitchFamily="18" charset="0"/>
              </a:rPr>
              <a:t>нехрещеними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і</a:t>
            </a:r>
            <a:r>
              <a:rPr lang="ru-RU" i="1" dirty="0" smtClean="0">
                <a:latin typeface="Constantia" pitchFamily="18" charset="0"/>
              </a:rPr>
              <a:t> стали </a:t>
            </a:r>
            <a:r>
              <a:rPr lang="ru-RU" i="1" dirty="0" err="1" smtClean="0">
                <a:latin typeface="Constantia" pitchFamily="18" charset="0"/>
              </a:rPr>
              <a:t>болотяними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вогниками</a:t>
            </a:r>
            <a:r>
              <a:rPr lang="ru-RU" i="1" dirty="0" smtClean="0">
                <a:latin typeface="Constantia" pitchFamily="18" charset="0"/>
              </a:rPr>
              <a:t>.</a:t>
            </a:r>
            <a:endParaRPr lang="ru-RU" i="1" dirty="0">
              <a:latin typeface="Constanti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285728"/>
            <a:ext cx="57150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FF0000"/>
                </a:solidFill>
                <a:latin typeface="Constantia" pitchFamily="18" charset="0"/>
              </a:rPr>
              <a:t>Мавка</a:t>
            </a:r>
            <a:r>
              <a:rPr lang="ru-RU" sz="2000" b="1" i="1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</a:p>
          <a:p>
            <a:pPr algn="just"/>
            <a:r>
              <a:rPr lang="ru-RU" i="1" dirty="0" smtClean="0">
                <a:latin typeface="Constantia" pitchFamily="18" charset="0"/>
              </a:rPr>
              <a:t>– </a:t>
            </a:r>
            <a:r>
              <a:rPr lang="ru-RU" i="1" dirty="0" err="1" smtClean="0">
                <a:latin typeface="Constantia" pitchFamily="18" charset="0"/>
              </a:rPr>
              <a:t>подібна</a:t>
            </a:r>
            <a:r>
              <a:rPr lang="ru-RU" i="1" dirty="0" smtClean="0">
                <a:latin typeface="Constantia" pitchFamily="18" charset="0"/>
              </a:rPr>
              <a:t> до русалки. </a:t>
            </a:r>
            <a:r>
              <a:rPr lang="ru-RU" i="1" dirty="0" err="1" smtClean="0">
                <a:latin typeface="Constantia" pitchFamily="18" charset="0"/>
              </a:rPr>
              <a:t>Живе</a:t>
            </a:r>
            <a:r>
              <a:rPr lang="ru-RU" i="1" dirty="0" smtClean="0">
                <a:latin typeface="Constantia" pitchFamily="18" charset="0"/>
              </a:rPr>
              <a:t> в </a:t>
            </a:r>
            <a:r>
              <a:rPr lang="ru-RU" i="1" dirty="0" err="1" smtClean="0">
                <a:latin typeface="Constantia" pitchFamily="18" charset="0"/>
              </a:rPr>
              <a:t>річках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або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водоймах</a:t>
            </a:r>
            <a:r>
              <a:rPr lang="ru-RU" i="1" dirty="0" smtClean="0">
                <a:latin typeface="Constantia" pitchFamily="18" charset="0"/>
              </a:rPr>
              <a:t>, </a:t>
            </a:r>
            <a:r>
              <a:rPr lang="ru-RU" i="1" dirty="0" err="1" smtClean="0">
                <a:latin typeface="Constantia" pitchFamily="18" charset="0"/>
              </a:rPr>
              <a:t>виходить</a:t>
            </a:r>
            <a:r>
              <a:rPr lang="ru-RU" i="1" dirty="0" smtClean="0">
                <a:latin typeface="Constantia" pitchFamily="18" charset="0"/>
              </a:rPr>
              <a:t> на берег </a:t>
            </a:r>
            <a:r>
              <a:rPr lang="ru-RU" i="1" dirty="0" err="1" smtClean="0">
                <a:latin typeface="Constantia" pitchFamily="18" charset="0"/>
              </a:rPr>
              <a:t>тільки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вночі</a:t>
            </a:r>
            <a:r>
              <a:rPr lang="ru-RU" i="1" dirty="0" smtClean="0">
                <a:latin typeface="Constantia" pitchFamily="18" charset="0"/>
              </a:rPr>
              <a:t>, </a:t>
            </a:r>
            <a:r>
              <a:rPr lang="ru-RU" i="1" dirty="0" err="1" smtClean="0">
                <a:latin typeface="Constantia" pitchFamily="18" charset="0"/>
              </a:rPr>
              <a:t>приманює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хлопців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своєю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незвичайною</a:t>
            </a:r>
            <a:r>
              <a:rPr lang="ru-RU" i="1" dirty="0" smtClean="0">
                <a:latin typeface="Constantia" pitchFamily="18" charset="0"/>
              </a:rPr>
              <a:t> красою, </a:t>
            </a:r>
            <a:r>
              <a:rPr lang="ru-RU" i="1" dirty="0" err="1" smtClean="0">
                <a:latin typeface="Constantia" pitchFamily="18" charset="0"/>
              </a:rPr>
              <a:t>потім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перетворюється</a:t>
            </a:r>
            <a:r>
              <a:rPr lang="ru-RU" i="1" dirty="0" smtClean="0">
                <a:latin typeface="Constantia" pitchFamily="18" charset="0"/>
              </a:rPr>
              <a:t> на </a:t>
            </a:r>
            <a:r>
              <a:rPr lang="ru-RU" i="1" dirty="0" err="1" smtClean="0">
                <a:latin typeface="Constantia" pitchFamily="18" charset="0"/>
              </a:rPr>
              <a:t>стару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страшну</a:t>
            </a:r>
            <a:r>
              <a:rPr lang="ru-RU" i="1" dirty="0" smtClean="0">
                <a:latin typeface="Constantia" pitchFamily="18" charset="0"/>
              </a:rPr>
              <a:t> бабу. </a:t>
            </a:r>
            <a:r>
              <a:rPr lang="ru-RU" i="1" dirty="0" err="1" smtClean="0">
                <a:latin typeface="Constantia" pitchFamily="18" charset="0"/>
              </a:rPr>
              <a:t>Від</a:t>
            </a:r>
            <a:r>
              <a:rPr lang="ru-RU" i="1" dirty="0" smtClean="0">
                <a:latin typeface="Constantia" pitchFamily="18" charset="0"/>
              </a:rPr>
              <a:t> русалок </a:t>
            </a:r>
            <a:r>
              <a:rPr lang="ru-RU" i="1" dirty="0" err="1" smtClean="0">
                <a:latin typeface="Constantia" pitchFamily="18" charset="0"/>
              </a:rPr>
              <a:t>мавки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відрізняються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іншим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волоссям</a:t>
            </a:r>
            <a:r>
              <a:rPr lang="ru-RU" i="1" dirty="0" smtClean="0">
                <a:latin typeface="Constantia" pitchFamily="18" charset="0"/>
              </a:rPr>
              <a:t>. Вони </a:t>
            </a:r>
            <a:r>
              <a:rPr lang="ru-RU" i="1" dirty="0" err="1" smtClean="0">
                <a:latin typeface="Constantia" pitchFamily="18" charset="0"/>
              </a:rPr>
              <a:t>бувають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і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лісові</a:t>
            </a:r>
            <a:r>
              <a:rPr lang="ru-RU" i="1" dirty="0" smtClean="0">
                <a:latin typeface="Constantia" pitchFamily="18" charset="0"/>
              </a:rPr>
              <a:t>. </a:t>
            </a:r>
            <a:endParaRPr lang="ru-RU" i="1" dirty="0">
              <a:latin typeface="Constantia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428868"/>
            <a:ext cx="2643206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/>
          <p:nvPr/>
        </p:nvPicPr>
        <p:blipFill rotWithShape="1">
          <a:blip r:embed="rId3" cstate="print"/>
          <a:srcRect b="6109"/>
          <a:stretch/>
        </p:blipFill>
        <p:spPr bwMode="auto">
          <a:xfrm>
            <a:off x="3714744" y="3789040"/>
            <a:ext cx="2643174" cy="239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285728"/>
            <a:ext cx="2584997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15206" y="3500438"/>
            <a:ext cx="1581137" cy="3162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107032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286116" y="335846"/>
            <a:ext cx="5429288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</a:rPr>
              <a:t>Русалка</a:t>
            </a:r>
          </a:p>
          <a:p>
            <a:pPr algn="just"/>
            <a:r>
              <a:rPr lang="ru-RU" i="1" dirty="0" smtClean="0"/>
              <a:t> – один </a:t>
            </a:r>
            <a:r>
              <a:rPr lang="ru-RU" i="1" dirty="0" err="1" smtClean="0"/>
              <a:t>з</a:t>
            </a:r>
            <a:r>
              <a:rPr lang="ru-RU" i="1" dirty="0" smtClean="0"/>
              <a:t> </a:t>
            </a:r>
            <a:r>
              <a:rPr lang="ru-RU" i="1" dirty="0" err="1" smtClean="0"/>
              <a:t>найколоритніших</a:t>
            </a:r>
            <a:r>
              <a:rPr lang="ru-RU" i="1" dirty="0" smtClean="0"/>
              <a:t> </a:t>
            </a:r>
            <a:r>
              <a:rPr lang="ru-RU" i="1" dirty="0" err="1" smtClean="0"/>
              <a:t>персонажів</a:t>
            </a:r>
            <a:r>
              <a:rPr lang="ru-RU" i="1" dirty="0" smtClean="0"/>
              <a:t> </a:t>
            </a:r>
            <a:r>
              <a:rPr lang="ru-RU" i="1" dirty="0" err="1" smtClean="0"/>
              <a:t>української</a:t>
            </a:r>
            <a:r>
              <a:rPr lang="ru-RU" i="1" dirty="0" smtClean="0"/>
              <a:t> </a:t>
            </a:r>
            <a:r>
              <a:rPr lang="ru-RU" i="1" dirty="0" err="1" smtClean="0"/>
              <a:t>демонології</a:t>
            </a:r>
            <a:r>
              <a:rPr lang="ru-RU" i="1" dirty="0" smtClean="0"/>
              <a:t>, </a:t>
            </a:r>
            <a:r>
              <a:rPr lang="ru-RU" i="1" dirty="0" err="1" smtClean="0"/>
              <a:t>уособлення</a:t>
            </a:r>
            <a:r>
              <a:rPr lang="ru-RU" i="1" dirty="0" smtClean="0"/>
              <a:t> </a:t>
            </a:r>
            <a:r>
              <a:rPr lang="ru-RU" i="1" dirty="0" err="1" smtClean="0"/>
              <a:t>небезпечної</a:t>
            </a:r>
            <a:r>
              <a:rPr lang="ru-RU" i="1" dirty="0" smtClean="0"/>
              <a:t> </a:t>
            </a:r>
            <a:r>
              <a:rPr lang="ru-RU" i="1" dirty="0" err="1" smtClean="0"/>
              <a:t>водяної</a:t>
            </a:r>
            <a:r>
              <a:rPr lang="ru-RU" i="1" dirty="0" smtClean="0"/>
              <a:t> </a:t>
            </a:r>
            <a:r>
              <a:rPr lang="ru-RU" i="1" dirty="0" err="1" smtClean="0"/>
              <a:t>стихії</a:t>
            </a:r>
            <a:r>
              <a:rPr lang="ru-RU" i="1" dirty="0" smtClean="0"/>
              <a:t>. За </a:t>
            </a:r>
            <a:r>
              <a:rPr lang="ru-RU" i="1" dirty="0" err="1" smtClean="0"/>
              <a:t>повір’ям</a:t>
            </a:r>
            <a:r>
              <a:rPr lang="ru-RU" i="1" dirty="0" smtClean="0"/>
              <a:t> – русалки – </a:t>
            </a:r>
            <a:r>
              <a:rPr lang="ru-RU" i="1" dirty="0" err="1" smtClean="0"/>
              <a:t>молоді</a:t>
            </a:r>
            <a:r>
              <a:rPr lang="ru-RU" i="1" dirty="0" smtClean="0"/>
              <a:t> </a:t>
            </a:r>
            <a:r>
              <a:rPr lang="ru-RU" i="1" dirty="0" err="1" smtClean="0"/>
              <a:t>вродливі</a:t>
            </a:r>
            <a:r>
              <a:rPr lang="ru-RU" i="1" dirty="0" smtClean="0"/>
              <a:t> </a:t>
            </a:r>
            <a:r>
              <a:rPr lang="ru-RU" i="1" dirty="0" err="1" smtClean="0"/>
              <a:t>дівчата</a:t>
            </a:r>
            <a:r>
              <a:rPr lang="ru-RU" i="1" dirty="0" smtClean="0"/>
              <a:t>, </a:t>
            </a:r>
            <a:r>
              <a:rPr lang="ru-RU" i="1" dirty="0" err="1" smtClean="0"/>
              <a:t>котрі</a:t>
            </a:r>
            <a:r>
              <a:rPr lang="ru-RU" i="1" dirty="0" smtClean="0"/>
              <a:t> </a:t>
            </a:r>
            <a:r>
              <a:rPr lang="ru-RU" i="1" dirty="0" err="1" smtClean="0"/>
              <a:t>живуть</a:t>
            </a:r>
            <a:r>
              <a:rPr lang="ru-RU" i="1" dirty="0" smtClean="0"/>
              <a:t> на </a:t>
            </a:r>
            <a:r>
              <a:rPr lang="ru-RU" i="1" dirty="0" err="1" smtClean="0"/>
              <a:t>дні</a:t>
            </a:r>
            <a:r>
              <a:rPr lang="ru-RU" i="1" dirty="0" smtClean="0"/>
              <a:t> </a:t>
            </a:r>
            <a:r>
              <a:rPr lang="ru-RU" i="1" dirty="0" err="1" smtClean="0"/>
              <a:t>річок</a:t>
            </a:r>
            <a:r>
              <a:rPr lang="ru-RU" i="1" dirty="0" smtClean="0"/>
              <a:t>. </a:t>
            </a:r>
            <a:r>
              <a:rPr lang="ru-RU" i="1" dirty="0" err="1" smtClean="0"/>
              <a:t>Уночі</a:t>
            </a:r>
            <a:r>
              <a:rPr lang="ru-RU" i="1" dirty="0" smtClean="0"/>
              <a:t>, коли сходить </a:t>
            </a:r>
            <a:r>
              <a:rPr lang="ru-RU" i="1" dirty="0" err="1" smtClean="0"/>
              <a:t>місяць</a:t>
            </a:r>
            <a:r>
              <a:rPr lang="ru-RU" i="1" dirty="0" smtClean="0"/>
              <a:t>, вони </a:t>
            </a:r>
            <a:r>
              <a:rPr lang="ru-RU" i="1" dirty="0" err="1" smtClean="0"/>
              <a:t>виходять</a:t>
            </a:r>
            <a:r>
              <a:rPr lang="ru-RU" i="1" dirty="0" smtClean="0"/>
              <a:t> на берег, </a:t>
            </a:r>
            <a:r>
              <a:rPr lang="ru-RU" i="1" dirty="0" err="1" smtClean="0"/>
              <a:t>чешуть</a:t>
            </a:r>
            <a:r>
              <a:rPr lang="ru-RU" i="1" dirty="0" smtClean="0"/>
              <a:t> </a:t>
            </a:r>
            <a:r>
              <a:rPr lang="ru-RU" i="1" dirty="0" err="1" smtClean="0"/>
              <a:t>своє</a:t>
            </a:r>
            <a:r>
              <a:rPr lang="ru-RU" i="1" dirty="0" smtClean="0"/>
              <a:t> </a:t>
            </a:r>
            <a:r>
              <a:rPr lang="ru-RU" i="1" dirty="0" err="1" smtClean="0"/>
              <a:t>довге</a:t>
            </a:r>
            <a:r>
              <a:rPr lang="ru-RU" i="1" dirty="0" smtClean="0"/>
              <a:t> </a:t>
            </a:r>
            <a:r>
              <a:rPr lang="ru-RU" i="1" dirty="0" err="1" smtClean="0"/>
              <a:t>зелене</a:t>
            </a:r>
            <a:r>
              <a:rPr lang="ru-RU" i="1" dirty="0" smtClean="0"/>
              <a:t> </a:t>
            </a:r>
            <a:r>
              <a:rPr lang="ru-RU" i="1" dirty="0" err="1" smtClean="0"/>
              <a:t>волосся</a:t>
            </a:r>
            <a:r>
              <a:rPr lang="ru-RU" i="1" dirty="0" smtClean="0"/>
              <a:t> </a:t>
            </a:r>
            <a:r>
              <a:rPr lang="ru-RU" i="1" dirty="0" err="1" smtClean="0"/>
              <a:t>і</a:t>
            </a:r>
            <a:r>
              <a:rPr lang="ru-RU" i="1" dirty="0" smtClean="0"/>
              <a:t> </a:t>
            </a:r>
            <a:r>
              <a:rPr lang="ru-RU" i="1" dirty="0" err="1" smtClean="0"/>
              <a:t>водять</a:t>
            </a:r>
            <a:r>
              <a:rPr lang="ru-RU" i="1" dirty="0" smtClean="0"/>
              <a:t> </a:t>
            </a:r>
            <a:r>
              <a:rPr lang="ru-RU" i="1" dirty="0" err="1" smtClean="0"/>
              <a:t>хороводи</a:t>
            </a:r>
            <a:r>
              <a:rPr lang="ru-RU" i="1" dirty="0" smtClean="0"/>
              <a:t>, </a:t>
            </a:r>
            <a:r>
              <a:rPr lang="ru-RU" i="1" dirty="0" err="1" smtClean="0"/>
              <a:t>чудовим</a:t>
            </a:r>
            <a:r>
              <a:rPr lang="ru-RU" i="1" dirty="0" smtClean="0"/>
              <a:t> </a:t>
            </a:r>
            <a:r>
              <a:rPr lang="ru-RU" i="1" dirty="0" err="1" smtClean="0"/>
              <a:t>співом</a:t>
            </a:r>
            <a:r>
              <a:rPr lang="ru-RU" i="1" dirty="0" smtClean="0"/>
              <a:t> </a:t>
            </a:r>
            <a:r>
              <a:rPr lang="ru-RU" i="1" dirty="0" err="1" smtClean="0"/>
              <a:t>заманюють</a:t>
            </a:r>
            <a:r>
              <a:rPr lang="ru-RU" i="1" dirty="0" smtClean="0"/>
              <a:t> </a:t>
            </a:r>
            <a:r>
              <a:rPr lang="ru-RU" i="1" dirty="0" err="1" smtClean="0"/>
              <a:t>юнаків</a:t>
            </a:r>
            <a:r>
              <a:rPr lang="ru-RU" i="1" dirty="0" smtClean="0"/>
              <a:t> та </a:t>
            </a:r>
            <a:r>
              <a:rPr lang="ru-RU" i="1" dirty="0" err="1" smtClean="0"/>
              <a:t>дівчат</a:t>
            </a:r>
            <a:r>
              <a:rPr lang="ru-RU" i="1" dirty="0" smtClean="0"/>
              <a:t>, </a:t>
            </a:r>
            <a:r>
              <a:rPr lang="ru-RU" i="1" dirty="0" err="1" smtClean="0"/>
              <a:t>затягують</a:t>
            </a:r>
            <a:r>
              <a:rPr lang="ru-RU" i="1" dirty="0" smtClean="0"/>
              <a:t> </a:t>
            </a:r>
            <a:r>
              <a:rPr lang="ru-RU" i="1" dirty="0" err="1" smtClean="0"/>
              <a:t>їх</a:t>
            </a:r>
            <a:r>
              <a:rPr lang="ru-RU" i="1" dirty="0" smtClean="0"/>
              <a:t> у воду </a:t>
            </a:r>
            <a:r>
              <a:rPr lang="ru-RU" i="1" dirty="0" err="1" smtClean="0"/>
              <a:t>і</a:t>
            </a:r>
            <a:r>
              <a:rPr lang="ru-RU" i="1" dirty="0" smtClean="0"/>
              <a:t> </a:t>
            </a:r>
            <a:r>
              <a:rPr lang="ru-RU" i="1" dirty="0" err="1" smtClean="0"/>
              <a:t>залоскочують</a:t>
            </a:r>
            <a:r>
              <a:rPr lang="ru-RU" i="1" dirty="0" smtClean="0"/>
              <a:t>. Русалками ставали </a:t>
            </a:r>
            <a:r>
              <a:rPr lang="ru-RU" i="1" dirty="0" err="1" smtClean="0"/>
              <a:t>дівчата</a:t>
            </a:r>
            <a:r>
              <a:rPr lang="ru-RU" i="1" dirty="0" smtClean="0"/>
              <a:t>, </a:t>
            </a:r>
            <a:r>
              <a:rPr lang="ru-RU" i="1" dirty="0" err="1" smtClean="0"/>
              <a:t>які</a:t>
            </a:r>
            <a:r>
              <a:rPr lang="ru-RU" i="1" dirty="0" smtClean="0"/>
              <a:t> </a:t>
            </a:r>
            <a:r>
              <a:rPr lang="ru-RU" i="1" dirty="0" err="1" smtClean="0"/>
              <a:t>втопилися</a:t>
            </a:r>
            <a:r>
              <a:rPr lang="ru-RU" i="1" dirty="0" smtClean="0"/>
              <a:t>. </a:t>
            </a:r>
            <a:r>
              <a:rPr lang="ru-RU" i="1" dirty="0" err="1" smtClean="0"/>
              <a:t>Інші</a:t>
            </a:r>
            <a:r>
              <a:rPr lang="ru-RU" i="1" dirty="0" smtClean="0"/>
              <a:t> русалки </a:t>
            </a:r>
            <a:r>
              <a:rPr lang="ru-RU" i="1" dirty="0" err="1" smtClean="0"/>
              <a:t>живуть</a:t>
            </a:r>
            <a:r>
              <a:rPr lang="ru-RU" i="1" dirty="0" smtClean="0"/>
              <a:t> у полях та </a:t>
            </a:r>
            <a:r>
              <a:rPr lang="ru-RU" i="1" dirty="0" err="1" smtClean="0"/>
              <a:t>лісах</a:t>
            </a:r>
            <a:r>
              <a:rPr lang="ru-RU" i="1" dirty="0" smtClean="0"/>
              <a:t>, де </a:t>
            </a:r>
            <a:r>
              <a:rPr lang="ru-RU" i="1" dirty="0" err="1" smtClean="0"/>
              <a:t>полюбляють</a:t>
            </a:r>
            <a:r>
              <a:rPr lang="ru-RU" i="1" dirty="0" smtClean="0"/>
              <a:t> </a:t>
            </a:r>
            <a:r>
              <a:rPr lang="ru-RU" i="1" dirty="0" err="1" smtClean="0"/>
              <a:t>гойдатися</a:t>
            </a:r>
            <a:r>
              <a:rPr lang="ru-RU" i="1" dirty="0" smtClean="0"/>
              <a:t> на </a:t>
            </a:r>
            <a:r>
              <a:rPr lang="ru-RU" i="1" dirty="0" err="1" smtClean="0"/>
              <a:t>гілках</a:t>
            </a:r>
            <a:r>
              <a:rPr lang="ru-RU" i="1" dirty="0" smtClean="0"/>
              <a:t> дерев.</a:t>
            </a:r>
          </a:p>
          <a:p>
            <a:pPr algn="just"/>
            <a:r>
              <a:rPr lang="ru-RU" i="1" dirty="0" smtClean="0"/>
              <a:t>А </a:t>
            </a:r>
            <a:r>
              <a:rPr lang="ru-RU" i="1" dirty="0" err="1" smtClean="0"/>
              <a:t>ще</a:t>
            </a:r>
            <a:r>
              <a:rPr lang="ru-RU" i="1" dirty="0" smtClean="0"/>
              <a:t> русалка (</a:t>
            </a:r>
            <a:r>
              <a:rPr lang="ru-RU" i="1" dirty="0" err="1" smtClean="0"/>
              <a:t>мавка</a:t>
            </a:r>
            <a:r>
              <a:rPr lang="ru-RU" i="1" dirty="0" smtClean="0"/>
              <a:t>, майка) – </a:t>
            </a:r>
            <a:r>
              <a:rPr lang="ru-RU" i="1" dirty="0" err="1" smtClean="0"/>
              <a:t>діва</a:t>
            </a:r>
            <a:r>
              <a:rPr lang="ru-RU" i="1" dirty="0" smtClean="0"/>
              <a:t> води, </a:t>
            </a:r>
            <a:r>
              <a:rPr lang="ru-RU" i="1" dirty="0" err="1" smtClean="0"/>
              <a:t>згідно</a:t>
            </a:r>
            <a:r>
              <a:rPr lang="ru-RU" i="1" dirty="0" smtClean="0"/>
              <a:t> </a:t>
            </a:r>
            <a:r>
              <a:rPr lang="ru-RU" i="1" dirty="0" err="1" smtClean="0"/>
              <a:t>з</a:t>
            </a:r>
            <a:r>
              <a:rPr lang="ru-RU" i="1" dirty="0" smtClean="0"/>
              <a:t> </a:t>
            </a:r>
            <a:r>
              <a:rPr lang="ru-RU" i="1" dirty="0" err="1" smtClean="0"/>
              <a:t>іншими</a:t>
            </a:r>
            <a:r>
              <a:rPr lang="ru-RU" i="1" dirty="0" smtClean="0"/>
              <a:t> </a:t>
            </a:r>
            <a:r>
              <a:rPr lang="ru-RU" i="1" dirty="0" err="1" smtClean="0"/>
              <a:t>переказами</a:t>
            </a:r>
            <a:r>
              <a:rPr lang="ru-RU" i="1" dirty="0" smtClean="0"/>
              <a:t>, дружина водяника. </a:t>
            </a:r>
            <a:r>
              <a:rPr lang="ru-RU" i="1" dirty="0" err="1" smtClean="0"/>
              <a:t>Риб’ячого</a:t>
            </a:r>
            <a:r>
              <a:rPr lang="ru-RU" i="1" dirty="0" smtClean="0"/>
              <a:t> хвоста не </a:t>
            </a:r>
            <a:r>
              <a:rPr lang="ru-RU" i="1" dirty="0" err="1" smtClean="0"/>
              <a:t>має</a:t>
            </a:r>
            <a:r>
              <a:rPr lang="ru-RU" i="1" dirty="0" smtClean="0"/>
              <a:t>, </a:t>
            </a:r>
            <a:r>
              <a:rPr lang="ru-RU" i="1" dirty="0" err="1" smtClean="0"/>
              <a:t>вночі</a:t>
            </a:r>
            <a:r>
              <a:rPr lang="ru-RU" i="1" dirty="0" smtClean="0"/>
              <a:t> разом </a:t>
            </a:r>
            <a:r>
              <a:rPr lang="ru-RU" i="1" dirty="0" err="1" smtClean="0"/>
              <a:t>з</a:t>
            </a:r>
            <a:r>
              <a:rPr lang="ru-RU" i="1" dirty="0" smtClean="0"/>
              <a:t> подругами </a:t>
            </a:r>
            <a:r>
              <a:rPr lang="ru-RU" i="1" dirty="0" err="1" smtClean="0"/>
              <a:t>хлюпається</a:t>
            </a:r>
            <a:r>
              <a:rPr lang="ru-RU" i="1" dirty="0" smtClean="0"/>
              <a:t> у </a:t>
            </a:r>
            <a:r>
              <a:rPr lang="ru-RU" i="1" dirty="0" err="1" smtClean="0"/>
              <a:t>воді</a:t>
            </a:r>
            <a:r>
              <a:rPr lang="ru-RU" i="1" dirty="0" smtClean="0"/>
              <a:t>, </a:t>
            </a:r>
            <a:r>
              <a:rPr lang="ru-RU" i="1" dirty="0" err="1" smtClean="0"/>
              <a:t>сідає</a:t>
            </a:r>
            <a:r>
              <a:rPr lang="ru-RU" i="1" dirty="0" smtClean="0"/>
              <a:t> на колесо </a:t>
            </a:r>
            <a:r>
              <a:rPr lang="ru-RU" i="1" dirty="0" err="1" smtClean="0"/>
              <a:t>млина</a:t>
            </a:r>
            <a:r>
              <a:rPr lang="ru-RU" i="1" dirty="0" smtClean="0"/>
              <a:t>, </a:t>
            </a:r>
            <a:r>
              <a:rPr lang="ru-RU" i="1" dirty="0" err="1" smtClean="0"/>
              <a:t>пірнає</a:t>
            </a:r>
            <a:r>
              <a:rPr lang="ru-RU" i="1" dirty="0" smtClean="0"/>
              <a:t>. Русалки </a:t>
            </a:r>
            <a:r>
              <a:rPr lang="ru-RU" i="1" dirty="0" err="1" smtClean="0"/>
              <a:t>безтілесні</a:t>
            </a:r>
            <a:r>
              <a:rPr lang="ru-RU" i="1" dirty="0" smtClean="0"/>
              <a:t> </a:t>
            </a:r>
            <a:r>
              <a:rPr lang="ru-RU" i="1" dirty="0" err="1" smtClean="0"/>
              <a:t>і</a:t>
            </a:r>
            <a:r>
              <a:rPr lang="ru-RU" i="1" dirty="0" smtClean="0"/>
              <a:t> не </a:t>
            </a:r>
            <a:r>
              <a:rPr lang="ru-RU" i="1" dirty="0" err="1" smtClean="0"/>
              <a:t>віддзеркалюються</a:t>
            </a:r>
            <a:r>
              <a:rPr lang="ru-RU" i="1" dirty="0" smtClean="0"/>
              <a:t> у </a:t>
            </a:r>
            <a:r>
              <a:rPr lang="ru-RU" i="1" dirty="0" err="1" smtClean="0"/>
              <a:t>воді</a:t>
            </a:r>
            <a:r>
              <a:rPr lang="ru-RU" i="1" dirty="0" smtClean="0"/>
              <a:t>, вони </a:t>
            </a:r>
            <a:r>
              <a:rPr lang="ru-RU" i="1" dirty="0" err="1" smtClean="0"/>
              <a:t>можуть</a:t>
            </a:r>
            <a:r>
              <a:rPr lang="ru-RU" i="1" dirty="0" smtClean="0"/>
              <a:t> </a:t>
            </a:r>
            <a:r>
              <a:rPr lang="ru-RU" i="1" dirty="0" err="1" smtClean="0"/>
              <a:t>одружуватися</a:t>
            </a:r>
            <a:r>
              <a:rPr lang="ru-RU" i="1" dirty="0" smtClean="0"/>
              <a:t> </a:t>
            </a:r>
            <a:r>
              <a:rPr lang="ru-RU" i="1" dirty="0" err="1" smtClean="0"/>
              <a:t>зі</a:t>
            </a:r>
            <a:r>
              <a:rPr lang="ru-RU" i="1" dirty="0" smtClean="0"/>
              <a:t> </a:t>
            </a:r>
            <a:r>
              <a:rPr lang="ru-RU" i="1" dirty="0" err="1" smtClean="0"/>
              <a:t>звичайними</a:t>
            </a:r>
            <a:r>
              <a:rPr lang="ru-RU" i="1" dirty="0" smtClean="0"/>
              <a:t> </a:t>
            </a:r>
            <a:r>
              <a:rPr lang="ru-RU" i="1" dirty="0" err="1" smtClean="0"/>
              <a:t>чоловіками</a:t>
            </a:r>
            <a:r>
              <a:rPr lang="ru-RU" i="1" dirty="0" smtClean="0"/>
              <a:t>, </a:t>
            </a:r>
            <a:r>
              <a:rPr lang="ru-RU" i="1" dirty="0" err="1" smtClean="0"/>
              <a:t>проте</a:t>
            </a:r>
            <a:r>
              <a:rPr lang="ru-RU" i="1" dirty="0" smtClean="0"/>
              <a:t> </a:t>
            </a:r>
            <a:r>
              <a:rPr lang="ru-RU" i="1" dirty="0" err="1" smtClean="0"/>
              <a:t>ці</a:t>
            </a:r>
            <a:r>
              <a:rPr lang="ru-RU" i="1" dirty="0" smtClean="0"/>
              <a:t> </a:t>
            </a:r>
            <a:r>
              <a:rPr lang="ru-RU" i="1" dirty="0" err="1" smtClean="0"/>
              <a:t>шлюби</a:t>
            </a:r>
            <a:r>
              <a:rPr lang="ru-RU" i="1" dirty="0" smtClean="0"/>
              <a:t> </a:t>
            </a:r>
            <a:r>
              <a:rPr lang="ru-RU" i="1" dirty="0" err="1" smtClean="0"/>
              <a:t>завжди</a:t>
            </a:r>
            <a:r>
              <a:rPr lang="ru-RU" i="1" dirty="0" smtClean="0"/>
              <a:t> не </a:t>
            </a:r>
            <a:r>
              <a:rPr lang="ru-RU" i="1" dirty="0" err="1" smtClean="0"/>
              <a:t>щасливі</a:t>
            </a:r>
            <a:r>
              <a:rPr lang="ru-RU" i="1" dirty="0" smtClean="0"/>
              <a:t>.</a:t>
            </a:r>
            <a:endParaRPr lang="ru-RU" i="1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980728"/>
            <a:ext cx="3000396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947497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 rotWithShape="1">
          <a:blip r:embed="rId2" cstate="print"/>
          <a:srcRect r="5739"/>
          <a:stretch/>
        </p:blipFill>
        <p:spPr bwMode="auto">
          <a:xfrm>
            <a:off x="214282" y="2571744"/>
            <a:ext cx="2773542" cy="416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428596" y="500042"/>
            <a:ext cx="6215106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FF0000"/>
                </a:solidFill>
                <a:latin typeface="Constantia" pitchFamily="18" charset="0"/>
              </a:rPr>
              <a:t>Хуха</a:t>
            </a:r>
            <a:endParaRPr lang="ru-RU" sz="2000" b="1" i="1" dirty="0" smtClean="0">
              <a:solidFill>
                <a:srgbClr val="FF0000"/>
              </a:solidFill>
              <a:latin typeface="Constantia" pitchFamily="18" charset="0"/>
            </a:endParaRPr>
          </a:p>
          <a:p>
            <a:pPr algn="just"/>
            <a:r>
              <a:rPr lang="ru-RU" i="1" dirty="0" smtClean="0">
                <a:latin typeface="Constantia" pitchFamily="18" charset="0"/>
              </a:rPr>
              <a:t> – </a:t>
            </a:r>
            <a:r>
              <a:rPr lang="ru-RU" i="1" dirty="0" err="1" smtClean="0">
                <a:latin typeface="Constantia" pitchFamily="18" charset="0"/>
              </a:rPr>
              <a:t>міфічна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істота</a:t>
            </a:r>
            <a:r>
              <a:rPr lang="ru-RU" i="1" dirty="0" smtClean="0">
                <a:latin typeface="Constantia" pitchFamily="18" charset="0"/>
              </a:rPr>
              <a:t>, </a:t>
            </a:r>
            <a:r>
              <a:rPr lang="ru-RU" i="1" dirty="0" err="1" smtClean="0">
                <a:latin typeface="Constantia" pitchFamily="18" charset="0"/>
              </a:rPr>
              <a:t>пухка</a:t>
            </a:r>
            <a:r>
              <a:rPr lang="ru-RU" i="1" dirty="0" smtClean="0">
                <a:latin typeface="Constantia" pitchFamily="18" charset="0"/>
              </a:rPr>
              <a:t>, як мох. </a:t>
            </a:r>
            <a:r>
              <a:rPr lang="ru-RU" i="1" dirty="0" err="1" smtClean="0">
                <a:latin typeface="Constantia" pitchFamily="18" charset="0"/>
              </a:rPr>
              <a:t>Інколи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хухи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з’являлися</a:t>
            </a:r>
            <a:r>
              <a:rPr lang="ru-RU" i="1" dirty="0" smtClean="0">
                <a:latin typeface="Constantia" pitchFamily="18" charset="0"/>
              </a:rPr>
              <a:t> перед </a:t>
            </a:r>
            <a:r>
              <a:rPr lang="ru-RU" i="1" dirty="0" err="1" smtClean="0">
                <a:latin typeface="Constantia" pitchFamily="18" charset="0"/>
              </a:rPr>
              <a:t>очима</a:t>
            </a:r>
            <a:r>
              <a:rPr lang="ru-RU" i="1" dirty="0" smtClean="0">
                <a:latin typeface="Constantia" pitchFamily="18" charset="0"/>
              </a:rPr>
              <a:t> людей. Як </a:t>
            </a:r>
            <a:r>
              <a:rPr lang="ru-RU" i="1" dirty="0" err="1" smtClean="0">
                <a:latin typeface="Constantia" pitchFamily="18" charset="0"/>
              </a:rPr>
              <a:t>описує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Королів-Старий</a:t>
            </a:r>
            <a:r>
              <a:rPr lang="ru-RU" i="1" dirty="0" smtClean="0">
                <a:latin typeface="Constantia" pitchFamily="18" charset="0"/>
              </a:rPr>
              <a:t>, вони </a:t>
            </a:r>
            <a:r>
              <a:rPr lang="ru-RU" i="1" dirty="0" err="1" smtClean="0">
                <a:latin typeface="Constantia" pitchFamily="18" charset="0"/>
              </a:rPr>
              <a:t>мали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довгу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вовночку</a:t>
            </a:r>
            <a:r>
              <a:rPr lang="ru-RU" i="1" dirty="0" smtClean="0">
                <a:latin typeface="Constantia" pitchFamily="18" charset="0"/>
              </a:rPr>
              <a:t>, </a:t>
            </a:r>
            <a:r>
              <a:rPr lang="ru-RU" i="1" dirty="0" err="1" smtClean="0">
                <a:latin typeface="Constantia" pitchFamily="18" charset="0"/>
              </a:rPr>
              <a:t>що</a:t>
            </a:r>
            <a:r>
              <a:rPr lang="ru-RU" i="1" dirty="0" smtClean="0">
                <a:latin typeface="Constantia" pitchFamily="18" charset="0"/>
              </a:rPr>
              <a:t>, </a:t>
            </a:r>
            <a:r>
              <a:rPr lang="ru-RU" i="1" dirty="0" err="1" smtClean="0">
                <a:latin typeface="Constantia" pitchFamily="18" charset="0"/>
              </a:rPr>
              <a:t>мов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шовком</a:t>
            </a:r>
            <a:r>
              <a:rPr lang="ru-RU" i="1" dirty="0" smtClean="0">
                <a:latin typeface="Constantia" pitchFamily="18" charset="0"/>
              </a:rPr>
              <a:t>, </a:t>
            </a:r>
            <a:r>
              <a:rPr lang="ru-RU" i="1" dirty="0" err="1" smtClean="0">
                <a:latin typeface="Constantia" pitchFamily="18" charset="0"/>
              </a:rPr>
              <a:t>вкривала</a:t>
            </a:r>
            <a:r>
              <a:rPr lang="ru-RU" i="1" dirty="0" smtClean="0">
                <a:latin typeface="Constantia" pitchFamily="18" charset="0"/>
              </a:rPr>
              <a:t> все </a:t>
            </a:r>
            <a:r>
              <a:rPr lang="ru-RU" i="1" dirty="0" err="1" smtClean="0">
                <a:latin typeface="Constantia" pitchFamily="18" charset="0"/>
              </a:rPr>
              <a:t>тільце</a:t>
            </a:r>
            <a:r>
              <a:rPr lang="ru-RU" i="1" dirty="0" smtClean="0">
                <a:latin typeface="Constantia" pitchFamily="18" charset="0"/>
              </a:rPr>
              <a:t>, </a:t>
            </a:r>
            <a:r>
              <a:rPr lang="ru-RU" i="1" dirty="0" err="1" smtClean="0">
                <a:latin typeface="Constantia" pitchFamily="18" charset="0"/>
              </a:rPr>
              <a:t>і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тільки</a:t>
            </a:r>
            <a:r>
              <a:rPr lang="ru-RU" i="1" dirty="0" smtClean="0">
                <a:latin typeface="Constantia" pitchFamily="18" charset="0"/>
              </a:rPr>
              <a:t> мордочка </a:t>
            </a:r>
            <a:r>
              <a:rPr lang="ru-RU" i="1" dirty="0" err="1" smtClean="0">
                <a:latin typeface="Constantia" pitchFamily="18" charset="0"/>
              </a:rPr>
              <a:t>була</a:t>
            </a:r>
            <a:r>
              <a:rPr lang="ru-RU" i="1" dirty="0" smtClean="0">
                <a:latin typeface="Constantia" pitchFamily="18" charset="0"/>
              </a:rPr>
              <a:t> голенька </a:t>
            </a:r>
            <a:r>
              <a:rPr lang="ru-RU" i="1" dirty="0" err="1" smtClean="0">
                <a:latin typeface="Constantia" pitchFamily="18" charset="0"/>
              </a:rPr>
              <a:t>й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нагадувала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садову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жовто-фіалкову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квіточку</a:t>
            </a:r>
            <a:r>
              <a:rPr lang="ru-RU" i="1" dirty="0" smtClean="0">
                <a:latin typeface="Constantia" pitchFamily="18" charset="0"/>
              </a:rPr>
              <a:t> – братки. Люди </a:t>
            </a:r>
            <a:r>
              <a:rPr lang="ru-RU" i="1" dirty="0" err="1" smtClean="0">
                <a:latin typeface="Constantia" pitchFamily="18" charset="0"/>
              </a:rPr>
              <a:t>згадують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цю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міфічну</a:t>
            </a:r>
            <a:r>
              <a:rPr lang="ru-RU" i="1" dirty="0" smtClean="0">
                <a:latin typeface="Constantia" pitchFamily="18" charset="0"/>
              </a:rPr>
              <a:t> особу, коли, </a:t>
            </a:r>
            <a:r>
              <a:rPr lang="ru-RU" i="1" dirty="0" err="1" smtClean="0">
                <a:latin typeface="Constantia" pitchFamily="18" charset="0"/>
              </a:rPr>
              <a:t>зробивши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якусь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нелегку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чи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важливу</a:t>
            </a:r>
            <a:r>
              <a:rPr lang="ru-RU" i="1" dirty="0" smtClean="0">
                <a:latin typeface="Constantia" pitchFamily="18" charset="0"/>
              </a:rPr>
              <a:t> справу, добре </a:t>
            </a:r>
            <a:r>
              <a:rPr lang="ru-RU" i="1" dirty="0" err="1" smtClean="0">
                <a:latin typeface="Constantia" pitchFamily="18" charset="0"/>
              </a:rPr>
              <a:t>натомившися</a:t>
            </a:r>
            <a:r>
              <a:rPr lang="ru-RU" i="1" dirty="0" smtClean="0">
                <a:latin typeface="Constantia" pitchFamily="18" charset="0"/>
              </a:rPr>
              <a:t>, </a:t>
            </a:r>
            <a:r>
              <a:rPr lang="ru-RU" i="1" dirty="0" err="1" smtClean="0">
                <a:latin typeface="Constantia" pitchFamily="18" charset="0"/>
              </a:rPr>
              <a:t>полегшено</a:t>
            </a:r>
            <a:r>
              <a:rPr lang="ru-RU" i="1" dirty="0" smtClean="0">
                <a:latin typeface="Constantia" pitchFamily="18" charset="0"/>
              </a:rPr>
              <a:t> </a:t>
            </a:r>
            <a:r>
              <a:rPr lang="ru-RU" i="1" dirty="0" err="1" smtClean="0">
                <a:latin typeface="Constantia" pitchFamily="18" charset="0"/>
              </a:rPr>
              <a:t>зітхають</a:t>
            </a:r>
            <a:r>
              <a:rPr lang="ru-RU" i="1" dirty="0" smtClean="0">
                <a:latin typeface="Constantia" pitchFamily="18" charset="0"/>
              </a:rPr>
              <a:t>: “</a:t>
            </a:r>
            <a:r>
              <a:rPr lang="ru-RU" i="1" dirty="0" err="1" smtClean="0">
                <a:latin typeface="Constantia" pitchFamily="18" charset="0"/>
              </a:rPr>
              <a:t>Хух</a:t>
            </a:r>
            <a:r>
              <a:rPr lang="ru-RU" i="1" dirty="0" smtClean="0">
                <a:latin typeface="Constantia" pitchFamily="18" charset="0"/>
              </a:rPr>
              <a:t>!”</a:t>
            </a:r>
            <a:endParaRPr lang="ru-RU" i="1" dirty="0">
              <a:latin typeface="Constanti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285728"/>
            <a:ext cx="2214578" cy="337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3143240" y="3571876"/>
            <a:ext cx="55721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«Ми, люди,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всіх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хух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звемо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просто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хухами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, так само, як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і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вони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кажуть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на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всіх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нас просто люди. А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тим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часом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хухи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бувають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різні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.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Ті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,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що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живуть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у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лісі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,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звуться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лісовими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;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ті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,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що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по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проваллях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та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скелях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, -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печерницями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;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що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понад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річками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та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озерами, -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очеретянками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;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ті</a:t>
            </a:r>
            <a:r>
              <a:rPr lang="ru-RU" i="1" smtClean="0">
                <a:solidFill>
                  <a:srgbClr val="002060"/>
                </a:solidFill>
                <a:latin typeface="Constantia" pitchFamily="18" charset="0"/>
              </a:rPr>
              <a:t>,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що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у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високій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траві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та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бур'янах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, -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бур'янками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.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Бувають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ще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степовички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,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байрачні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,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левадні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.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Тільки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немає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болотянок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,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бо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всі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хухи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, як котики, не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люблять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Constantia" pitchFamily="18" charset="0"/>
              </a:rPr>
              <a:t>вогкого</a:t>
            </a:r>
            <a:r>
              <a:rPr lang="ru-RU" i="1" dirty="0" smtClean="0">
                <a:solidFill>
                  <a:srgbClr val="002060"/>
                </a:solidFill>
                <a:latin typeface="Constantia" pitchFamily="18" charset="0"/>
              </a:rPr>
              <a:t>».</a:t>
            </a:r>
          </a:p>
          <a:p>
            <a:pPr algn="just"/>
            <a:r>
              <a:rPr lang="uk-UA" i="1" dirty="0" smtClean="0">
                <a:solidFill>
                  <a:srgbClr val="002060"/>
                </a:solidFill>
                <a:latin typeface="Constantia" pitchFamily="18" charset="0"/>
              </a:rPr>
              <a:t>                   В. Королів – Старий </a:t>
            </a:r>
            <a:r>
              <a:rPr lang="uk-UA" i="1" dirty="0" err="1" smtClean="0">
                <a:solidFill>
                  <a:srgbClr val="002060"/>
                </a:solidFill>
                <a:latin typeface="Constantia" pitchFamily="18" charset="0"/>
              </a:rPr>
              <a:t>“Хуха</a:t>
            </a:r>
            <a:r>
              <a:rPr lang="uk-UA" i="1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uk-UA" i="1" dirty="0" err="1" smtClean="0">
                <a:solidFill>
                  <a:srgbClr val="002060"/>
                </a:solidFill>
                <a:latin typeface="Constantia" pitchFamily="18" charset="0"/>
              </a:rPr>
              <a:t>Моховинка”</a:t>
            </a:r>
            <a:endParaRPr lang="ru-RU" i="1" dirty="0">
              <a:solidFill>
                <a:srgbClr val="002060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37673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к нарисовать еловый лес Сайт о рисовани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3529" y="-154340"/>
            <a:ext cx="9525000" cy="700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Душевна краса та моральні якості нечистої сили (за оповіданням В. Корольова-Старого &quot;Хуха-Моховинка&quot;)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019" b="6938"/>
          <a:stretch/>
        </p:blipFill>
        <p:spPr bwMode="auto">
          <a:xfrm>
            <a:off x="-23529" y="-154340"/>
            <a:ext cx="4299790" cy="700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27984" y="11663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err="1" smtClean="0"/>
              <a:t>Народилася</a:t>
            </a:r>
            <a:r>
              <a:rPr lang="ru-RU" dirty="0" smtClean="0"/>
              <a:t> </a:t>
            </a:r>
            <a:r>
              <a:rPr lang="ru-RU" dirty="0"/>
              <a:t>не </a:t>
            </a:r>
            <a:r>
              <a:rPr lang="ru-RU" dirty="0" err="1"/>
              <a:t>ранньою</a:t>
            </a:r>
            <a:r>
              <a:rPr lang="ru-RU" dirty="0"/>
              <a:t> весною, як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сестри</a:t>
            </a:r>
            <a:r>
              <a:rPr lang="ru-RU" dirty="0"/>
              <a:t> та </a:t>
            </a:r>
            <a:r>
              <a:rPr lang="ru-RU" dirty="0" err="1"/>
              <a:t>брати</a:t>
            </a:r>
            <a:r>
              <a:rPr lang="ru-RU" dirty="0"/>
              <a:t>.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тоді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тепле, </a:t>
            </a:r>
            <a:r>
              <a:rPr lang="ru-RU" dirty="0" err="1"/>
              <a:t>ясне</a:t>
            </a:r>
            <a:r>
              <a:rPr lang="ru-RU" dirty="0"/>
              <a:t>, </a:t>
            </a:r>
            <a:r>
              <a:rPr lang="ru-RU" dirty="0" err="1"/>
              <a:t>веселе</a:t>
            </a:r>
            <a:r>
              <a:rPr lang="ru-RU" dirty="0"/>
              <a:t> </a:t>
            </a:r>
            <a:r>
              <a:rPr lang="ru-RU" dirty="0" err="1"/>
              <a:t>літо</a:t>
            </a:r>
            <a:r>
              <a:rPr lang="ru-RU" dirty="0"/>
              <a:t>. Тим-то вона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найменшою</a:t>
            </a:r>
            <a:r>
              <a:rPr lang="ru-RU" dirty="0"/>
              <a:t> в </a:t>
            </a:r>
            <a:r>
              <a:rPr lang="ru-RU" dirty="0" err="1" smtClean="0"/>
              <a:t>родині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37128" y="1628800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жаліли</a:t>
            </a:r>
            <a:r>
              <a:rPr lang="ru-RU" dirty="0"/>
              <a:t> й любили, але ж любили не </a:t>
            </a:r>
            <a:r>
              <a:rPr lang="ru-RU" dirty="0" err="1"/>
              <a:t>тільки</a:t>
            </a:r>
            <a:r>
              <a:rPr lang="ru-RU" dirty="0"/>
              <a:t> за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була</a:t>
            </a:r>
            <a:r>
              <a:rPr lang="ru-RU" dirty="0"/>
              <a:t> вона </a:t>
            </a:r>
            <a:r>
              <a:rPr lang="ru-RU" dirty="0" err="1"/>
              <a:t>манісінька</a:t>
            </a:r>
            <a:r>
              <a:rPr lang="ru-RU" dirty="0"/>
              <a:t>, як </a:t>
            </a:r>
            <a:r>
              <a:rPr lang="ru-RU" dirty="0" err="1"/>
              <a:t>кошенятко</a:t>
            </a:r>
            <a:r>
              <a:rPr lang="ru-RU" dirty="0"/>
              <a:t>. </a:t>
            </a:r>
            <a:r>
              <a:rPr lang="ru-RU" dirty="0" err="1"/>
              <a:t>Була</a:t>
            </a:r>
            <a:r>
              <a:rPr lang="ru-RU" dirty="0"/>
              <a:t> вона добра, </a:t>
            </a:r>
            <a:r>
              <a:rPr lang="ru-RU" dirty="0" err="1"/>
              <a:t>лагідна</a:t>
            </a:r>
            <a:r>
              <a:rPr lang="ru-RU" dirty="0"/>
              <a:t>, плоха, </a:t>
            </a:r>
            <a:r>
              <a:rPr lang="ru-RU" dirty="0" err="1"/>
              <a:t>звичайненька</a:t>
            </a:r>
            <a:r>
              <a:rPr lang="ru-RU" dirty="0"/>
              <a:t>, </a:t>
            </a:r>
            <a:r>
              <a:rPr lang="ru-RU" dirty="0" err="1"/>
              <a:t>слухняна</a:t>
            </a:r>
            <a:r>
              <a:rPr lang="ru-RU" dirty="0"/>
              <a:t>, </a:t>
            </a:r>
            <a:r>
              <a:rPr lang="ru-RU" dirty="0" err="1"/>
              <a:t>роботяща</a:t>
            </a:r>
            <a:r>
              <a:rPr lang="ru-RU" dirty="0"/>
              <a:t>. А, </a:t>
            </a:r>
            <a:r>
              <a:rPr lang="ru-RU" dirty="0" err="1"/>
              <a:t>граючись</a:t>
            </a:r>
            <a:r>
              <a:rPr lang="ru-RU" dirty="0"/>
              <a:t> з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малими</a:t>
            </a:r>
            <a:r>
              <a:rPr lang="ru-RU" dirty="0"/>
              <a:t> </a:t>
            </a:r>
            <a:r>
              <a:rPr lang="ru-RU" dirty="0" err="1"/>
              <a:t>Хухами</a:t>
            </a:r>
            <a:r>
              <a:rPr lang="ru-RU" dirty="0"/>
              <a:t>, радо приставала на </a:t>
            </a:r>
            <a:r>
              <a:rPr lang="ru-RU" dirty="0" err="1"/>
              <a:t>всяку</a:t>
            </a:r>
            <a:r>
              <a:rPr lang="ru-RU" dirty="0"/>
              <a:t> </a:t>
            </a:r>
            <a:r>
              <a:rPr lang="ru-RU" dirty="0" err="1"/>
              <a:t>забавку</a:t>
            </a:r>
            <a:r>
              <a:rPr lang="ru-RU" dirty="0"/>
              <a:t>, до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кликали. І </a:t>
            </a:r>
            <a:r>
              <a:rPr lang="ru-RU" dirty="0" err="1"/>
              <a:t>ніколи</a:t>
            </a:r>
            <a:r>
              <a:rPr lang="ru-RU" dirty="0"/>
              <a:t> </a:t>
            </a:r>
            <a:r>
              <a:rPr lang="ru-RU" dirty="0" err="1"/>
              <a:t>ніхто</a:t>
            </a:r>
            <a:r>
              <a:rPr lang="ru-RU" dirty="0"/>
              <a:t> не </a:t>
            </a:r>
            <a:r>
              <a:rPr lang="ru-RU" dirty="0" err="1"/>
              <a:t>бачив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вона колись </a:t>
            </a:r>
            <a:r>
              <a:rPr lang="ru-RU" dirty="0" err="1"/>
              <a:t>гнівалась</a:t>
            </a:r>
            <a:r>
              <a:rPr lang="ru-RU" dirty="0"/>
              <a:t>,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роздратованою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 ж мала </a:t>
            </a:r>
            <a:r>
              <a:rPr lang="ru-RU" dirty="0" err="1"/>
              <a:t>якісь</a:t>
            </a:r>
            <a:r>
              <a:rPr lang="ru-RU" dirty="0"/>
              <a:t> </a:t>
            </a:r>
            <a:r>
              <a:rPr lang="ru-RU" dirty="0" err="1"/>
              <a:t>примхи</a:t>
            </a:r>
            <a:r>
              <a:rPr lang="ru-RU" dirty="0"/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37128" y="465313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err="1" smtClean="0"/>
              <a:t>Моховинка</a:t>
            </a:r>
            <a:r>
              <a:rPr lang="ru-RU" dirty="0" smtClean="0"/>
              <a:t>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зроду</a:t>
            </a:r>
            <a:r>
              <a:rPr lang="ru-RU" dirty="0"/>
              <a:t> </a:t>
            </a:r>
            <a:r>
              <a:rPr lang="ru-RU" dirty="0" err="1"/>
              <a:t>лісовою</a:t>
            </a:r>
            <a:r>
              <a:rPr lang="ru-RU" dirty="0"/>
              <a:t> </a:t>
            </a:r>
            <a:r>
              <a:rPr lang="ru-RU" dirty="0" err="1"/>
              <a:t>Хухою</a:t>
            </a:r>
            <a:r>
              <a:rPr lang="ru-RU" dirty="0"/>
              <a:t>. Й не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лісовою</a:t>
            </a:r>
            <a:r>
              <a:rPr lang="ru-RU" dirty="0"/>
              <a:t>, а </a:t>
            </a:r>
            <a:r>
              <a:rPr lang="ru-RU" dirty="0" err="1"/>
              <a:t>ще</a:t>
            </a:r>
            <a:r>
              <a:rPr lang="ru-RU" dirty="0"/>
              <a:t> й </a:t>
            </a:r>
            <a:r>
              <a:rPr lang="ru-RU" dirty="0" err="1"/>
              <a:t>боровинкою</a:t>
            </a:r>
            <a:r>
              <a:rPr lang="ru-RU" dirty="0"/>
              <a:t>, </a:t>
            </a:r>
            <a:r>
              <a:rPr lang="ru-RU" dirty="0" err="1"/>
              <a:t>бо</a:t>
            </a:r>
            <a:r>
              <a:rPr lang="ru-RU" dirty="0"/>
              <a:t> </a:t>
            </a:r>
            <a:r>
              <a:rPr lang="ru-RU" dirty="0" err="1"/>
              <a:t>народилася</a:t>
            </a:r>
            <a:r>
              <a:rPr lang="ru-RU" dirty="0"/>
              <a:t> вона у густому-густому старому бору, де </a:t>
            </a:r>
            <a:r>
              <a:rPr lang="ru-RU" dirty="0" err="1"/>
              <a:t>споконвіку</a:t>
            </a:r>
            <a:r>
              <a:rPr lang="ru-RU" dirty="0"/>
              <a:t> жив увесь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славний</a:t>
            </a:r>
            <a:r>
              <a:rPr lang="ru-RU" dirty="0"/>
              <a:t> </a:t>
            </a:r>
            <a:r>
              <a:rPr lang="ru-RU" dirty="0" err="1"/>
              <a:t>рід</a:t>
            </a:r>
            <a:r>
              <a:rPr lang="ru-RU" dirty="0"/>
              <a:t>.</a:t>
            </a:r>
          </a:p>
        </p:txBody>
      </p:sp>
      <p:pic>
        <p:nvPicPr>
          <p:cNvPr id="7" name="Picture 2" descr="Душевна краса та моральні якості нечистої сили (за оповіданням В. Корольова-Старого &quot;Хуха-Моховинка&quot;)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019" b="6938"/>
          <a:stretch/>
        </p:blipFill>
        <p:spPr bwMode="auto">
          <a:xfrm>
            <a:off x="12188" y="-142876"/>
            <a:ext cx="4299790" cy="700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69110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88640"/>
            <a:ext cx="84969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5400" b="1" dirty="0">
                <a:solidFill>
                  <a:srgbClr val="FF0000"/>
                </a:solidFill>
              </a:rPr>
              <a:t>П</a:t>
            </a:r>
            <a:r>
              <a:rPr lang="ru-RU" sz="5400" b="1" dirty="0" err="1">
                <a:solidFill>
                  <a:srgbClr val="FF0000"/>
                </a:solidFill>
              </a:rPr>
              <a:t>ортрет</a:t>
            </a:r>
            <a:r>
              <a:rPr lang="ru-RU" sz="5400" dirty="0">
                <a:solidFill>
                  <a:srgbClr val="FF0000"/>
                </a:solidFill>
              </a:rPr>
              <a:t> - </a:t>
            </a:r>
            <a:r>
              <a:rPr lang="ru-RU" sz="5400" dirty="0" err="1">
                <a:solidFill>
                  <a:srgbClr val="FF0000"/>
                </a:solidFill>
              </a:rPr>
              <a:t>опис</a:t>
            </a:r>
            <a:r>
              <a:rPr lang="ru-RU" sz="5400" dirty="0">
                <a:solidFill>
                  <a:srgbClr val="FF0000"/>
                </a:solidFill>
              </a:rPr>
              <a:t> </a:t>
            </a:r>
            <a:r>
              <a:rPr lang="ru-RU" sz="5400" dirty="0" err="1">
                <a:solidFill>
                  <a:srgbClr val="FF0000"/>
                </a:solidFill>
              </a:rPr>
              <a:t>зовнішності</a:t>
            </a:r>
            <a:r>
              <a:rPr lang="ru-RU" sz="5400" dirty="0">
                <a:solidFill>
                  <a:srgbClr val="FF0000"/>
                </a:solidFill>
              </a:rPr>
              <a:t> персонажа в </a:t>
            </a:r>
            <a:r>
              <a:rPr lang="ru-RU" sz="5400" dirty="0" err="1">
                <a:solidFill>
                  <a:srgbClr val="FF0000"/>
                </a:solidFill>
              </a:rPr>
              <a:t>художньому</a:t>
            </a:r>
            <a:r>
              <a:rPr lang="ru-RU" sz="5400" dirty="0">
                <a:solidFill>
                  <a:srgbClr val="FF0000"/>
                </a:solidFill>
              </a:rPr>
              <a:t> </a:t>
            </a:r>
            <a:r>
              <a:rPr lang="ru-RU" sz="5400" dirty="0" err="1">
                <a:solidFill>
                  <a:srgbClr val="FF0000"/>
                </a:solidFill>
              </a:rPr>
              <a:t>творі</a:t>
            </a:r>
            <a:r>
              <a:rPr lang="ru-RU" sz="54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1175" y="2924944"/>
            <a:ext cx="835292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i="1" dirty="0" smtClean="0"/>
              <a:t>	</a:t>
            </a:r>
            <a:r>
              <a:rPr lang="uk-UA" i="1" dirty="0"/>
              <a:t>«Була вона й сама пухка, як мох. Мала довгу </a:t>
            </a:r>
            <a:r>
              <a:rPr lang="uk-UA" i="1" dirty="0" err="1"/>
              <a:t>вовничку</a:t>
            </a:r>
            <a:r>
              <a:rPr lang="uk-UA" i="1" dirty="0"/>
              <a:t>, що, мов шовком, вкривало все її тільце. Сама тільки мордочка була голенька й нагадувала садову жовто-фіалкову квіточку — "братики". Та були ще в неї голенькі зісподу, рожеві </a:t>
            </a:r>
            <a:r>
              <a:rPr lang="uk-UA" i="1" dirty="0" smtClean="0"/>
              <a:t>лапки.</a:t>
            </a:r>
            <a:endParaRPr lang="ru-RU" dirty="0"/>
          </a:p>
          <a:p>
            <a:pPr algn="just"/>
            <a:r>
              <a:rPr lang="uk-UA" i="1" dirty="0" smtClean="0"/>
              <a:t>	Як </a:t>
            </a:r>
            <a:r>
              <a:rPr lang="uk-UA" i="1" dirty="0"/>
              <a:t>і всі інші </a:t>
            </a:r>
            <a:r>
              <a:rPr lang="uk-UA" i="1" dirty="0" err="1"/>
              <a:t>Хухи</a:t>
            </a:r>
            <a:r>
              <a:rPr lang="uk-UA" i="1" dirty="0"/>
              <a:t>, Моховинка так само мала мінливу </a:t>
            </a:r>
            <a:r>
              <a:rPr lang="uk-UA" i="1" dirty="0" err="1"/>
              <a:t>вовничку</a:t>
            </a:r>
            <a:r>
              <a:rPr lang="uk-UA" i="1" dirty="0"/>
              <a:t>, яка враз сама собою робилася того кольору, що й ті речі, біля яких бувають </a:t>
            </a:r>
            <a:r>
              <a:rPr lang="uk-UA" i="1" dirty="0" err="1"/>
              <a:t>Хухи</a:t>
            </a:r>
            <a:r>
              <a:rPr lang="uk-UA" i="1" dirty="0"/>
              <a:t>. Моховинка найчастіше була зеленою, бо рідко відбігала від своєї зеленої хатки. Але ж коли вона бігала по соснових старих глянцях, що лежали на землі, то ставала такою ж рудувато-червоною, як вони. Біля потоку була вона блакитною, як вода, на піску — жовтою, як пісок, між кущами шипшини — рожевою, на вересі — фіалковою, на снігу ставала білою».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41292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Урок узагальнення та систематизації знань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062" y="0"/>
            <a:ext cx="91530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shkola.ua/web/uploads/book/54/images/35TgVrJ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3" y="9201"/>
            <a:ext cx="4716015" cy="684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66154" y="145168"/>
            <a:ext cx="23585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ДОБРО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6" name="Picture 4" descr="http://shkola.ua/web/uploads/book/54/images/uVGFvKz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062" y="31716"/>
            <a:ext cx="4524644" cy="682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587641" y="145168"/>
            <a:ext cx="14414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ЗЛО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1227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Школа.UA Образование в Украине Школы, вузы, тестирование, ВНО, рефераты, репетиторы, решебники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65" t="73455" r="53394" b="5783"/>
          <a:stretch/>
        </p:blipFill>
        <p:spPr bwMode="auto">
          <a:xfrm>
            <a:off x="-24543" y="0"/>
            <a:ext cx="9168543" cy="687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Школа.UA Образование в Украине Школы, вузы, тестирование, ВНО, рефераты, репетиторы, решебни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79" y="41510"/>
            <a:ext cx="4392488" cy="681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shkola.ua/web/uploads/book/54/images/TRjXd09j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5267" y="41510"/>
            <a:ext cx="4738733" cy="683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57332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shkola.ua/web/uploads/book/54/images/6zuM1ax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13672" y="0"/>
            <a:ext cx="4630328" cy="684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shkola.ua/web/uploads/book/54/images/2IbHsc4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13672" cy="6816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09897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6630"/>
            <a:ext cx="4257683" cy="660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4427984" y="90872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err="1" smtClean="0"/>
              <a:t>Хухи</a:t>
            </a:r>
            <a:r>
              <a:rPr lang="ru-RU" dirty="0" smtClean="0"/>
              <a:t> </a:t>
            </a:r>
            <a:r>
              <a:rPr lang="ru-RU" dirty="0"/>
              <a:t>не </a:t>
            </a:r>
            <a:r>
              <a:rPr lang="ru-RU" dirty="0" err="1"/>
              <a:t>потребують</a:t>
            </a:r>
            <a:r>
              <a:rPr lang="ru-RU" dirty="0"/>
              <a:t> </a:t>
            </a:r>
            <a:r>
              <a:rPr lang="ru-RU" dirty="0" err="1"/>
              <a:t>подяки</a:t>
            </a:r>
            <a:r>
              <a:rPr lang="ru-RU" dirty="0"/>
              <a:t>. Вони </a:t>
            </a:r>
            <a:r>
              <a:rPr lang="ru-RU" dirty="0" err="1"/>
              <a:t>роблять</a:t>
            </a:r>
            <a:r>
              <a:rPr lang="ru-RU" dirty="0"/>
              <a:t> добро з </a:t>
            </a:r>
            <a:r>
              <a:rPr lang="ru-RU" dirty="0" err="1" smtClean="0"/>
              <a:t>повинності</a:t>
            </a:r>
            <a:r>
              <a:rPr lang="ru-RU" baseline="30000" dirty="0"/>
              <a:t>.</a:t>
            </a:r>
            <a:r>
              <a:rPr lang="ru-RU" dirty="0" smtClean="0"/>
              <a:t> </a:t>
            </a:r>
            <a:r>
              <a:rPr lang="ru-RU" dirty="0"/>
              <a:t>Але ж на </a:t>
            </a:r>
            <a:r>
              <a:rPr lang="ru-RU" dirty="0" err="1"/>
              <a:t>пам'ятку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дня я б просила в тебе ось про </a:t>
            </a:r>
            <a:r>
              <a:rPr lang="ru-RU" dirty="0" err="1"/>
              <a:t>що</a:t>
            </a:r>
            <a:r>
              <a:rPr lang="ru-RU" dirty="0"/>
              <a:t>. Не забудь,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ти</a:t>
            </a:r>
            <a:r>
              <a:rPr lang="ru-RU" dirty="0"/>
              <a:t> </a:t>
            </a:r>
            <a:r>
              <a:rPr lang="ru-RU" dirty="0" err="1"/>
              <a:t>обіцяв</a:t>
            </a:r>
            <a:r>
              <a:rPr lang="ru-RU" dirty="0"/>
              <a:t>, коли </a:t>
            </a:r>
            <a:r>
              <a:rPr lang="ru-RU" dirty="0" err="1"/>
              <a:t>вже</a:t>
            </a:r>
            <a:r>
              <a:rPr lang="ru-RU" dirty="0"/>
              <a:t> замерзав у </a:t>
            </a:r>
            <a:r>
              <a:rPr lang="ru-RU" dirty="0" err="1"/>
              <a:t>заметі</a:t>
            </a:r>
            <a:r>
              <a:rPr lang="ru-RU" dirty="0"/>
              <a:t>. А </a:t>
            </a:r>
            <a:r>
              <a:rPr lang="ru-RU" dirty="0" err="1"/>
              <a:t>по-друге</a:t>
            </a:r>
            <a:r>
              <a:rPr lang="ru-RU" dirty="0"/>
              <a:t>, </a:t>
            </a:r>
            <a:r>
              <a:rPr lang="ru-RU" dirty="0" err="1"/>
              <a:t>розкажи</a:t>
            </a:r>
            <a:r>
              <a:rPr lang="ru-RU" dirty="0"/>
              <a:t> людям, </a:t>
            </a:r>
            <a:r>
              <a:rPr lang="ru-RU" dirty="0" err="1"/>
              <a:t>що</a:t>
            </a:r>
            <a:r>
              <a:rPr lang="ru-RU" dirty="0"/>
              <a:t> з тобою </a:t>
            </a:r>
            <a:r>
              <a:rPr lang="ru-RU" dirty="0" err="1"/>
              <a:t>трапилось</a:t>
            </a:r>
            <a:r>
              <a:rPr lang="ru-RU" dirty="0"/>
              <a:t>. А </a:t>
            </a:r>
            <a:r>
              <a:rPr lang="ru-RU" dirty="0" err="1"/>
              <a:t>тепер</a:t>
            </a:r>
            <a:r>
              <a:rPr lang="ru-RU" dirty="0"/>
              <a:t> ходи здоров!..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10280" y="406009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/>
              <a:t> </a:t>
            </a:r>
            <a:r>
              <a:rPr lang="ru-RU" dirty="0" smtClean="0"/>
              <a:t>	А </a:t>
            </a:r>
            <a:r>
              <a:rPr lang="ru-RU" dirty="0" err="1" smtClean="0"/>
              <a:t>дід</a:t>
            </a:r>
            <a:r>
              <a:rPr lang="ru-RU" dirty="0" smtClean="0"/>
              <a:t> </a:t>
            </a:r>
            <a:r>
              <a:rPr lang="ru-RU" dirty="0" err="1"/>
              <a:t>щасливо</a:t>
            </a:r>
            <a:r>
              <a:rPr lang="ru-RU" dirty="0"/>
              <a:t> </a:t>
            </a:r>
            <a:r>
              <a:rPr lang="ru-RU" dirty="0" err="1"/>
              <a:t>дійшов</a:t>
            </a:r>
            <a:r>
              <a:rPr lang="ru-RU" dirty="0"/>
              <a:t> до </a:t>
            </a:r>
            <a:r>
              <a:rPr lang="ru-RU" dirty="0" err="1"/>
              <a:t>своєї</a:t>
            </a:r>
            <a:r>
              <a:rPr lang="ru-RU" dirty="0"/>
              <a:t> </a:t>
            </a:r>
            <a:r>
              <a:rPr lang="ru-RU" dirty="0" err="1"/>
              <a:t>хати</a:t>
            </a:r>
            <a:r>
              <a:rPr lang="ru-RU" dirty="0"/>
              <a:t> і з того часу почав </a:t>
            </a:r>
            <a:r>
              <a:rPr lang="ru-RU" dirty="0" err="1"/>
              <a:t>переконувати</a:t>
            </a:r>
            <a:r>
              <a:rPr lang="ru-RU" dirty="0"/>
              <a:t> і </a:t>
            </a:r>
            <a:r>
              <a:rPr lang="ru-RU" dirty="0" err="1"/>
              <a:t>дітей</a:t>
            </a:r>
            <a:r>
              <a:rPr lang="ru-RU" dirty="0"/>
              <a:t>, і </a:t>
            </a:r>
            <a:r>
              <a:rPr lang="ru-RU" dirty="0" err="1"/>
              <a:t>дорослих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боятися</a:t>
            </a:r>
            <a:r>
              <a:rPr lang="ru-RU" dirty="0"/>
              <a:t> маленьких, </a:t>
            </a:r>
            <a:r>
              <a:rPr lang="ru-RU" dirty="0" err="1"/>
              <a:t>добрих</a:t>
            </a:r>
            <a:r>
              <a:rPr lang="ru-RU" dirty="0"/>
              <a:t> і </a:t>
            </a:r>
            <a:r>
              <a:rPr lang="ru-RU" dirty="0" err="1"/>
              <a:t>гарнесеньких</a:t>
            </a:r>
            <a:r>
              <a:rPr lang="ru-RU" dirty="0"/>
              <a:t> </a:t>
            </a:r>
            <a:r>
              <a:rPr lang="ru-RU" dirty="0" err="1"/>
              <a:t>хух</a:t>
            </a:r>
            <a:r>
              <a:rPr lang="ru-RU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xmlns="" val="1020815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692696"/>
            <a:ext cx="84969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4800" dirty="0" err="1">
                <a:solidFill>
                  <a:srgbClr val="FF0000"/>
                </a:solidFill>
              </a:rPr>
              <a:t>Продовжіть</a:t>
            </a:r>
            <a:r>
              <a:rPr lang="uk-UA" sz="4800" dirty="0">
                <a:solidFill>
                  <a:srgbClr val="FF0000"/>
                </a:solidFill>
              </a:rPr>
              <a:t> речення</a:t>
            </a:r>
            <a:r>
              <a:rPr lang="uk-UA" sz="4800" dirty="0" smtClean="0">
                <a:solidFill>
                  <a:srgbClr val="FF0000"/>
                </a:solidFill>
              </a:rPr>
              <a:t>:</a:t>
            </a:r>
          </a:p>
          <a:p>
            <a:pPr lvl="0"/>
            <a:endParaRPr lang="uk-UA" sz="4800" dirty="0" smtClean="0">
              <a:solidFill>
                <a:srgbClr val="FF0000"/>
              </a:solidFill>
            </a:endParaRPr>
          </a:p>
          <a:p>
            <a:pPr lvl="0"/>
            <a:r>
              <a:rPr lang="uk-UA" sz="4800" dirty="0" smtClean="0"/>
              <a:t> </a:t>
            </a:r>
            <a:r>
              <a:rPr lang="uk-UA" sz="4800" i="1" dirty="0">
                <a:solidFill>
                  <a:srgbClr val="002060"/>
                </a:solidFill>
              </a:rPr>
              <a:t>«У творі злим був дід, тому </a:t>
            </a:r>
            <a:r>
              <a:rPr lang="uk-UA" sz="4800" i="1" dirty="0" smtClean="0">
                <a:solidFill>
                  <a:srgbClr val="002060"/>
                </a:solidFill>
              </a:rPr>
              <a:t>що   … ,</a:t>
            </a:r>
            <a:endParaRPr lang="ru-RU" sz="4800" i="1" dirty="0">
              <a:solidFill>
                <a:srgbClr val="002060"/>
              </a:solidFill>
            </a:endParaRPr>
          </a:p>
          <a:p>
            <a:r>
              <a:rPr lang="uk-UA" sz="4800" i="1" dirty="0">
                <a:solidFill>
                  <a:srgbClr val="002060"/>
                </a:solidFill>
              </a:rPr>
              <a:t>а в реальному житті злими бувають люди, коли …</a:t>
            </a:r>
            <a:endParaRPr lang="ru-RU" sz="48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0824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а Львівщині вперше в Україні реалізують Міжнародний проект &quot;Твори добро&quot; Львівська газет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71600" y="1268760"/>
            <a:ext cx="7036093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8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 природу </a:t>
            </a:r>
          </a:p>
          <a:p>
            <a:pPr algn="ctr"/>
            <a:r>
              <a:rPr lang="uk-UA" sz="8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йди з добром</a:t>
            </a:r>
            <a:endParaRPr lang="ru-RU" sz="8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4134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144"/>
            <a:ext cx="9144000" cy="684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54210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72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78621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рошечный добрый поступок лучше, чем самые торжественные обещания сделать невозможное... Обсудим-ка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5121"/>
            <a:ext cx="9144000" cy="688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71902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cat-делюсь своим питанием)))) (может кому интересно) - Просмотр темы - - Женские форумы myJa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568"/>
            <a:ext cx="7495736" cy="67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89997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Любимые мотиваторы пользователей сайта Позитивные мотиватор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"/>
            <a:ext cx="9144000" cy="685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98656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Мнения :: Добро уходящего года (ФОТО) :: Черноморский флот - 2017. Новости Севастополя и Крыма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950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92549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5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90258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548680"/>
            <a:ext cx="831929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5400" b="1" dirty="0" smtClean="0">
              <a:solidFill>
                <a:srgbClr val="FF0000"/>
              </a:solidFill>
            </a:endParaRPr>
          </a:p>
          <a:p>
            <a:r>
              <a:rPr lang="uk-UA" sz="5400" b="1" dirty="0" smtClean="0">
                <a:solidFill>
                  <a:srgbClr val="FF0000"/>
                </a:solidFill>
              </a:rPr>
              <a:t>Домашнє </a:t>
            </a:r>
            <a:r>
              <a:rPr lang="uk-UA" sz="5400" b="1" dirty="0" smtClean="0">
                <a:solidFill>
                  <a:srgbClr val="FF0000"/>
                </a:solidFill>
              </a:rPr>
              <a:t>завдання:</a:t>
            </a:r>
            <a:endParaRPr lang="ru-RU" sz="5400" dirty="0">
              <a:solidFill>
                <a:srgbClr val="FF0000"/>
              </a:solidFill>
            </a:endParaRPr>
          </a:p>
          <a:p>
            <a:r>
              <a:rPr lang="uk-UA" sz="4400" dirty="0" smtClean="0"/>
              <a:t>Повторити пройдене по казці</a:t>
            </a:r>
            <a:endParaRPr lang="ru-RU" sz="4400" dirty="0"/>
          </a:p>
        </p:txBody>
      </p:sp>
      <p:pic>
        <p:nvPicPr>
          <p:cNvPr id="5" name="Picture 8" descr="Учень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643743"/>
            <a:ext cx="3121868" cy="4816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79518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83568" y="3140968"/>
            <a:ext cx="760515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Дякую вам за урок </a:t>
            </a:r>
          </a:p>
          <a:p>
            <a:pPr algn="ctr"/>
            <a:r>
              <a:rPr lang="uk-UA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та бажаю добра й миру.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Picture 8" descr="a006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1156" y="0"/>
            <a:ext cx="720080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Метелик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860774">
            <a:off x="6858750" y="4742960"/>
            <a:ext cx="1425755" cy="1782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39809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</TotalTime>
  <Words>739</Words>
  <Application>Microsoft Office PowerPoint</Application>
  <PresentationFormat>Экран (4:3)</PresentationFormat>
  <Paragraphs>78</Paragraphs>
  <Slides>29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Sch</cp:lastModifiedBy>
  <cp:revision>99</cp:revision>
  <dcterms:modified xsi:type="dcterms:W3CDTF">2020-11-10T12:47:32Z</dcterms:modified>
</cp:coreProperties>
</file>