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3" r:id="rId3"/>
    <p:sldId id="270" r:id="rId4"/>
    <p:sldId id="271" r:id="rId5"/>
    <p:sldId id="275" r:id="rId6"/>
    <p:sldId id="27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1CCB7-3468-45B7-BA74-7BF8F78F3685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FC724-E01E-4335-B5A0-54F6EDFBD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3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2130425"/>
            <a:ext cx="6672282" cy="1470025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tx2"/>
                </a:solidFill>
                <a:latin typeface="Book Antiqua" panose="02040602050305030304" pitchFamily="18" charset="0"/>
              </a:rPr>
              <a:t>Андрій Чайковський. «За сестрою</a:t>
            </a:r>
            <a:r>
              <a:rPr lang="uk-UA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». </a:t>
            </a:r>
            <a:r>
              <a:rPr lang="uk-UA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Напружений </a:t>
            </a:r>
            <a:r>
              <a:rPr lang="uk-UA" dirty="0">
                <a:solidFill>
                  <a:schemeClr val="tx2"/>
                </a:solidFill>
                <a:latin typeface="Book Antiqua" panose="02040602050305030304" pitchFamily="18" charset="0"/>
              </a:rPr>
              <a:t>динамічний </a:t>
            </a:r>
            <a:r>
              <a:rPr lang="uk-UA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сюжет героїко-романтичної повісті.</a:t>
            </a:r>
            <a:endParaRPr lang="ru-RU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42385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4" name="Picture 10" descr="http://gimnasium1.in.ua/documents/2015-2016/pravo/429937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3339" y="4869160"/>
            <a:ext cx="1610927" cy="1695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399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922368"/>
            <a:ext cx="6552728" cy="3370729"/>
          </a:xfrm>
        </p:spPr>
        <p:txBody>
          <a:bodyPr>
            <a:noAutofit/>
          </a:bodyPr>
          <a:lstStyle/>
          <a:p>
            <a:pPr lvl="0" algn="l"/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/>
            </a:r>
            <a:br>
              <a:rPr lang="uk-UA" sz="2400" dirty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/>
            </a:r>
            <a:br>
              <a:rPr lang="uk-UA" sz="2400" dirty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/>
            </a:r>
            <a:br>
              <a:rPr lang="uk-UA" sz="2400" dirty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>• </a:t>
            </a:r>
            <a:r>
              <a:rPr lang="uk-UA" sz="2400" dirty="0" smtClean="0">
                <a:latin typeface="Book Antiqua" panose="02040602050305030304" pitchFamily="18" charset="0"/>
              </a:rPr>
              <a:t>З </a:t>
            </a:r>
            <a:r>
              <a:rPr lang="uk-UA" sz="2400" dirty="0">
                <a:latin typeface="Book Antiqua" panose="02040602050305030304" pitchFamily="18" charset="0"/>
              </a:rPr>
              <a:t>якими загарбниками боровся український народ? 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>• </a:t>
            </a:r>
            <a:r>
              <a:rPr lang="uk-UA" sz="2400" dirty="0" smtClean="0">
                <a:latin typeface="Book Antiqua" panose="02040602050305030304" pitchFamily="18" charset="0"/>
              </a:rPr>
              <a:t>Що </a:t>
            </a:r>
            <a:r>
              <a:rPr lang="uk-UA" sz="2400" dirty="0">
                <a:latin typeface="Book Antiqua" panose="02040602050305030304" pitchFamily="18" charset="0"/>
              </a:rPr>
              <a:t>вам відомо про монголо-татар? 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> • Чому наш народ непереможний у боротьбі із завойовниками? 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> • Яких видатних ватажків — оборонців Батьківщини ви знаєте? Чим вони прославилися? 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> • </a:t>
            </a:r>
            <a:r>
              <a:rPr lang="uk-UA" sz="2400" dirty="0" smtClean="0">
                <a:latin typeface="Book Antiqua" panose="02040602050305030304" pitchFamily="18" charset="0"/>
              </a:rPr>
              <a:t>Чому </a:t>
            </a:r>
            <a:r>
              <a:rPr lang="uk-UA" sz="2400" dirty="0">
                <a:latin typeface="Book Antiqua" panose="02040602050305030304" pitchFamily="18" charset="0"/>
              </a:rPr>
              <a:t>українці цінують ті надбання, які наші предки вибороли у жорстокій боротьбі з ворогом, жертвуючи власним життям?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     </a:t>
            </a:r>
            <a:r>
              <a:rPr lang="uk-UA" sz="1400" dirty="0">
                <a:latin typeface="Book Antiqua" panose="02040602050305030304" pitchFamily="18" charset="0"/>
              </a:rPr>
              <a:t/>
            </a:r>
            <a:br>
              <a:rPr lang="uk-UA" sz="1400" dirty="0">
                <a:latin typeface="Book Antiqua" panose="02040602050305030304" pitchFamily="18" charset="0"/>
              </a:rPr>
            </a:br>
            <a:r>
              <a:rPr lang="uk-UA" sz="2800" b="1" i="1" dirty="0" smtClean="0">
                <a:latin typeface="Book Antiqua" panose="02040602050305030304" pitchFamily="18" charset="0"/>
              </a:rPr>
              <a:t> 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2195736" y="5638800"/>
            <a:ext cx="5576664" cy="12192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Picture 10" descr="http://gimnasium1.in.ua/documents/2015-2016/pravo/429937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2560" y="4429132"/>
            <a:ext cx="1610927" cy="169571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Поміркуйте!</a:t>
            </a:r>
            <a:endParaRPr lang="ru-RU" sz="4000" b="1" dirty="0">
              <a:solidFill>
                <a:schemeClr val="tx2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45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922369"/>
            <a:ext cx="6840760" cy="2794664"/>
          </a:xfrm>
        </p:spPr>
        <p:txBody>
          <a:bodyPr>
            <a:noAutofit/>
          </a:bodyPr>
          <a:lstStyle/>
          <a:p>
            <a:pPr fontAlgn="base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         </a:t>
            </a:r>
            <a:r>
              <a:rPr lang="uk-UA" sz="1400" dirty="0">
                <a:latin typeface="Book Antiqua" panose="02040602050305030304" pitchFamily="18" charset="0"/>
              </a:rPr>
              <a:t/>
            </a:r>
            <a:br>
              <a:rPr lang="uk-UA" sz="1400" dirty="0">
                <a:latin typeface="Book Antiqua" panose="02040602050305030304" pitchFamily="18" charset="0"/>
              </a:rPr>
            </a:br>
            <a:r>
              <a:rPr lang="uk-UA" sz="3200" dirty="0"/>
              <a:t>    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uk-UA" sz="2400" dirty="0">
                <a:latin typeface="Book Antiqua" panose="02040602050305030304" pitchFamily="18" charset="0"/>
              </a:rPr>
              <a:t>Повість «За сестрою» (1907) створена на основі довготривалого ви­вчення історичних матеріалів з часів татарських нападів на українські землі та їхньої ретельної художньої обробки. В центрі — захоплююча історія юного Павлуся, молодшого сина з козацького роду Судаків, який порятував від татарського полону свою сестру Ганнусю.</a:t>
            </a:r>
            <a:endParaRPr lang="ru-RU" sz="2400" dirty="0">
              <a:latin typeface="Book Antiqua" panose="020406020503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42385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4" name="Picture 10" descr="http://gimnasium1.in.ua/documents/2015-2016/pravo/429937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2560" y="4429132"/>
            <a:ext cx="1610927" cy="169571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51720" y="260649"/>
            <a:ext cx="6840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>Історія написання </a:t>
            </a: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твору</a:t>
            </a:r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</a:br>
            <a:endParaRPr lang="ru-RU" sz="4000" b="1" dirty="0">
              <a:solidFill>
                <a:schemeClr val="tx2"/>
              </a:solidFill>
              <a:latin typeface="Book Antiqua" panose="02040602050305030304" pitchFamily="18" charset="0"/>
            </a:endParaRPr>
          </a:p>
        </p:txBody>
      </p:sp>
      <p:pic>
        <p:nvPicPr>
          <p:cNvPr id="6" name="Picture 4" descr="http://4.bp.blogspot.com/-VUHXPmxIrdI/VpEuUQTLG0I/AAAAAAAAABw/5jFMN73qzX8/s1600/0001-001-Adaptatsija-uchaschikhsja-5-kh-klassov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128" y="4352579"/>
            <a:ext cx="2749263" cy="1848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38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60650"/>
            <a:ext cx="6912768" cy="4168482"/>
          </a:xfrm>
        </p:spPr>
        <p:txBody>
          <a:bodyPr>
            <a:noAutofit/>
          </a:bodyPr>
          <a:lstStyle/>
          <a:p>
            <a:pPr algn="l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24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Тема</a:t>
            </a:r>
            <a:r>
              <a:rPr lang="uk-UA" sz="2400" b="1" dirty="0">
                <a:solidFill>
                  <a:schemeClr val="tx2"/>
                </a:solidFill>
                <a:latin typeface="Book Antiqua" panose="02040602050305030304" pitchFamily="18" charset="0"/>
              </a:rPr>
              <a:t>: </a:t>
            </a: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>відтворення </a:t>
            </a:r>
            <a:r>
              <a:rPr lang="uk-UA" sz="2400" dirty="0">
                <a:latin typeface="Book Antiqua" panose="02040602050305030304" pitchFamily="18" charset="0"/>
              </a:rPr>
              <a:t>страшних картин поневолення татарськими за­гарбниками українського народу; зображення Павлуся, який докладає будь-яких зусиль, мужності, наполегливості, старанності, кмітливості для </a:t>
            </a:r>
            <a:r>
              <a:rPr lang="uk-UA" sz="2400" dirty="0" smtClean="0">
                <a:latin typeface="Book Antiqua" panose="02040602050305030304" pitchFamily="18" charset="0"/>
              </a:rPr>
              <a:t>порятунку своєї </a:t>
            </a:r>
            <a:r>
              <a:rPr lang="uk-UA" sz="2400" dirty="0">
                <a:latin typeface="Book Antiqua" panose="02040602050305030304" pitchFamily="18" charset="0"/>
              </a:rPr>
              <a:t>сестри з татарського полону</a:t>
            </a:r>
            <a:r>
              <a:rPr lang="uk-UA" sz="2400" dirty="0" smtClean="0">
                <a:latin typeface="Book Antiqua" panose="02040602050305030304" pitchFamily="18" charset="0"/>
              </a:rPr>
              <a:t>.</a:t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b="1" dirty="0">
                <a:solidFill>
                  <a:schemeClr val="tx2"/>
                </a:solidFill>
                <a:latin typeface="Book Antiqua" panose="02040602050305030304" pitchFamily="18" charset="0"/>
              </a:rPr>
              <a:t>Ідея: </a:t>
            </a: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>уславлення </a:t>
            </a:r>
            <a:r>
              <a:rPr lang="uk-UA" sz="2400" dirty="0">
                <a:latin typeface="Book Antiqua" panose="02040602050305030304" pitchFamily="18" charset="0"/>
              </a:rPr>
              <a:t>козаків — оборонців рідної землі, Павлуся — відваж­ного лицаря, їх благородство, відповідальність, мужність; засудження татар та українців-зрадників.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endParaRPr lang="ru-RU" sz="24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42385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4" name="Picture 10" descr="http://gimnasium1.in.ua/documents/2015-2016/pravo/429937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2560" y="4429132"/>
            <a:ext cx="1610927" cy="169571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1274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260650"/>
            <a:ext cx="6336704" cy="4168482"/>
          </a:xfrm>
        </p:spPr>
        <p:txBody>
          <a:bodyPr>
            <a:noAutofit/>
          </a:bodyPr>
          <a:lstStyle/>
          <a:p>
            <a:pPr marL="571500" lvl="0" indent="-571500" algn="l" fontAlgn="base">
              <a:buFont typeface="Wingdings" panose="05000000000000000000" pitchFamily="2" charset="2"/>
              <a:buChar char="ü"/>
            </a:pP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2400" b="1" dirty="0">
                <a:solidFill>
                  <a:schemeClr val="tx2"/>
                </a:solidFill>
                <a:latin typeface="Book Antiqua" panose="02040602050305030304" pitchFamily="18" charset="0"/>
              </a:rPr>
              <a:t>Жанр</a:t>
            </a:r>
            <a:r>
              <a:rPr lang="uk-UA" sz="2400" dirty="0">
                <a:latin typeface="Book Antiqua" panose="02040602050305030304" pitchFamily="18" charset="0"/>
              </a:rPr>
              <a:t>: </a:t>
            </a: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>героїко-романтична </a:t>
            </a:r>
            <a:r>
              <a:rPr lang="uk-UA" sz="2400" dirty="0">
                <a:latin typeface="Book Antiqua" panose="02040602050305030304" pitchFamily="18" charset="0"/>
              </a:rPr>
              <a:t>повість</a:t>
            </a:r>
            <a:r>
              <a:rPr lang="uk-UA" sz="2400" dirty="0" smtClean="0">
                <a:latin typeface="Book Antiqua" panose="02040602050305030304" pitchFamily="18" charset="0"/>
              </a:rPr>
              <a:t>.</a:t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b="1" dirty="0">
                <a:solidFill>
                  <a:schemeClr val="tx2"/>
                </a:solidFill>
                <a:latin typeface="Book Antiqua" panose="02040602050305030304" pitchFamily="18" charset="0"/>
              </a:rPr>
              <a:t>Проблематика повісті</a:t>
            </a:r>
            <a:r>
              <a:rPr lang="uk-UA" sz="2400" dirty="0">
                <a:latin typeface="Book Antiqua" panose="02040602050305030304" pitchFamily="18" charset="0"/>
              </a:rPr>
              <a:t>: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 smtClean="0">
                <a:latin typeface="Book Antiqua" panose="02040602050305030304" pitchFamily="18" charset="0"/>
              </a:rPr>
              <a:t>- </a:t>
            </a:r>
            <a:r>
              <a:rPr lang="uk-UA" sz="2400" dirty="0" smtClean="0">
                <a:latin typeface="Book Antiqua" panose="02040602050305030304" pitchFamily="18" charset="0"/>
              </a:rPr>
              <a:t>батьки </a:t>
            </a:r>
            <a:r>
              <a:rPr lang="uk-UA" sz="2400" dirty="0">
                <a:latin typeface="Book Antiqua" panose="02040602050305030304" pitchFamily="18" charset="0"/>
              </a:rPr>
              <a:t>і діти;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 smtClean="0">
                <a:latin typeface="Book Antiqua" panose="02040602050305030304" pitchFamily="18" charset="0"/>
              </a:rPr>
              <a:t>- </a:t>
            </a:r>
            <a:r>
              <a:rPr lang="uk-UA" sz="2400" dirty="0" smtClean="0">
                <a:latin typeface="Book Antiqua" panose="02040602050305030304" pitchFamily="18" charset="0"/>
              </a:rPr>
              <a:t>життя </a:t>
            </a:r>
            <a:r>
              <a:rPr lang="uk-UA" sz="2400" dirty="0">
                <a:latin typeface="Book Antiqua" panose="02040602050305030304" pitchFamily="18" charset="0"/>
              </a:rPr>
              <a:t>і смерть;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 smtClean="0">
                <a:latin typeface="Book Antiqua" panose="02040602050305030304" pitchFamily="18" charset="0"/>
              </a:rPr>
              <a:t>- </a:t>
            </a:r>
            <a:r>
              <a:rPr lang="uk-UA" sz="2400" dirty="0" smtClean="0">
                <a:latin typeface="Book Antiqua" panose="02040602050305030304" pitchFamily="18" charset="0"/>
              </a:rPr>
              <a:t>радість </a:t>
            </a:r>
            <a:r>
              <a:rPr lang="uk-UA" sz="2400" dirty="0">
                <a:latin typeface="Book Antiqua" panose="02040602050305030304" pitchFamily="18" charset="0"/>
              </a:rPr>
              <a:t>і трагедія;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 smtClean="0">
                <a:latin typeface="Book Antiqua" panose="02040602050305030304" pitchFamily="18" charset="0"/>
              </a:rPr>
              <a:t>- </a:t>
            </a:r>
            <a:r>
              <a:rPr lang="uk-UA" sz="2400" dirty="0" smtClean="0">
                <a:latin typeface="Book Antiqua" panose="02040602050305030304" pitchFamily="18" charset="0"/>
              </a:rPr>
              <a:t>відповідальність </a:t>
            </a:r>
            <a:r>
              <a:rPr lang="uk-UA" sz="2400" dirty="0">
                <a:latin typeface="Book Antiqua" panose="02040602050305030304" pitchFamily="18" charset="0"/>
              </a:rPr>
              <a:t>і безпечність;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 smtClean="0">
                <a:latin typeface="Book Antiqua" panose="02040602050305030304" pitchFamily="18" charset="0"/>
              </a:rPr>
              <a:t>- </a:t>
            </a:r>
            <a:r>
              <a:rPr lang="uk-UA" sz="2400" dirty="0" smtClean="0">
                <a:latin typeface="Book Antiqua" panose="02040602050305030304" pitchFamily="18" charset="0"/>
              </a:rPr>
              <a:t>вірність </a:t>
            </a:r>
            <a:r>
              <a:rPr lang="uk-UA" sz="2400" dirty="0">
                <a:latin typeface="Book Antiqua" panose="02040602050305030304" pitchFamily="18" charset="0"/>
              </a:rPr>
              <a:t>і зрада;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 smtClean="0">
                <a:latin typeface="Book Antiqua" panose="02040602050305030304" pitchFamily="18" charset="0"/>
              </a:rPr>
              <a:t>- </a:t>
            </a:r>
            <a:r>
              <a:rPr lang="uk-UA" sz="2400" dirty="0" smtClean="0">
                <a:latin typeface="Book Antiqua" panose="02040602050305030304" pitchFamily="18" charset="0"/>
              </a:rPr>
              <a:t>добро </a:t>
            </a:r>
            <a:r>
              <a:rPr lang="uk-UA" sz="2400" dirty="0">
                <a:latin typeface="Book Antiqua" panose="02040602050305030304" pitchFamily="18" charset="0"/>
              </a:rPr>
              <a:t>і зло;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 smtClean="0">
                <a:latin typeface="Book Antiqua" panose="02040602050305030304" pitchFamily="18" charset="0"/>
              </a:rPr>
              <a:t>- </a:t>
            </a:r>
            <a:r>
              <a:rPr lang="uk-UA" sz="2400" dirty="0" smtClean="0">
                <a:latin typeface="Book Antiqua" panose="02040602050305030304" pitchFamily="18" charset="0"/>
              </a:rPr>
              <a:t>щирість </a:t>
            </a:r>
            <a:r>
              <a:rPr lang="uk-UA" sz="2400" dirty="0">
                <a:latin typeface="Book Antiqua" panose="02040602050305030304" pitchFamily="18" charset="0"/>
              </a:rPr>
              <a:t>і хитрість, улесливість, підступність.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endParaRPr lang="ru-RU" sz="24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42385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4" name="Picture 10" descr="http://gimnasium1.in.ua/documents/2015-2016/pravo/429937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2560" y="4429132"/>
            <a:ext cx="1610927" cy="169571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endParaRPr lang="ru-RU" sz="4000" dirty="0"/>
          </a:p>
        </p:txBody>
      </p:sp>
      <p:pic>
        <p:nvPicPr>
          <p:cNvPr id="6" name="Picture 4" descr="C:\Documents and Settings\zhenya\Рабочий стол\крутяк\Поясненн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6736" y="4429132"/>
            <a:ext cx="2142011" cy="18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601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60650"/>
            <a:ext cx="6768752" cy="3600398"/>
          </a:xfrm>
        </p:spPr>
        <p:txBody>
          <a:bodyPr>
            <a:noAutofit/>
          </a:bodyPr>
          <a:lstStyle/>
          <a:p>
            <a:pPr algn="l" fontAlgn="base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b="1" dirty="0">
                <a:solidFill>
                  <a:schemeClr val="tx2"/>
                </a:solidFill>
                <a:latin typeface="Book Antiqua" panose="02040602050305030304" pitchFamily="18" charset="0"/>
              </a:rPr>
              <a:t>Домашнє завдання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err="1" smtClean="0"/>
              <a:t>Вивчити</a:t>
            </a:r>
            <a:r>
              <a:rPr lang="ru-RU" sz="4000" dirty="0" smtClean="0"/>
              <a:t> </a:t>
            </a:r>
            <a:r>
              <a:rPr lang="ru-RU" sz="4000" dirty="0" err="1" smtClean="0"/>
              <a:t>що</a:t>
            </a:r>
            <a:r>
              <a:rPr lang="ru-RU" sz="4000" dirty="0" smtClean="0"/>
              <a:t> </a:t>
            </a:r>
            <a:r>
              <a:rPr lang="ru-RU" sz="4000" dirty="0" err="1" smtClean="0"/>
              <a:t>таке</a:t>
            </a:r>
            <a:r>
              <a:rPr lang="ru-RU" sz="4000" dirty="0" smtClean="0"/>
              <a:t> </a:t>
            </a:r>
            <a:r>
              <a:rPr lang="ru-RU" sz="4000" b="1" i="1" dirty="0" err="1" smtClean="0"/>
              <a:t>композиція</a:t>
            </a:r>
            <a:r>
              <a:rPr lang="ru-RU" sz="4000" b="1" i="1" dirty="0" smtClean="0"/>
              <a:t>.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uk-UA" sz="4000" dirty="0"/>
              <a:t> 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42385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endParaRPr lang="ru-RU" sz="4000" dirty="0"/>
          </a:p>
        </p:txBody>
      </p:sp>
      <p:pic>
        <p:nvPicPr>
          <p:cNvPr id="6" name="Picture 8" descr="http://ur-problem.net/wp-content/uploads/2012/10/75172814_1295863679_49735442_stud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28513" y="3501008"/>
            <a:ext cx="2003190" cy="2623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103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25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Book Antiqua</vt:lpstr>
      <vt:lpstr>Calibri</vt:lpstr>
      <vt:lpstr>Wingdings</vt:lpstr>
      <vt:lpstr>Тема Office</vt:lpstr>
      <vt:lpstr>Андрій Чайковський. «За сестрою». Напружений динамічний сюжет героїко-романтичної повісті.</vt:lpstr>
      <vt:lpstr>       • З якими загарбниками боровся український народ?  • Що вам відомо про монголо-татар?   • Чому наш народ непереможний у боротьбі із завойовниками?   • Яких видатних ватажків — оборонців Батьківщини ви знаєте? Чим вони прославилися?   • Чому українці цінують ті надбання, які наші предки вибороли у жорстокій боротьбі з ворогом, жертвуючи власним життям?         </vt:lpstr>
      <vt:lpstr>                 Повість «За сестрою» (1907) створена на основі довготривалого ви­вчення історичних матеріалів з часів татарських нападів на українські землі та їхньої ретельної художньої обробки. В центрі — захоплююча історія юного Павлуся, молодшого сина з козацького роду Судаків, який порятував від татарського полону свою сестру Ганнусю.</vt:lpstr>
      <vt:lpstr>   Тема:  відтворення страшних картин поневолення татарськими за­гарбниками українського народу; зображення Павлуся, який докладає будь-яких зусиль, мужності, наполегливості, старанності, кмітливості для порятунку своєї сестри з татарського полону. Ідея:  уславлення козаків — оборонців рідної землі, Павлуся — відваж­ного лицаря, їх благородство, відповідальність, мужність; засудження татар та українців-зрадників.   </vt:lpstr>
      <vt:lpstr>   Жанр:  героїко-романтична повість.  Проблематика повісті: - батьки і діти; - життя і смерть; - радість і трагедія; - відповідальність і безпечність; - вірність і зрада; - добро і зло; - щирість і хитрість, улесливість, підступність.  </vt:lpstr>
      <vt:lpstr>   Домашнє завдання Вивчити що таке композиція. 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Редактор</dc:creator>
  <cp:lastModifiedBy>Пользователь Windows</cp:lastModifiedBy>
  <cp:revision>22</cp:revision>
  <dcterms:created xsi:type="dcterms:W3CDTF">2013-10-10T07:56:28Z</dcterms:created>
  <dcterms:modified xsi:type="dcterms:W3CDTF">2020-11-07T19:43:47Z</dcterms:modified>
</cp:coreProperties>
</file>