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8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D9DB2F-7F9D-4C20-A70B-4E25769ED2A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jpe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739300"/>
            <a:ext cx="6172072" cy="348178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3600" dirty="0">
                <a:solidFill>
                  <a:schemeClr val="accent6">
                    <a:lumMod val="75000"/>
                  </a:schemeClr>
                </a:solidFill>
                <a:effectLst/>
              </a:rPr>
              <a:t>Джерела українських фразеологізмів. Прислів'я, приказки, крилаті вислови, афоризми як різновиди фразеологізмів.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effectLst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Группа 9"/>
          <p:cNvGrpSpPr/>
          <p:nvPr/>
        </p:nvGrpSpPr>
        <p:grpSpPr>
          <a:xfrm>
            <a:off x="7710261" y="6871"/>
            <a:ext cx="1438225" cy="6858000"/>
            <a:chOff x="-9475" y="0"/>
            <a:chExt cx="1438225" cy="685800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50" y="75198"/>
            <a:ext cx="7607746" cy="6522154"/>
          </a:xfrm>
        </p:spPr>
        <p:txBody>
          <a:bodyPr/>
          <a:lstStyle/>
          <a:p>
            <a:pPr marL="182880" indent="0">
              <a:buNone/>
            </a:pPr>
            <a:r>
              <a:rPr lang="uk-UA" sz="3200" u="sng" dirty="0">
                <a:solidFill>
                  <a:srgbClr val="007E39"/>
                </a:solidFill>
                <a:effectLst/>
              </a:rPr>
              <a:t>Мета</a:t>
            </a:r>
            <a:r>
              <a:rPr lang="uk-UA" sz="3200" dirty="0">
                <a:solidFill>
                  <a:srgbClr val="00B050"/>
                </a:solidFill>
                <a:effectLst/>
              </a:rPr>
              <a:t>: </a:t>
            </a:r>
            <a:r>
              <a:rPr lang="uk-UA" sz="3200" dirty="0" smtClean="0">
                <a:solidFill>
                  <a:srgbClr val="00B050"/>
                </a:solidFill>
                <a:effectLst/>
              </a:rPr>
              <a:t/>
            </a:r>
            <a:br>
              <a:rPr lang="uk-UA" sz="3200" dirty="0" smtClean="0">
                <a:solidFill>
                  <a:srgbClr val="00B050"/>
                </a:solidFill>
                <a:effectLst/>
              </a:rPr>
            </a:br>
            <a:r>
              <a:rPr lang="uk-UA" sz="3200" dirty="0" smtClean="0">
                <a:solidFill>
                  <a:srgbClr val="007E39"/>
                </a:solidFill>
                <a:effectLst/>
              </a:rPr>
              <a:t>- поглиблювати </a:t>
            </a:r>
            <a:r>
              <a:rPr lang="uk-UA" sz="3200" dirty="0">
                <a:solidFill>
                  <a:srgbClr val="007E39"/>
                </a:solidFill>
                <a:effectLst/>
              </a:rPr>
              <a:t>знання учнів про фразеологізми, їх джерела; </a:t>
            </a:r>
            <a:r>
              <a:rPr lang="uk-UA" sz="3200" dirty="0" smtClean="0">
                <a:solidFill>
                  <a:srgbClr val="007E39"/>
                </a:solidFill>
                <a:effectLst/>
              </a:rPr>
              <a:t/>
            </a:r>
            <a:br>
              <a:rPr lang="uk-UA" sz="3200" dirty="0" smtClean="0">
                <a:solidFill>
                  <a:srgbClr val="007E39"/>
                </a:solidFill>
                <a:effectLst/>
              </a:rPr>
            </a:br>
            <a:r>
              <a:rPr lang="uk-UA" sz="3200" dirty="0" smtClean="0">
                <a:solidFill>
                  <a:srgbClr val="007E39"/>
                </a:solidFill>
                <a:effectLst/>
              </a:rPr>
              <a:t>- удосконалювати </a:t>
            </a:r>
            <a:r>
              <a:rPr lang="uk-UA" sz="3200" dirty="0">
                <a:solidFill>
                  <a:srgbClr val="007E39"/>
                </a:solidFill>
                <a:effectLst/>
              </a:rPr>
              <a:t>навички доречного вживання прислів'їв, приказок, крилатих висловів та афоризмів як різновиди фразеологізмів в усному та писемному мовленні; </a:t>
            </a:r>
            <a:r>
              <a:rPr lang="uk-UA" sz="3200" dirty="0" smtClean="0">
                <a:solidFill>
                  <a:srgbClr val="007E39"/>
                </a:solidFill>
                <a:effectLst/>
              </a:rPr>
              <a:t/>
            </a:r>
            <a:br>
              <a:rPr lang="uk-UA" sz="3200" dirty="0" smtClean="0">
                <a:solidFill>
                  <a:srgbClr val="007E39"/>
                </a:solidFill>
                <a:effectLst/>
              </a:rPr>
            </a:br>
            <a:r>
              <a:rPr lang="uk-UA" sz="3200" dirty="0" smtClean="0">
                <a:solidFill>
                  <a:srgbClr val="007E39"/>
                </a:solidFill>
                <a:effectLst/>
              </a:rPr>
              <a:t>- розвивати </a:t>
            </a:r>
            <a:r>
              <a:rPr lang="uk-UA" sz="3200" dirty="0">
                <a:solidFill>
                  <a:srgbClr val="007E39"/>
                </a:solidFill>
                <a:effectLst/>
              </a:rPr>
              <a:t>образне мислення, пам'ять; </a:t>
            </a:r>
            <a:r>
              <a:rPr lang="uk-UA" sz="3200" dirty="0" smtClean="0">
                <a:solidFill>
                  <a:srgbClr val="007E39"/>
                </a:solidFill>
                <a:effectLst/>
              </a:rPr>
              <a:t/>
            </a:r>
            <a:br>
              <a:rPr lang="uk-UA" sz="3200" dirty="0" smtClean="0">
                <a:solidFill>
                  <a:srgbClr val="007E39"/>
                </a:solidFill>
                <a:effectLst/>
              </a:rPr>
            </a:br>
            <a:r>
              <a:rPr lang="uk-UA" sz="3200" dirty="0" smtClean="0">
                <a:solidFill>
                  <a:srgbClr val="007E39"/>
                </a:solidFill>
                <a:effectLst/>
              </a:rPr>
              <a:t>- виховувати </a:t>
            </a:r>
            <a:r>
              <a:rPr lang="uk-UA" sz="3200" dirty="0">
                <a:solidFill>
                  <a:srgbClr val="007E39"/>
                </a:solidFill>
                <a:effectLst/>
              </a:rPr>
              <a:t>любов і повагу до усної народної творчості.</a:t>
            </a:r>
            <a:r>
              <a:rPr lang="ru-RU" dirty="0">
                <a:solidFill>
                  <a:srgbClr val="007E39"/>
                </a:solidFill>
                <a:effectLst/>
              </a:rPr>
              <a:t/>
            </a:r>
            <a:br>
              <a:rPr lang="ru-RU" dirty="0">
                <a:solidFill>
                  <a:srgbClr val="007E39"/>
                </a:solidFill>
                <a:effectLst/>
              </a:rPr>
            </a:br>
            <a:endParaRPr lang="ru-RU" dirty="0">
              <a:solidFill>
                <a:srgbClr val="007E39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Picture 2" descr="C:\Users\пк\Desktop\00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046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4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пк\Desktop\img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49" y="0"/>
            <a:ext cx="77470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51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пк\Desktop\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2" y="0"/>
            <a:ext cx="4674026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к\Desktop\2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977" y="751"/>
            <a:ext cx="4673023" cy="3500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к\Desktop\3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76" y="3283471"/>
            <a:ext cx="4772181" cy="357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пк\Desktop\4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171" y="3283471"/>
            <a:ext cx="4772180" cy="357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99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Picture 2" descr="Пісня серця філолога: Веб 2.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73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пк\Desktop\slide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75" y="0"/>
            <a:ext cx="78363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98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293821" y="2459160"/>
            <a:ext cx="2888169" cy="1614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Джерела українських фразеологізмів</a:t>
            </a:r>
            <a:endParaRPr lang="ru-RU" dirty="0"/>
          </a:p>
        </p:txBody>
      </p:sp>
      <p:pic>
        <p:nvPicPr>
          <p:cNvPr id="2052" name="Picture 4" descr="конкурс малюнків &quot;Рятувальник - професія героїчна&quot; - Кам'янська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932761" y="275338"/>
            <a:ext cx="1287988" cy="2163820"/>
          </a:xfrm>
          <a:prstGeom prst="ellipse">
            <a:avLst/>
          </a:prstGeom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Майстер-клас як малювати ангела. Фото-інструкції як намалювати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991" y="-49844"/>
            <a:ext cx="2115622" cy="25387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философ Стоковых иллюстраций и клипартов – (881 Стоковых иллюстраций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802" y="2332250"/>
            <a:ext cx="1904198" cy="27289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Вірш Шевченко, Топол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98024"/>
            <a:ext cx="15335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АНЕКДОТИ ПРО КОЗАКІВ - Ukrainian peopl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16"/>
          <a:stretch/>
        </p:blipFill>
        <p:spPr bwMode="auto">
          <a:xfrm>
            <a:off x="398127" y="275338"/>
            <a:ext cx="2533787" cy="21838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Д'Артаньян и три мушкетёра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5078" r="17563" b="40488"/>
          <a:stretch/>
        </p:blipFill>
        <p:spPr bwMode="auto">
          <a:xfrm>
            <a:off x="5220749" y="3948302"/>
            <a:ext cx="2206742" cy="28153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Українська мова: Прислів'я та приказки про мову!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52" y="4304311"/>
            <a:ext cx="2135403" cy="210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92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783409"/>
              </p:ext>
            </p:extLst>
          </p:nvPr>
        </p:nvGraphicFramePr>
        <p:xfrm>
          <a:off x="1691680" y="1836780"/>
          <a:ext cx="6844572" cy="99268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10606"/>
                <a:gridCol w="1711322"/>
                <a:gridCol w="1737547"/>
                <a:gridCol w="1685097"/>
              </a:tblGrid>
              <a:tr h="6617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Спостереження людей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Античні міфи і література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Біблія та Євангеліє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Висловлювання видатних осіб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дістати гарбуза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дамоклів меч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блудний син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бути чи не бути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1419275" y="190316"/>
            <a:ext cx="748153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Вибірково-розподільний диктант.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Записати  фразеологізми, розподіливши їх за джерелами походження.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Зразок</a:t>
            </a:r>
            <a:b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uk-UA" sz="2400" b="0" i="1" dirty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uk-UA" sz="2400" b="0" i="1" dirty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uk-UA" sz="2400" b="0" i="1" dirty="0" smtClean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uk-UA" sz="2400" b="0" i="1" dirty="0" smtClean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uk-UA" sz="2400" b="0" i="1" dirty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uk-UA" sz="2400" b="0" i="1" dirty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uk-UA" sz="2400" b="0" i="1" dirty="0" smtClean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uk-UA" sz="2400" b="0" i="1" dirty="0" smtClean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Вусом не моргнути; передати куті меду; </a:t>
            </a:r>
            <a:b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герой нашого часу; золоте руно; долина печалі; </a:t>
            </a:r>
            <a:b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Ноїв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ковчег; езопівська мова; де тонко, там і рветься;</a:t>
            </a:r>
            <a:b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дамоклів меч; позичити в сірка очей; </a:t>
            </a:r>
            <a:b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прийшов, побачив, переміг; гомеричний сміх; </a:t>
            </a:r>
            <a:b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іти на Голгофу; розбити глека; </a:t>
            </a:r>
            <a:b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нове життя нового прагне слова.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25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фізкультхвили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4" y="15770"/>
            <a:ext cx="9121116" cy="684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969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ukrfilolog.ucoz.ua/_si/0/0635390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01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Рідна мова калинова: Фразеологізми в українській мові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815" y="0"/>
            <a:ext cx="7727185" cy="686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48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8" name="Picture 4" descr="ЗНОву ЗНО: Інтерактивні вправи з української мови (фразеологія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75" y="0"/>
            <a:ext cx="7724726" cy="682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34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Презентація з хімії на тему &quot;Фізичні та хімічні явища. Хімічні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75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3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РАЗЕОЛОГІЗМИ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ФРАЗЕОЛОГІЗМИ</Template>
  <TotalTime>115</TotalTime>
  <Words>56</Words>
  <Application>Microsoft Office PowerPoint</Application>
  <PresentationFormat>Экран (4:3)</PresentationFormat>
  <Paragraphs>15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ФРАЗЕОЛОГІЗМИ</vt:lpstr>
      <vt:lpstr>Джерела українських фразеологізмів. Прислів'я, приказки, крилаті вислови, афоризми як різновиди фразеологізмів. </vt:lpstr>
      <vt:lpstr>Мета:  - поглиблювати знання учнів про фразеологізми, їх джерела;  - удосконалювати навички доречного вживання прислів'їв, приказок, крилатих висловів та афоризмів як різновиди фразеологізмів в усному та писемному мовленні;  - розвивати образне мислення, пам'ять;  - виховувати любов і повагу до усної народної творчості.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Вибірково-розподільний диктант. Записати  фразеологізми, розподіливши їх за джерелами походження. Зразок            Вусом не моргнути; передати куті меду;  герой нашого часу; золоте руно; долина печалі;  Ноїв ковчег; езопівська мова; де тонко, там і рветься; дамоклів меч; позичити в сірка очей;  прийшов, побачив, переміг; гомеричний сміх;  іти на Голгофу; розбити глека;  нове життя нового прагне слова.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Джерела українських фразеологізмів. Прислів'я, приказки, крилаті вислови, афоризми як різновиди фразеологізмів.</dc:title>
  <dc:creator>пк</dc:creator>
  <cp:lastModifiedBy>пк</cp:lastModifiedBy>
  <cp:revision>10</cp:revision>
  <dcterms:created xsi:type="dcterms:W3CDTF">2020-04-09T11:31:15Z</dcterms:created>
  <dcterms:modified xsi:type="dcterms:W3CDTF">2020-04-09T13:27:43Z</dcterms:modified>
</cp:coreProperties>
</file>