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71802" y="3357562"/>
            <a:ext cx="5386398" cy="1285884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 Antiqua" pitchFamily="18" charset="0"/>
              </a:rPr>
              <a:t>Безособові дієслова</a:t>
            </a:r>
            <a:r>
              <a:rPr lang="ru-RU" b="1" dirty="0" smtClean="0">
                <a:solidFill>
                  <a:srgbClr val="FF0000"/>
                </a:solidFill>
                <a:latin typeface="Book Antiqua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Book Antiqua" pitchFamily="18" charset="0"/>
              </a:rPr>
            </a:br>
            <a:endParaRPr lang="ru-RU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43240" y="4714884"/>
            <a:ext cx="5286412" cy="185738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3" descr="C:\Documents and Settings\zhenya\Рабочий стол\крутяк\Оголошення епіграфу уроку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2357430"/>
            <a:ext cx="3000375" cy="4376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29510" cy="796908"/>
          </a:xfrm>
        </p:spPr>
        <p:txBody>
          <a:bodyPr>
            <a:normAutofit fontScale="90000"/>
          </a:bodyPr>
          <a:lstStyle/>
          <a:p>
            <a:r>
              <a:rPr lang="ru-RU" sz="3600" b="1" dirty="0" err="1" smtClean="0">
                <a:solidFill>
                  <a:srgbClr val="FF0000"/>
                </a:solidFill>
                <a:latin typeface="Book Antiqua" pitchFamily="18" charset="0"/>
              </a:rPr>
              <a:t>Теоретичний</a:t>
            </a:r>
            <a:r>
              <a:rPr lang="ru-RU" sz="3600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Book Antiqua" pitchFamily="18" charset="0"/>
              </a:rPr>
              <a:t>матеріал</a:t>
            </a:r>
            <a:r>
              <a:rPr lang="ru-RU" b="1" dirty="0" smtClean="0">
                <a:solidFill>
                  <a:srgbClr val="FF0000"/>
                </a:solidFill>
                <a:latin typeface="Book Antiqua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Book Antiqua" pitchFamily="18" charset="0"/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714356"/>
            <a:ext cx="9001156" cy="614364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Book Antiqua" pitchFamily="18" charset="0"/>
              </a:rPr>
              <a:t>	</a:t>
            </a:r>
            <a:r>
              <a:rPr lang="uk-UA" b="1" dirty="0"/>
              <a:t>Безособові дієслова</a:t>
            </a:r>
            <a:endParaRPr lang="uk-UA" dirty="0"/>
          </a:p>
          <a:p>
            <a:r>
              <a:rPr lang="uk-UA" dirty="0"/>
              <a:t>Деякі дієслова означають дію або стан, що відбуваються самі по собі, без діючої особи (предмета). Такі дієслова називаються </a:t>
            </a:r>
            <a:r>
              <a:rPr lang="uk-UA" b="1" dirty="0"/>
              <a:t>безособовими</a:t>
            </a:r>
            <a:r>
              <a:rPr lang="uk-UA" dirty="0"/>
              <a:t>:</a:t>
            </a:r>
          </a:p>
          <a:p>
            <a:r>
              <a:rPr lang="uk-UA" i="1" dirty="0"/>
              <a:t>Світає, морозить, вечоріє, дощить.</a:t>
            </a:r>
            <a:endParaRPr lang="uk-UA" dirty="0"/>
          </a:p>
          <a:p>
            <a:r>
              <a:rPr lang="uk-UA" dirty="0"/>
              <a:t>У таких реченнях не може бути підмета.</a:t>
            </a:r>
          </a:p>
          <a:p>
            <a:r>
              <a:rPr lang="uk-UA" dirty="0"/>
              <a:t>Безособові дієслова змінюються лише за часами, їхні форми в теперішньому й майбутньому часі нагадують форми третьої особи однини (</a:t>
            </a:r>
            <a:r>
              <a:rPr lang="uk-UA" i="1" dirty="0"/>
              <a:t>морозить</a:t>
            </a:r>
            <a:r>
              <a:rPr lang="uk-UA" dirty="0"/>
              <a:t>), а в минулому — форму однини середнього роду (</a:t>
            </a:r>
            <a:r>
              <a:rPr lang="uk-UA" i="1" dirty="0"/>
              <a:t>посутеніло, не </a:t>
            </a:r>
            <a:r>
              <a:rPr lang="uk-UA" i="1" dirty="0" err="1"/>
              <a:t>спалося</a:t>
            </a:r>
            <a:r>
              <a:rPr lang="uk-UA" dirty="0"/>
              <a:t>).</a:t>
            </a:r>
          </a:p>
          <a:p>
            <a:r>
              <a:rPr lang="uk-UA" dirty="0"/>
              <a:t>Безособові дієслова означають явища природи, психічний або фізичний стан людини.</a:t>
            </a:r>
          </a:p>
          <a:p>
            <a:r>
              <a:rPr lang="uk-UA" dirty="0"/>
              <a:t>Деякі дієслова можуть вживатися і в особовому, і в безособовому значенні:</a:t>
            </a:r>
          </a:p>
          <a:p>
            <a:r>
              <a:rPr lang="uk-UA" i="1" dirty="0"/>
              <a:t>Повіває прохолодою</a:t>
            </a:r>
            <a:r>
              <a:rPr lang="uk-UA" dirty="0"/>
              <a:t> (</a:t>
            </a:r>
            <a:r>
              <a:rPr lang="uk-UA" i="1" dirty="0"/>
              <a:t>повіває</a:t>
            </a:r>
            <a:r>
              <a:rPr lang="uk-UA" dirty="0"/>
              <a:t> — безособове дієслово). </a:t>
            </a:r>
            <a:r>
              <a:rPr lang="uk-UA" i="1" dirty="0"/>
              <a:t>Вітерець повіває</a:t>
            </a:r>
            <a:r>
              <a:rPr lang="uk-UA" dirty="0"/>
              <a:t> (3-тя особа однини).</a:t>
            </a:r>
          </a:p>
          <a:p>
            <a:r>
              <a:rPr lang="uk-UA" i="1" dirty="0"/>
              <a:t>Тягне на подвір'я</a:t>
            </a:r>
            <a:r>
              <a:rPr lang="uk-UA" dirty="0"/>
              <a:t> (безособове). </a:t>
            </a:r>
            <a:r>
              <a:rPr lang="uk-UA" i="1" dirty="0"/>
              <a:t>Мураха тягне соломину</a:t>
            </a:r>
            <a:r>
              <a:rPr lang="uk-UA" dirty="0"/>
              <a:t> (3-тя особа однини).</a:t>
            </a:r>
          </a:p>
          <a:p>
            <a:r>
              <a:rPr lang="uk-UA" dirty="0"/>
              <a:t> </a:t>
            </a:r>
          </a:p>
          <a:p>
            <a:endParaRPr lang="uk-UA" sz="2800" dirty="0">
              <a:latin typeface="Book Antiqua" pitchFamily="18" charset="0"/>
            </a:endParaRPr>
          </a:p>
        </p:txBody>
      </p:sp>
      <p:pic>
        <p:nvPicPr>
          <p:cNvPr id="4" name="Picture 4" descr="C:\Documents and Settings\zhenya\Рабочий стол\крутяк\Вибіркова робота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142875"/>
            <a:ext cx="1571606" cy="1571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 Antiqua" pitchFamily="18" charset="0"/>
              </a:rPr>
              <a:t>Мовна трансформація </a:t>
            </a:r>
            <a:endParaRPr lang="ru-RU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000108"/>
            <a:ext cx="7500958" cy="614366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70000"/>
              </a:lnSpc>
            </a:pPr>
            <a:r>
              <a:rPr lang="uk-UA" sz="2800" b="1" i="1" dirty="0" smtClean="0">
                <a:latin typeface="Book Antiqua" pitchFamily="18" charset="0"/>
              </a:rPr>
              <a:t>Прочитати  текст.  Спробувати  замінити  в  тексті  особові  дієслова  на      безособові. З’ясувати, які зміни відбудуться у висловлюванні. Визначити  синтаксичну  роль  безособових  дієслів</a:t>
            </a:r>
            <a:r>
              <a:rPr lang="uk-UA" dirty="0" smtClean="0">
                <a:latin typeface="Book Antiqua" pitchFamily="18" charset="0"/>
              </a:rPr>
              <a:t>. </a:t>
            </a:r>
          </a:p>
          <a:p>
            <a:pPr>
              <a:lnSpc>
                <a:spcPct val="170000"/>
              </a:lnSpc>
            </a:pPr>
            <a:endParaRPr lang="uk-UA" sz="1300" dirty="0" smtClean="0">
              <a:latin typeface="Book Antiqua" pitchFamily="18" charset="0"/>
            </a:endParaRPr>
          </a:p>
          <a:p>
            <a:pPr>
              <a:lnSpc>
                <a:spcPct val="170000"/>
              </a:lnSpc>
            </a:pPr>
            <a:r>
              <a:rPr lang="uk-UA" dirty="0" smtClean="0">
                <a:solidFill>
                  <a:srgbClr val="0070C0"/>
                </a:solidFill>
                <a:latin typeface="Book Antiqua" pitchFamily="18" charset="0"/>
              </a:rPr>
              <a:t>     На  грядці  видніється  суниця.  Її  користь  ніхто  не  переоцінить.  Вона  виводить  камені,  зміцнює  серце.  Суниця  лікує  анемію,  зміцнює  </a:t>
            </a:r>
            <a:r>
              <a:rPr lang="uk-UA" dirty="0" err="1" smtClean="0">
                <a:solidFill>
                  <a:srgbClr val="0070C0"/>
                </a:solidFill>
                <a:latin typeface="Book Antiqua" pitchFamily="18" charset="0"/>
              </a:rPr>
              <a:t>десна</a:t>
            </a:r>
            <a:r>
              <a:rPr lang="uk-UA" dirty="0" smtClean="0">
                <a:solidFill>
                  <a:srgbClr val="0070C0"/>
                </a:solidFill>
                <a:latin typeface="Book Antiqua" pitchFamily="18" charset="0"/>
              </a:rPr>
              <a:t>,  кістки  і  зуби.  Тому  виводять  різні  сорти  цієї  культури  і  високо  її  цінують  (З  журналу). </a:t>
            </a:r>
          </a:p>
          <a:p>
            <a:pPr>
              <a:lnSpc>
                <a:spcPct val="170000"/>
              </a:lnSpc>
            </a:pPr>
            <a:endParaRPr lang="uk-UA" dirty="0">
              <a:solidFill>
                <a:srgbClr val="0070C0"/>
              </a:solidFill>
              <a:latin typeface="Book Antiqua" pitchFamily="18" charset="0"/>
            </a:endParaRPr>
          </a:p>
        </p:txBody>
      </p:sp>
      <p:pic>
        <p:nvPicPr>
          <p:cNvPr id="4" name="Picture 4" descr="C:\Documents and Settings\zhenya\Рабочий стол\крутяк\Відновлення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3143248"/>
            <a:ext cx="1857358" cy="234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 Antiqua" pitchFamily="18" charset="0"/>
              </a:rPr>
              <a:t>Творче конструювання  </a:t>
            </a:r>
            <a:br>
              <a:rPr lang="uk-UA" b="1" dirty="0" smtClean="0">
                <a:solidFill>
                  <a:srgbClr val="FF0000"/>
                </a:solidFill>
                <a:latin typeface="Book Antiqua" pitchFamily="18" charset="0"/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6329378" cy="5286412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Book Antiqua" pitchFamily="18" charset="0"/>
              </a:rPr>
              <a:t>	</a:t>
            </a:r>
            <a:r>
              <a:rPr lang="uk-UA" b="1" i="1" dirty="0" smtClean="0">
                <a:latin typeface="Book Antiqua" pitchFamily="18" charset="0"/>
              </a:rPr>
              <a:t>Від поданих дієслів утворити безособові. Увести їх у самостійно складені  речення  на  тему  «Природа-помічниця». </a:t>
            </a:r>
          </a:p>
          <a:p>
            <a:endParaRPr lang="uk-UA" dirty="0" smtClean="0">
              <a:latin typeface="Book Antiqua" pitchFamily="18" charset="0"/>
            </a:endParaRPr>
          </a:p>
          <a:p>
            <a:r>
              <a:rPr lang="uk-UA" dirty="0" smtClean="0">
                <a:latin typeface="Book Antiqua" pitchFamily="18" charset="0"/>
              </a:rPr>
              <a:t>    </a:t>
            </a:r>
            <a:r>
              <a:rPr lang="uk-UA" dirty="0" smtClean="0">
                <a:solidFill>
                  <a:srgbClr val="0070C0"/>
                </a:solidFill>
                <a:latin typeface="Book Antiqua" pitchFamily="18" charset="0"/>
              </a:rPr>
              <a:t>Чує,  бачить,  живе,  діє,  працює,  хоче. </a:t>
            </a:r>
          </a:p>
          <a:p>
            <a:pPr algn="ctr"/>
            <a:r>
              <a:rPr lang="uk-UA" b="1" i="1" dirty="0" smtClean="0">
                <a:latin typeface="Book Antiqua" pitchFamily="18" charset="0"/>
              </a:rPr>
              <a:t>Визначити  спосіб  творення  безособових  дієслів. </a:t>
            </a:r>
          </a:p>
          <a:p>
            <a:endParaRPr lang="ru-RU" dirty="0"/>
          </a:p>
        </p:txBody>
      </p:sp>
      <p:pic>
        <p:nvPicPr>
          <p:cNvPr id="4" name="Picture 4" descr="C:\Documents and Settings\zhenya\Рабочий стол\крутяк\Творча робота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2412" y="2143116"/>
            <a:ext cx="2641588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 Antiqua" pitchFamily="18" charset="0"/>
              </a:rPr>
              <a:t>Творче реконструювання </a:t>
            </a:r>
            <a:br>
              <a:rPr lang="uk-UA" b="1" dirty="0" smtClean="0">
                <a:solidFill>
                  <a:srgbClr val="FF0000"/>
                </a:solidFill>
                <a:latin typeface="Book Antiqua" pitchFamily="18" charset="0"/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785794"/>
            <a:ext cx="8643998" cy="6072206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Book Antiqua" pitchFamily="18" charset="0"/>
              </a:rPr>
              <a:t>	</a:t>
            </a:r>
            <a:r>
              <a:rPr lang="uk-UA" sz="2800" b="1" i="1" dirty="0" smtClean="0">
                <a:latin typeface="Book Antiqua" pitchFamily="18" charset="0"/>
              </a:rPr>
              <a:t>Перебудувати речення так, щоб у кожному було безособове дієслово.  Поширити  речення,  використовуючи  знання  про  цілющі  рослини. </a:t>
            </a:r>
          </a:p>
          <a:p>
            <a:endParaRPr lang="uk-UA" dirty="0" smtClean="0">
              <a:latin typeface="Book Antiqua" pitchFamily="18" charset="0"/>
            </a:endParaRPr>
          </a:p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rgbClr val="C00000"/>
                </a:solidFill>
                <a:latin typeface="Book Antiqua" pitchFamily="18" charset="0"/>
              </a:rPr>
              <a:t>    Зразок</a:t>
            </a:r>
            <a:r>
              <a:rPr lang="uk-UA" dirty="0" smtClean="0">
                <a:latin typeface="Book Antiqua" pitchFamily="18" charset="0"/>
              </a:rPr>
              <a:t>. </a:t>
            </a:r>
            <a:r>
              <a:rPr lang="uk-UA" b="1" i="1" dirty="0" smtClean="0">
                <a:latin typeface="Book Antiqua" pitchFamily="18" charset="0"/>
              </a:rPr>
              <a:t>У  лісі  </a:t>
            </a:r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пахне</a:t>
            </a:r>
            <a:r>
              <a:rPr lang="uk-UA" b="1" i="1" dirty="0" smtClean="0">
                <a:latin typeface="Book Antiqua" pitchFamily="18" charset="0"/>
              </a:rPr>
              <a:t>  сосна.  У  лісі  </a:t>
            </a:r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запахло</a:t>
            </a:r>
            <a:r>
              <a:rPr lang="uk-UA" b="1" i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uk-UA" b="1" i="1" dirty="0" smtClean="0">
                <a:latin typeface="Book Antiqua" pitchFamily="18" charset="0"/>
              </a:rPr>
              <a:t> сосною.  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solidFill>
                  <a:srgbClr val="0070C0"/>
                </a:solidFill>
                <a:latin typeface="Book Antiqua" pitchFamily="18" charset="0"/>
              </a:rPr>
              <a:t>     Сосна виділяє фітонциди, що вбивають хвороботворні мікроби. Вода  залила луки. Дощ покропив землю. Ехінацея підвищує імунітет. Яблука  зміцнюють  здоров’я.  Кропива  поповнює  організм  аскорбіновою  кислотою  </a:t>
            </a:r>
            <a:r>
              <a:rPr lang="uk-UA" dirty="0" smtClean="0">
                <a:latin typeface="Book Antiqua" pitchFamily="18" charset="0"/>
              </a:rPr>
              <a:t>(</a:t>
            </a:r>
            <a:r>
              <a:rPr lang="uk-UA" b="1" i="1" dirty="0" smtClean="0">
                <a:latin typeface="Book Antiqua" pitchFamily="18" charset="0"/>
              </a:rPr>
              <a:t>З  журналу</a:t>
            </a:r>
            <a:r>
              <a:rPr lang="uk-UA" dirty="0" smtClean="0">
                <a:latin typeface="Book Antiqua" pitchFamily="18" charset="0"/>
              </a:rPr>
              <a:t>). </a:t>
            </a:r>
            <a:endParaRPr lang="uk-UA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latin typeface="Book Antiqua" pitchFamily="18" charset="0"/>
              </a:rPr>
              <a:t>Домашнє</a:t>
            </a:r>
            <a:r>
              <a:rPr lang="ru-RU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Book Antiqua" pitchFamily="18" charset="0"/>
              </a:rPr>
              <a:t>завдання</a:t>
            </a:r>
            <a:r>
              <a:rPr lang="ru-RU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latin typeface="Book Antiqua" pitchFamily="18" charset="0"/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357430"/>
            <a:ext cx="8229600" cy="376873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Book Antiqua" pitchFamily="18" charset="0"/>
              </a:rPr>
              <a:t>  1.  </a:t>
            </a:r>
            <a:r>
              <a:rPr lang="ru-RU" dirty="0" err="1" smtClean="0">
                <a:latin typeface="Book Antiqua" pitchFamily="18" charset="0"/>
              </a:rPr>
              <a:t>Вивчити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uk-UA" dirty="0" smtClean="0">
                <a:latin typeface="Book Antiqua" pitchFamily="18" charset="0"/>
              </a:rPr>
              <a:t>§16  (</a:t>
            </a:r>
            <a:r>
              <a:rPr lang="ru-RU" dirty="0" smtClean="0">
                <a:latin typeface="Book Antiqua" pitchFamily="18" charset="0"/>
              </a:rPr>
              <a:t>«</a:t>
            </a:r>
            <a:r>
              <a:rPr lang="ru-RU" dirty="0" err="1" smtClean="0">
                <a:latin typeface="Book Antiqua" pitchFamily="18" charset="0"/>
              </a:rPr>
              <a:t>Безособові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дієслова</a:t>
            </a:r>
            <a:r>
              <a:rPr lang="ru-RU" dirty="0" smtClean="0">
                <a:latin typeface="Book Antiqua" pitchFamily="18" charset="0"/>
              </a:rPr>
              <a:t>»). </a:t>
            </a:r>
          </a:p>
          <a:p>
            <a:r>
              <a:rPr lang="ru-RU" dirty="0" smtClean="0">
                <a:latin typeface="Book Antiqua" pitchFamily="18" charset="0"/>
              </a:rPr>
              <a:t>  2. </a:t>
            </a:r>
            <a:r>
              <a:rPr lang="uk-UA" dirty="0" smtClean="0">
                <a:latin typeface="Book Antiqua" pitchFamily="18" charset="0"/>
              </a:rPr>
              <a:t>3</a:t>
            </a:r>
            <a:r>
              <a:rPr lang="uk-UA" dirty="0" smtClean="0">
                <a:latin typeface="Book Antiqua" pitchFamily="18" charset="0"/>
              </a:rPr>
              <a:t>.  Вправа 206. </a:t>
            </a:r>
            <a:r>
              <a:rPr lang="uk-UA" dirty="0" smtClean="0">
                <a:latin typeface="Book Antiqua" pitchFamily="18" charset="0"/>
              </a:rPr>
              <a:t>(</a:t>
            </a:r>
            <a:r>
              <a:rPr lang="uk-UA" i="1" dirty="0" smtClean="0">
                <a:latin typeface="Book Antiqua" pitchFamily="18" charset="0"/>
              </a:rPr>
              <a:t>С. 105)</a:t>
            </a:r>
            <a:endParaRPr lang="uk-UA" dirty="0" smtClean="0">
              <a:latin typeface="Book Antiqua" pitchFamily="18" charset="0"/>
            </a:endParaRPr>
          </a:p>
          <a:p>
            <a:endParaRPr lang="ru-RU" dirty="0"/>
          </a:p>
        </p:txBody>
      </p:sp>
      <p:pic>
        <p:nvPicPr>
          <p:cNvPr id="4" name="Picture 4" descr="C:\Documents and Settings\zhenya\Рабочий стол\крутяк\Пояснення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357166"/>
            <a:ext cx="2874963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78</TotalTime>
  <Words>109</Words>
  <Application>Microsoft Office PowerPoint</Application>
  <PresentationFormat>Экран (4:3)</PresentationFormat>
  <Paragraphs>29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Book Antiqua</vt:lpstr>
      <vt:lpstr>Century Schoolbook</vt:lpstr>
      <vt:lpstr>Wingdings</vt:lpstr>
      <vt:lpstr>Wingdings 2</vt:lpstr>
      <vt:lpstr>Эркер</vt:lpstr>
      <vt:lpstr>Безособові дієслова </vt:lpstr>
      <vt:lpstr>Теоретичний матеріал </vt:lpstr>
      <vt:lpstr>Мовна трансформація </vt:lpstr>
      <vt:lpstr>Творче конструювання   </vt:lpstr>
      <vt:lpstr>Творче реконструювання  </vt:lpstr>
      <vt:lpstr>Домашнє завдання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Руслана</dc:creator>
  <cp:lastModifiedBy>Пользователь Windows</cp:lastModifiedBy>
  <cp:revision>8</cp:revision>
  <dcterms:modified xsi:type="dcterms:W3CDTF">2020-11-03T13:05:56Z</dcterms:modified>
</cp:coreProperties>
</file>