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84" r:id="rId2"/>
    <p:sldId id="281" r:id="rId3"/>
    <p:sldId id="283" r:id="rId4"/>
    <p:sldId id="257" r:id="rId5"/>
    <p:sldId id="259" r:id="rId6"/>
    <p:sldId id="260" r:id="rId7"/>
    <p:sldId id="267" r:id="rId8"/>
    <p:sldId id="261" r:id="rId9"/>
    <p:sldId id="262" r:id="rId10"/>
    <p:sldId id="263" r:id="rId11"/>
    <p:sldId id="265" r:id="rId12"/>
    <p:sldId id="285" r:id="rId13"/>
    <p:sldId id="288" r:id="rId14"/>
    <p:sldId id="266" r:id="rId15"/>
    <p:sldId id="286" r:id="rId16"/>
    <p:sldId id="287" r:id="rId17"/>
    <p:sldId id="276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81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BC062-79FE-4F1A-9F72-A2725E15114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644E4-2A84-4092-B3EE-684B1EB9F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FB22CFA-0806-4C67-825F-D0B45A6A7E4A}" type="datetimeFigureOut">
              <a:rPr lang="ru-RU" smtClean="0"/>
              <a:pPr/>
              <a:t>03.12.2017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D22588-4202-483B-8391-1A472B3647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2-4-6_win0.avi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1-2-0_win0.avi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94;&#1074;&#1077;&#1090;&#1099;.flv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14414" y="357166"/>
            <a:ext cx="7406640" cy="1472184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Відкритий урок у 7 класі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57290" y="2071678"/>
            <a:ext cx="7406640" cy="1752600"/>
          </a:xfrm>
        </p:spPr>
        <p:txBody>
          <a:bodyPr/>
          <a:lstStyle/>
          <a:p>
            <a:r>
              <a:rPr lang="uk-UA" b="1" dirty="0" err="1" smtClean="0">
                <a:solidFill>
                  <a:schemeClr val="accent3">
                    <a:lumMod val="50000"/>
                  </a:schemeClr>
                </a:solidFill>
              </a:rPr>
              <a:t>Пологівська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 ЗОШ І – ІІ ст. №6</a:t>
            </a:r>
          </a:p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вчитель вищої категорії</a:t>
            </a:r>
          </a:p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Шаповал Людмила Вікторівна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t="32143"/>
          <a:stretch>
            <a:fillRect/>
          </a:stretch>
        </p:blipFill>
        <p:spPr bwMode="auto">
          <a:xfrm>
            <a:off x="1000100" y="0"/>
            <a:ext cx="81439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С. Щипачев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i="1" u="sng" dirty="0" smtClean="0">
                <a:solidFill>
                  <a:srgbClr val="FF0000"/>
                </a:solidFill>
              </a:rPr>
              <a:t>    Вокруг тебя творится мир живой,</a:t>
            </a:r>
          </a:p>
          <a:p>
            <a:pPr>
              <a:buNone/>
            </a:pPr>
            <a:r>
              <a:rPr lang="ru-RU" sz="2800" b="1" i="1" u="sng" dirty="0" smtClean="0">
                <a:solidFill>
                  <a:srgbClr val="FF0000"/>
                </a:solidFill>
              </a:rPr>
              <a:t>    Входи в него, вдыхай, руками трогай, </a:t>
            </a:r>
          </a:p>
          <a:p>
            <a:pPr>
              <a:buNone/>
            </a:pPr>
            <a:r>
              <a:rPr lang="ru-RU" sz="2800" b="1" i="1" u="sng" dirty="0" smtClean="0">
                <a:solidFill>
                  <a:srgbClr val="FF0000"/>
                </a:solidFill>
              </a:rPr>
              <a:t>    Есть просто газ легчайший – водород, </a:t>
            </a:r>
          </a:p>
          <a:p>
            <a:pPr>
              <a:buNone/>
            </a:pPr>
            <a:r>
              <a:rPr lang="ru-RU" sz="2800" b="1" i="1" u="sng" dirty="0" smtClean="0">
                <a:solidFill>
                  <a:srgbClr val="FF0000"/>
                </a:solidFill>
              </a:rPr>
              <a:t>    Есть просто кислород, а вместе это –  Июньский дождь от всех своих щедрот, Сентябрьский туман на рассветах.           Кипит железо, серебро, сурьма.                          И темно-бурые растворы брома,                         И кажется вселенная сама                           Одной лабораторией огромной.</a:t>
            </a:r>
            <a:endParaRPr lang="ru-RU" sz="2800" b="1" i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rcRect l="13227" t="5600"/>
          <a:stretch>
            <a:fillRect/>
          </a:stretch>
        </p:blipFill>
        <p:spPr bwMode="auto">
          <a:xfrm>
            <a:off x="5286380" y="0"/>
            <a:ext cx="3857620" cy="361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071546"/>
            <a:ext cx="3500462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/>
          <p:nvPr/>
        </p:nvPicPr>
        <p:blipFill>
          <a:blip r:embed="rId4"/>
          <a:srcRect l="2778"/>
          <a:stretch>
            <a:fillRect/>
          </a:stretch>
        </p:blipFill>
        <p:spPr bwMode="auto">
          <a:xfrm>
            <a:off x="428596" y="0"/>
            <a:ext cx="3857652" cy="286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5"/>
          <a:srcRect l="18146" t="14894" r="2793"/>
          <a:stretch>
            <a:fillRect/>
          </a:stretch>
        </p:blipFill>
        <p:spPr bwMode="auto">
          <a:xfrm>
            <a:off x="5143504" y="3857628"/>
            <a:ext cx="364333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6"/>
          <a:srcRect l="9014" t="22642" r="29015"/>
          <a:stretch>
            <a:fillRect/>
          </a:stretch>
        </p:blipFill>
        <p:spPr bwMode="auto">
          <a:xfrm>
            <a:off x="428596" y="3571876"/>
            <a:ext cx="3929090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Администратор\Мои документы\явища\2_4_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7630" y="3714753"/>
            <a:ext cx="4016370" cy="3143247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\Мои документы\явища\2_1_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4953035" cy="34290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Ці зміни – називаються явищами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sz="4000" b="1" i="1" dirty="0" smtClean="0"/>
              <a:t>Явища бувають: </a:t>
            </a:r>
            <a:endParaRPr lang="en-US" sz="4000" b="1" i="1" dirty="0" smtClean="0"/>
          </a:p>
          <a:p>
            <a:r>
              <a:rPr lang="uk-UA" b="1" dirty="0" smtClean="0"/>
              <a:t>біологічні </a:t>
            </a:r>
            <a:endParaRPr lang="en-US" b="1" dirty="0" smtClean="0"/>
          </a:p>
          <a:p>
            <a:r>
              <a:rPr lang="uk-UA" b="1" dirty="0" smtClean="0"/>
              <a:t>політичні </a:t>
            </a:r>
            <a:endParaRPr lang="en-US" b="1" dirty="0" smtClean="0"/>
          </a:p>
          <a:p>
            <a:r>
              <a:rPr lang="uk-UA" b="1" dirty="0" smtClean="0"/>
              <a:t>соціальні </a:t>
            </a:r>
            <a:endParaRPr lang="en-US" b="1" dirty="0" smtClean="0"/>
          </a:p>
          <a:p>
            <a:r>
              <a:rPr lang="uk-UA" b="1" dirty="0" smtClean="0"/>
              <a:t>фізичні </a:t>
            </a:r>
            <a:endParaRPr lang="en-US" b="1" dirty="0" smtClean="0"/>
          </a:p>
          <a:p>
            <a:r>
              <a:rPr lang="uk-UA" b="1" dirty="0" smtClean="0"/>
              <a:t>хімічні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Хімія вивчає зміни, що відбуваються з речовинами.</a:t>
            </a:r>
          </a:p>
          <a:p>
            <a:r>
              <a:rPr lang="uk-UA" sz="3600" b="1" i="1" dirty="0" smtClean="0"/>
              <a:t>Які це явища?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8642" r="17284" b="8333"/>
          <a:stretch>
            <a:fillRect/>
          </a:stretch>
        </p:blipFill>
        <p:spPr bwMode="auto">
          <a:xfrm>
            <a:off x="714348" y="3286124"/>
            <a:ext cx="4929222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/>
              <a:t>Тема уроку: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sz="4000" b="1" dirty="0" smtClean="0"/>
              <a:t>Фізичні і хімічні явища. Хімічні реакції та ознаки, що супроводжують їх. Хімічні </a:t>
            </a:r>
            <a:r>
              <a:rPr lang="uk-UA" sz="4000" b="1" dirty="0" smtClean="0">
                <a:solidFill>
                  <a:schemeClr val="bg1"/>
                </a:solidFill>
              </a:rPr>
              <a:t>властивості</a:t>
            </a:r>
            <a:r>
              <a:rPr lang="uk-UA" sz="4000" b="1" dirty="0" smtClean="0"/>
              <a:t> речовин</a:t>
            </a:r>
            <a:endParaRPr lang="ru-RU" sz="40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7200" b="1" dirty="0" smtClean="0"/>
              <a:t>Завдання:</a:t>
            </a:r>
            <a:endParaRPr lang="ru-RU" sz="7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b="1" i="1" dirty="0" smtClean="0"/>
              <a:t>навчитись розрізняти фізичні і хімічні явища;</a:t>
            </a:r>
          </a:p>
          <a:p>
            <a:r>
              <a:rPr lang="uk-UA" sz="4000" b="1" i="1" dirty="0" smtClean="0"/>
              <a:t> робити висновки з дослідів про ознаки хімічних реакцій.</a:t>
            </a:r>
            <a:endParaRPr lang="ru-RU" sz="4000" b="1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7200" b="1" i="1" dirty="0" smtClean="0"/>
              <a:t>Демонстрації </a:t>
            </a:r>
            <a:endParaRPr lang="ru-RU" sz="7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sz="4800" b="1" dirty="0" smtClean="0"/>
              <a:t>Які зміни відбулись?</a:t>
            </a:r>
            <a:endParaRPr lang="ru-RU" sz="4800" b="1" dirty="0" smtClean="0"/>
          </a:p>
          <a:p>
            <a:r>
              <a:rPr lang="uk-UA" sz="4800" b="1" dirty="0" smtClean="0"/>
              <a:t>Чи відбулося утворення нових речовин?</a:t>
            </a:r>
            <a:endParaRPr lang="ru-RU" sz="4800" b="1" dirty="0"/>
          </a:p>
        </p:txBody>
      </p:sp>
      <p:pic>
        <p:nvPicPr>
          <p:cNvPr id="16" name="Содержимое 15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524000"/>
            <a:ext cx="4139802" cy="497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b="1" dirty="0" smtClean="0"/>
              <a:t>Фізичні явища – це 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i="1" dirty="0" smtClean="0"/>
              <a:t>явища, що не супроводжу</a:t>
            </a:r>
            <a:r>
              <a:rPr lang="uk-UA" i="1" dirty="0" smtClean="0"/>
              <a:t>ю</a:t>
            </a:r>
            <a:r>
              <a:rPr lang="uk-UA" sz="3200" i="1" dirty="0" smtClean="0"/>
              <a:t>ться утворенням нових речовин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2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714621"/>
            <a:ext cx="4500562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4500561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b="1" dirty="0" smtClean="0"/>
              <a:t>Хімічні явища – це …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uk-UA" i="1" dirty="0" smtClean="0"/>
              <a:t>явища (хімічні реакції), під час яких одні речовини перетворюються на інші</a:t>
            </a:r>
            <a:endParaRPr lang="ru-RU" i="1" dirty="0" smtClean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21875" r="4687" b="13999"/>
          <a:stretch>
            <a:fillRect/>
          </a:stretch>
        </p:blipFill>
        <p:spPr bwMode="auto">
          <a:xfrm>
            <a:off x="4572000" y="3071810"/>
            <a:ext cx="435771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 descr="C:\Documents and Settings\Администратор\Мои документы\явища\1_17.jpg"/>
          <p:cNvPicPr>
            <a:picLocks noChangeAspect="1" noChangeArrowheads="1"/>
          </p:cNvPicPr>
          <p:nvPr/>
        </p:nvPicPr>
        <p:blipFill>
          <a:blip r:embed="rId3"/>
          <a:srcRect l="6249" r="7813" b="6249"/>
          <a:stretch>
            <a:fillRect/>
          </a:stretch>
        </p:blipFill>
        <p:spPr bwMode="auto">
          <a:xfrm>
            <a:off x="285720" y="3286124"/>
            <a:ext cx="4500594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4673139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644650" y="274638"/>
            <a:ext cx="7499350" cy="1143000"/>
          </a:xfrm>
        </p:spPr>
        <p:txBody>
          <a:bodyPr/>
          <a:lstStyle/>
          <a:p>
            <a:pPr algn="ctr"/>
            <a:r>
              <a:rPr lang="uk-UA" dirty="0" smtClean="0"/>
              <a:t>Хімічні реакції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1644650" y="1447800"/>
            <a:ext cx="7499350" cy="4800600"/>
          </a:xfrm>
        </p:spPr>
        <p:txBody>
          <a:bodyPr/>
          <a:lstStyle/>
          <a:p>
            <a:r>
              <a:rPr lang="uk-UA" sz="2800" b="1" i="1" dirty="0" smtClean="0"/>
              <a:t>парафін + кисень → вода + вуглекислий газ</a:t>
            </a:r>
            <a:endParaRPr lang="ru-RU" sz="2800" dirty="0" smtClean="0"/>
          </a:p>
          <a:p>
            <a:r>
              <a:rPr lang="uk-UA" sz="2800" b="1" i="1" dirty="0" smtClean="0"/>
              <a:t>                реагенти → продукти реакції</a:t>
            </a:r>
            <a:endParaRPr lang="ru-RU" sz="2800" dirty="0" smtClean="0"/>
          </a:p>
          <a:p>
            <a:r>
              <a:rPr lang="uk-UA" sz="2800" b="1" i="1" dirty="0" smtClean="0"/>
              <a:t>(вихідні речовини) →(кінцеві речовини)</a:t>
            </a:r>
            <a:endParaRPr lang="ru-RU" sz="2800" dirty="0" smtClean="0"/>
          </a:p>
          <a:p>
            <a:pPr algn="ctr"/>
            <a:r>
              <a:rPr lang="uk-UA" sz="6000" b="1" dirty="0" smtClean="0"/>
              <a:t>C + O</a:t>
            </a:r>
            <a:r>
              <a:rPr lang="ru-RU" sz="6000" b="1" baseline="-25000" dirty="0" smtClean="0"/>
              <a:t>2</a:t>
            </a:r>
            <a:r>
              <a:rPr lang="ru-RU" sz="6000" b="1" dirty="0" smtClean="0"/>
              <a:t> = </a:t>
            </a:r>
            <a:r>
              <a:rPr lang="en-US" sz="6000" b="1" dirty="0" smtClean="0"/>
              <a:t>CO</a:t>
            </a:r>
            <a:r>
              <a:rPr lang="ru-RU" sz="6000" b="1" baseline="-25000" dirty="0" smtClean="0"/>
              <a:t>2</a:t>
            </a:r>
            <a:r>
              <a:rPr lang="ru-RU" sz="6000" b="1" dirty="0" smtClean="0"/>
              <a:t> </a:t>
            </a:r>
            <a:endParaRPr lang="ru-RU" sz="6000" b="1" dirty="0" smtClean="0"/>
          </a:p>
          <a:p>
            <a:r>
              <a:rPr lang="uk-UA" sz="2800" b="1" dirty="0" smtClean="0">
                <a:hlinkClick r:id="rId2" action="ppaction://hlinkfile"/>
              </a:rPr>
              <a:t>Суть хімічного процесу</a:t>
            </a:r>
            <a:endParaRPr lang="ru-RU" sz="2800" b="1" dirty="0" smtClean="0"/>
          </a:p>
          <a:p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Ознаки хімічних реакцій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4348" y="1524000"/>
            <a:ext cx="4378860" cy="4663440"/>
          </a:xfrm>
        </p:spPr>
        <p:txBody>
          <a:bodyPr/>
          <a:lstStyle/>
          <a:p>
            <a:r>
              <a:rPr lang="uk-UA" sz="3200" b="1" i="1" dirty="0" smtClean="0"/>
              <a:t>Випадання або розчинення осаду</a:t>
            </a:r>
            <a:endParaRPr lang="ru-RU" sz="3200" b="1" i="1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/>
              <a:t>Виділення газу, запаху</a:t>
            </a:r>
            <a:endParaRPr lang="ru-RU" sz="3200" b="1" i="1" dirty="0"/>
          </a:p>
        </p:txBody>
      </p:sp>
      <p:pic>
        <p:nvPicPr>
          <p:cNvPr id="8" name="Содержимое 3"/>
          <p:cNvPicPr>
            <a:picLocks/>
          </p:cNvPicPr>
          <p:nvPr/>
        </p:nvPicPr>
        <p:blipFill>
          <a:blip r:embed="rId2"/>
          <a:srcRect b="8000"/>
          <a:stretch>
            <a:fillRect/>
          </a:stretch>
        </p:blipFill>
        <p:spPr bwMode="auto">
          <a:xfrm>
            <a:off x="5286380" y="2928934"/>
            <a:ext cx="321471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7856" y="2500306"/>
            <a:ext cx="21961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 descr="C:\Documents and Settings\Администратор\Мои документы\явища\3_1_3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571736" y="2786058"/>
            <a:ext cx="2588684" cy="1941513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286101"/>
            <a:ext cx="3062472" cy="357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85852" y="285728"/>
            <a:ext cx="3657600" cy="6286544"/>
          </a:xfrm>
        </p:spPr>
        <p:txBody>
          <a:bodyPr>
            <a:normAutofit/>
          </a:bodyPr>
          <a:lstStyle/>
          <a:p>
            <a:r>
              <a:rPr lang="uk-UA" sz="3200" b="1" i="1" dirty="0" smtClean="0"/>
              <a:t>Зміна забарвлення</a:t>
            </a:r>
          </a:p>
          <a:p>
            <a:endParaRPr lang="ru-RU" sz="3200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3504" y="285728"/>
            <a:ext cx="3657600" cy="6286544"/>
          </a:xfrm>
        </p:spPr>
        <p:txBody>
          <a:bodyPr/>
          <a:lstStyle/>
          <a:p>
            <a:r>
              <a:rPr lang="uk-UA" sz="3200" b="1" i="1" dirty="0" smtClean="0"/>
              <a:t>Виділення або поглинання теплоти, поява </a:t>
            </a:r>
            <a:r>
              <a:rPr lang="uk-UA" sz="3200" b="1" i="1" dirty="0" err="1" smtClean="0"/>
              <a:t>полум</a:t>
            </a:r>
            <a:r>
              <a:rPr lang="en-US" sz="3200" b="1" i="1" dirty="0" smtClean="0"/>
              <a:t>’</a:t>
            </a:r>
            <a:r>
              <a:rPr lang="uk-UA" sz="3200" b="1" i="1" dirty="0" smtClean="0"/>
              <a:t>я</a:t>
            </a:r>
            <a:endParaRPr lang="ru-RU" sz="3200" b="1" i="1" dirty="0" smtClean="0"/>
          </a:p>
          <a:p>
            <a:endParaRPr lang="ru-RU" dirty="0"/>
          </a:p>
        </p:txBody>
      </p:sp>
      <p:pic>
        <p:nvPicPr>
          <p:cNvPr id="7" name="Содержимое 3"/>
          <p:cNvPicPr>
            <a:picLocks/>
          </p:cNvPicPr>
          <p:nvPr/>
        </p:nvPicPr>
        <p:blipFill>
          <a:blip r:embed="rId2"/>
          <a:srcRect l="3494" t="4190" r="3738" b="12011"/>
          <a:stretch>
            <a:fillRect/>
          </a:stretch>
        </p:blipFill>
        <p:spPr bwMode="auto">
          <a:xfrm>
            <a:off x="4786314" y="2500306"/>
            <a:ext cx="400052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4"/>
          <p:cNvPicPr>
            <a:picLocks/>
          </p:cNvPicPr>
          <p:nvPr/>
        </p:nvPicPr>
        <p:blipFill>
          <a:blip r:embed="rId3"/>
          <a:srcRect r="49836" b="67190"/>
          <a:stretch>
            <a:fillRect/>
          </a:stretch>
        </p:blipFill>
        <p:spPr bwMode="auto">
          <a:xfrm>
            <a:off x="785786" y="2214554"/>
            <a:ext cx="385765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dirty="0" smtClean="0">
                <a:hlinkClick r:id="rId2" action="ppaction://hlinkfile"/>
              </a:rPr>
              <a:t>Фотосинтез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 Умови перебігу хімічних реакцій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 smtClean="0"/>
              <a:t>Тісний контакт (</a:t>
            </a:r>
            <a:r>
              <a:rPr lang="uk-UA" b="1" i="1" dirty="0" err="1" smtClean="0"/>
              <a:t>обов’</a:t>
            </a:r>
            <a:r>
              <a:rPr lang="ru-RU" b="1" i="1" dirty="0" err="1" smtClean="0"/>
              <a:t>язково</a:t>
            </a:r>
            <a:r>
              <a:rPr lang="ru-RU" b="1" i="1" dirty="0" smtClean="0"/>
              <a:t>);</a:t>
            </a:r>
          </a:p>
          <a:p>
            <a:r>
              <a:rPr lang="ru-RU" b="1" i="1" dirty="0" err="1" smtClean="0"/>
              <a:t>нагрівання</a:t>
            </a:r>
            <a:r>
              <a:rPr lang="ru-RU" b="1" i="1" dirty="0" smtClean="0"/>
              <a:t> (</a:t>
            </a:r>
            <a:r>
              <a:rPr lang="ru-RU" b="1" i="1" dirty="0" err="1" smtClean="0"/>
              <a:t>можливе</a:t>
            </a:r>
            <a:r>
              <a:rPr lang="ru-RU" b="1" i="1" dirty="0" smtClean="0"/>
              <a:t>):</a:t>
            </a:r>
          </a:p>
          <a:p>
            <a:pPr>
              <a:buNone/>
            </a:pPr>
            <a:r>
              <a:rPr lang="ru-RU" b="1" i="1" dirty="0" smtClean="0"/>
              <a:t>   для початку </a:t>
            </a:r>
            <a:r>
              <a:rPr lang="ru-RU" b="1" i="1" dirty="0" err="1" smtClean="0"/>
              <a:t>реакції</a:t>
            </a:r>
            <a:r>
              <a:rPr lang="ru-RU" b="1" i="1" dirty="0" smtClean="0"/>
              <a:t> </a:t>
            </a:r>
          </a:p>
          <a:p>
            <a:pPr>
              <a:buNone/>
            </a:pPr>
            <a:r>
              <a:rPr lang="ru-RU" b="1" i="1" dirty="0" smtClean="0"/>
              <a:t>    </a:t>
            </a:r>
            <a:r>
              <a:rPr lang="ru-RU" b="1" i="1" dirty="0" err="1" smtClean="0"/>
              <a:t>або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постійно</a:t>
            </a:r>
            <a:r>
              <a:rPr lang="uk-UA" b="1" i="1" dirty="0" smtClean="0"/>
              <a:t> </a:t>
            </a:r>
            <a:endParaRPr lang="en-US" b="1" i="1" dirty="0" smtClean="0"/>
          </a:p>
          <a:p>
            <a:pPr>
              <a:buNone/>
            </a:pPr>
            <a:r>
              <a:rPr lang="uk-UA" b="1" i="1" dirty="0" smtClean="0">
                <a:hlinkClick r:id="rId2" action="ppaction://hlinkfile"/>
              </a:rPr>
              <a:t>Релаксація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/>
          <a:lstStyle/>
          <a:p>
            <a:pPr algn="ctr"/>
            <a:r>
              <a:rPr lang="uk-UA" dirty="0" err="1" smtClean="0"/>
              <a:t>“Лови</a:t>
            </a:r>
            <a:r>
              <a:rPr lang="uk-UA" dirty="0" smtClean="0"/>
              <a:t> </a:t>
            </a:r>
            <a:r>
              <a:rPr lang="uk-UA" dirty="0" err="1" smtClean="0"/>
              <a:t>помилку”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47800"/>
            <a:ext cx="8572528" cy="5195910"/>
          </a:xfrm>
        </p:spPr>
        <p:txBody>
          <a:bodyPr>
            <a:noAutofit/>
          </a:bodyPr>
          <a:lstStyle/>
          <a:p>
            <a:r>
              <a:rPr lang="uk-UA" sz="2400" dirty="0" smtClean="0"/>
              <a:t>іде тепло від батареї опалення - хімічне явище;</a:t>
            </a:r>
            <a:r>
              <a:rPr lang="ru-RU" sz="2400" dirty="0" smtClean="0"/>
              <a:t> </a:t>
            </a:r>
            <a:endParaRPr lang="uk-UA" sz="2400" dirty="0" smtClean="0"/>
          </a:p>
          <a:p>
            <a:r>
              <a:rPr lang="uk-UA" sz="2400" dirty="0" smtClean="0"/>
              <a:t> горять іменинні свічки - хімічне явище; </a:t>
            </a:r>
          </a:p>
          <a:p>
            <a:r>
              <a:rPr lang="uk-UA" sz="2400" dirty="0" smtClean="0"/>
              <a:t>мама "гасить" соду оцтом, готуючи тісто - фізичне явище; </a:t>
            </a:r>
          </a:p>
          <a:p>
            <a:r>
              <a:rPr lang="uk-UA" sz="2400" dirty="0" smtClean="0"/>
              <a:t>скисає молоко, не випите кішкою – фізичне явище; </a:t>
            </a:r>
          </a:p>
          <a:p>
            <a:r>
              <a:rPr lang="uk-UA" sz="2400" dirty="0" smtClean="0"/>
              <a:t> після додавання цукру чай стає солодким - фізичне явище; </a:t>
            </a:r>
          </a:p>
          <a:p>
            <a:r>
              <a:rPr lang="uk-UA" sz="2400" dirty="0" smtClean="0"/>
              <a:t>на цвяхах у гаражі з'являється іржа – хімічне явище; </a:t>
            </a:r>
          </a:p>
          <a:p>
            <a:r>
              <a:rPr lang="uk-UA" sz="2400" dirty="0" smtClean="0"/>
              <a:t> узимку гілля дерев вкривається памороззю – хімічне явище;</a:t>
            </a:r>
          </a:p>
          <a:p>
            <a:r>
              <a:rPr lang="uk-UA" sz="2400" dirty="0" smtClean="0"/>
              <a:t>за зиму опале листя згниває – хімічне явище;</a:t>
            </a:r>
          </a:p>
          <a:p>
            <a:r>
              <a:rPr lang="uk-UA" sz="2400" dirty="0" smtClean="0"/>
              <a:t> запах розлитих парфумів швидко поширюється по всій кімнаті – хімічне явище;</a:t>
            </a:r>
          </a:p>
          <a:p>
            <a:r>
              <a:rPr lang="uk-UA" sz="2400" dirty="0" smtClean="0"/>
              <a:t>з часом на стінках чайника утворюється накип – фізичне явище.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изображение кузнец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5072097" cy="4726972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изображение металлург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6250" y="2571744"/>
            <a:ext cx="4607750" cy="4286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b="1" i="1" dirty="0" smtClean="0"/>
              <a:t>“Я знаю, що …”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400" b="1" i="1" dirty="0" smtClean="0"/>
              <a:t>«Найцікавішим на уроці для мене було …» </a:t>
            </a:r>
            <a:endParaRPr lang="ru-RU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8000" b="1" dirty="0" smtClean="0"/>
              <a:t>Дякую за увагу</a:t>
            </a:r>
            <a:endParaRPr lang="ru-RU" sz="8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7200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8143900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469</TotalTime>
  <Words>307</Words>
  <Application>Microsoft Office PowerPoint</Application>
  <PresentationFormat>Экран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Відкритий урок у 7 класі</vt:lpstr>
      <vt:lpstr>С. Щипачев </vt:lpstr>
      <vt:lpstr>Слайд 3</vt:lpstr>
      <vt:lpstr>Ці зміни – називаються явищами </vt:lpstr>
      <vt:lpstr>Тема уроку:</vt:lpstr>
      <vt:lpstr>Завдання:</vt:lpstr>
      <vt:lpstr>Демонстрації </vt:lpstr>
      <vt:lpstr>Фізичні явища – це …</vt:lpstr>
      <vt:lpstr>Хімічні явища – це …</vt:lpstr>
      <vt:lpstr>Хімічні реакції</vt:lpstr>
      <vt:lpstr>Ознаки хімічних реакцій</vt:lpstr>
      <vt:lpstr>Слайд 12</vt:lpstr>
      <vt:lpstr>Фотосинтез</vt:lpstr>
      <vt:lpstr> Умови перебігу хімічних реакцій</vt:lpstr>
      <vt:lpstr>“Лови помилку”</vt:lpstr>
      <vt:lpstr>Слайд 16</vt:lpstr>
      <vt:lpstr>“Я знаю, що …”</vt:lpstr>
      <vt:lpstr>Дякую за увагу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фотокартки</dc:title>
  <dc:creator>Admin</dc:creator>
  <cp:lastModifiedBy>User</cp:lastModifiedBy>
  <cp:revision>67</cp:revision>
  <dcterms:created xsi:type="dcterms:W3CDTF">2010-01-12T04:25:55Z</dcterms:created>
  <dcterms:modified xsi:type="dcterms:W3CDTF">2017-12-03T05:48:53Z</dcterms:modified>
</cp:coreProperties>
</file>