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Default Extension="bin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45"/>
  </p:notesMasterIdLst>
  <p:sldIdLst>
    <p:sldId id="291" r:id="rId7"/>
    <p:sldId id="276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299" r:id="rId16"/>
    <p:sldId id="300" r:id="rId17"/>
    <p:sldId id="313" r:id="rId18"/>
    <p:sldId id="275" r:id="rId19"/>
    <p:sldId id="334" r:id="rId20"/>
    <p:sldId id="318" r:id="rId21"/>
    <p:sldId id="319" r:id="rId22"/>
    <p:sldId id="320" r:id="rId23"/>
    <p:sldId id="321" r:id="rId24"/>
    <p:sldId id="322" r:id="rId25"/>
    <p:sldId id="323" r:id="rId26"/>
    <p:sldId id="331" r:id="rId27"/>
    <p:sldId id="278" r:id="rId28"/>
    <p:sldId id="296" r:id="rId29"/>
    <p:sldId id="295" r:id="rId30"/>
    <p:sldId id="311" r:id="rId31"/>
    <p:sldId id="294" r:id="rId32"/>
    <p:sldId id="324" r:id="rId33"/>
    <p:sldId id="301" r:id="rId34"/>
    <p:sldId id="292" r:id="rId35"/>
    <p:sldId id="330" r:id="rId36"/>
    <p:sldId id="312" r:id="rId37"/>
    <p:sldId id="325" r:id="rId38"/>
    <p:sldId id="326" r:id="rId39"/>
    <p:sldId id="327" r:id="rId40"/>
    <p:sldId id="328" r:id="rId41"/>
    <p:sldId id="329" r:id="rId42"/>
    <p:sldId id="335" r:id="rId43"/>
    <p:sldId id="336" r:id="rId44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FF99FF"/>
    <a:srgbClr val="00FFCC"/>
    <a:srgbClr val="280046"/>
    <a:srgbClr val="00FF00"/>
    <a:srgbClr val="FF33CC"/>
    <a:srgbClr val="99FF66"/>
    <a:srgbClr val="11FF11"/>
    <a:srgbClr val="9FFF9F"/>
    <a:srgbClr val="C5FFC5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266" autoAdjust="0"/>
    <p:restoredTop sz="94660"/>
  </p:normalViewPr>
  <p:slideViewPr>
    <p:cSldViewPr snapToGrid="0">
      <p:cViewPr varScale="1">
        <p:scale>
          <a:sx n="39" d="100"/>
          <a:sy n="39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4D9C1-D7C7-4980-9A2A-BD287C5C85A2}" type="datetimeFigureOut">
              <a:rPr lang="uk-UA" smtClean="0"/>
              <a:pPr/>
              <a:t>12.03.2018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5B828-7A31-4E07-B61C-A25CA57575D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7AB3E-AA6F-46BD-8B89-3271709FB84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842D7-54E9-47DA-91FF-BE5DE36E1D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C92DB-975E-4635-8E71-C00AF68BF97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69ACD-7784-4286-960F-426D5DD8A21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CCDE7-3A7D-4A62-947B-909AAEDA414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1D6FD-5BCB-4879-B0FE-C85F6DAD97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E72D8-2F95-4C78-8B71-02B9602F69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93AF-CC4B-4E98-84A5-946A2024A82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389F-D197-4A79-9385-8221565107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57B10-ED68-4829-B869-A6F7CCD681F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55117-9F9B-4720-8318-C8649DCADE9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B04D9-ECEE-4E26-8DC2-EE3691D10FE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D80DD-610E-4AB5-81D9-5C0F9A93E1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B869B-3325-4488-88CF-4DD0D1D4343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53617-0949-4959-8D90-5D0EF3AED34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A7E4-2941-4865-85E1-834CEABBB7E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D113B-B0AB-4785-A52D-15A726446EB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32A9F-3A0F-47E1-A0AC-884697A2270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F720E-508A-4A44-9402-6351071CCD3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6B7D1-8360-4C58-B501-AAF2AA52D44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1C65A-11A6-485C-B57B-687A998AD2A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FC09D-6B07-4CAA-BD43-E66AFDEEA12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9E15-B117-499D-8BCB-FA24A01B9A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9735A-9EBC-47C4-BC5D-5A2D09EAE0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DAADD-EA97-401B-9C9F-B84F416FB5B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2BFCD-F0B4-4A93-96B1-D87096BB17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0DD29-EA4A-43C8-8405-583BD5FE14B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C8D1E-77E4-4836-8A16-F10764BE76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41C89-FE6A-444D-BEAF-51677A89C01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FE6DE-8815-4E7E-8F52-658E98B7378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29806-73EC-493D-A8AA-21653951E74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EE44F-040A-47C1-9751-74428DB9F2E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4BDEA-6C9F-45DA-8947-9BED1242FD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93231AB-F6A4-4A21-B277-1B347C477371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1137BB3-3DD3-46EF-A952-BC1604BE9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15BAD-234C-4509-8C6F-3F4CE9AB6D33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E01E-6018-476B-95E7-09EBB8745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DCF3DF-EEB1-4CB2-834E-61478A6294E4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377F3E-24F9-4D37-B1A7-360390110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541549-C973-47CC-B76E-A52BC8B09960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4257AF-CC74-4E21-BB06-F8AC6A809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42CAEE-D037-4287-9C61-5EBE598AECFC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DF4D58-02D9-4F97-84D6-314FF62973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96DCA7-3E2C-4BE1-A04F-704A6C224C11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971DE5-C469-4A44-A7B4-0C73D7D82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04AE1-84A7-4D7E-AC0E-C8249AA89816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FCDFD-B627-465A-8925-0F8E8008B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C0166E-6311-4AA9-9BF4-AAFB8561535E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C84B12-9A37-4367-AE8E-568BEC6FAC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915E732-85A2-4F94-97B2-93A7D3B9C243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19E3B87-9BA4-4D0E-BE8B-23D07E896A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8B93-6326-4308-92C2-319B8F154841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28102-6E3D-49A6-AB81-353967154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EE1DC-8E57-4639-8882-5945E51F27A9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F810E-CF39-45EA-A7B6-41056CB13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ABD9101-5463-49AD-BBAC-A9A2E0156F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594AE3-A03A-426A-8B10-391A804F03C4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0F2FB81-AC88-4C7A-84EC-AA5495EF41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00B64D0-CCA7-4A3B-A91B-B886CB504617}" type="datetimeFigureOut">
              <a:rPr lang="ru-RU"/>
              <a:pPr>
                <a:defRPr/>
              </a:pPr>
              <a:t>12.03.2018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3AEB93-89EC-49E0-8E92-73C7A00B6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&#1075;&#1086;&#1088;&#1110;&#1085;&#1085;&#1103;%20&#1079;&#1072;&#1076;&#1110;&#1079;&#1072;%20&#1074;%20&#1082;&#1080;&#1089;&#1085;&#1110;.avi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&#1074;&#1079;&#1072;&#1108;&#1084;&#1086;&#1076;&#1110;&#1103;%20&#1089;&#1110;&#1088;&#1082;&#1080;%20&#1090;&#1072;%20&#1079;&#1072;&#1083;&#1110;&#1079;&#1072;.avi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hyperlink" Target="&#1086;&#1094;&#1090;&#1086;&#1074;&#1072;%20&#1082;&#1080;&#1089;&#1083;&#1086;&#1090;&#1072;+&#1084;&#1072;&#1075;&#1085;&#1110;&#1081;.avi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hyperlink" Target="&#1075;&#1086;&#1088;&#1110;&#1085;&#1085;&#1103;%20&#1089;&#1110;&#1088;&#1082;&#1080;%20&#1084;&#1072;&#1075;&#1085;&#1110;&#1102;%20&#1092;&#1086;&#1089;&#1092;&#1086;&#1088;&#1091;.avi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1076;&#1086;&#1073;&#1091;&#1074;&#1072;&#1085;%20&#1092;&#1077;&#1088;&#1091;&#1084;%202%20&#1075;&#1110;&#1076;&#1088;&#1086;&#1082;&#1089;&#1080;&#1076;&#1091;+%20&#1093;&#1083;&#1086;&#1088;&#1080;&#1076;&#1085;&#1072;%20&#1082;&#1080;&#1089;&#1083;&#1086;&#1090;&#1072;.wmv" TargetMode="External"/><Relationship Id="rId13" Type="http://schemas.openxmlformats.org/officeDocument/2006/relationships/image" Target="../media/image25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hyperlink" Target="&#1076;&#1086;&#1073;&#1091;&#1074;&#1072;&#1085;%20&#1082;&#1091;&#1087;&#1088;&#1091;&#1084;%20&#1075;&#1110;&#1076;&#1088;&#1086;&#1082;&#1089;&#1080;&#1076;&#1091;+&#1093;&#1083;&#1086;&#1088;&#1080;&#1076;&#1085;&#1072;%20&#1082;&#1080;&#1089;&#1083;&#1086;&#1090;&#1072;.wmv" TargetMode="External"/><Relationship Id="rId2" Type="http://schemas.openxmlformats.org/officeDocument/2006/relationships/hyperlink" Target="&#1086;&#1094;&#1090;&#1086;&#1074;&#1072;%20&#1082;&#1080;&#1089;&#1083;&#1086;&#1090;&#1072;%20+&#1085;&#1072;&#1090;&#1088;&#1110;&#1081;%20&#1075;&#1110;&#1076;&#1088;&#1086;&#1082;&#1089;&#1080;&#1076;.avi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11" Type="http://schemas.openxmlformats.org/officeDocument/2006/relationships/image" Target="../media/image24.jpeg"/><Relationship Id="rId5" Type="http://schemas.openxmlformats.org/officeDocument/2006/relationships/image" Target="../media/image20.jpeg"/><Relationship Id="rId15" Type="http://schemas.openxmlformats.org/officeDocument/2006/relationships/image" Target="../media/image27.jpeg"/><Relationship Id="rId10" Type="http://schemas.openxmlformats.org/officeDocument/2006/relationships/image" Target="../media/image23.jpeg"/><Relationship Id="rId4" Type="http://schemas.openxmlformats.org/officeDocument/2006/relationships/image" Target="../media/image19.jpeg"/><Relationship Id="rId9" Type="http://schemas.openxmlformats.org/officeDocument/2006/relationships/hyperlink" Target="&#1076;&#1086;&#1073;&#1091;&#1074;&#1072;&#1085;&#1085;&#1103;%20&#1092;&#1077;&#1088;&#1091;&#1084;%203%20&#1075;&#1110;&#1076;&#1088;&#1086;&#1082;&#1089;&#1080;&#1076;&#1091;.avi" TargetMode="External"/><Relationship Id="rId1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&#1093;&#1110;&#1084;&#1110;&#1095;&#1085;&#1110;%20&#1103;&#1074;&#1080;&#1097;&#1072;.avi" TargetMode="External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&#1089;&#1091;&#1084;&#1110;&#1096;%20&#1089;&#1110;&#1088;&#1082;&#1080;%20&#1090;&#1072;%20&#1079;&#1072;&#1083;&#1110;&#1079;&#1072;%20&#1089;&#1087;&#1072;&#1083;&#1080;&#1083;&#1080;-&#1084;&#1091;&#1083;&#1100;&#1090;&#1080;&#1082;.avi" TargetMode="External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hyperlink" Target="&#1089;&#1091;&#1084;&#1110;&#1096;%20&#1089;&#1110;&#1088;&#1082;&#1080;%20&#1090;&#1072;%20&#1079;&#1072;&#1083;&#1110;&#1079;&#1072;-&#1084;&#1091;&#1083;&#1100;&#1090;&#1080;&#1082;.avi" TargetMode="External"/><Relationship Id="rId10" Type="http://schemas.openxmlformats.org/officeDocument/2006/relationships/image" Target="../media/image17.gif"/><Relationship Id="rId4" Type="http://schemas.openxmlformats.org/officeDocument/2006/relationships/image" Target="../media/image41.jpe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092;&#1086;&#1090;&#1086;&#1089;&#1080;&#1085;&#1090;&#1077;&#1079;.avi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40.xml"/><Relationship Id="rId1" Type="http://schemas.openxmlformats.org/officeDocument/2006/relationships/audio" Target="../media/audio1.bin"/><Relationship Id="rId6" Type="http://schemas.openxmlformats.org/officeDocument/2006/relationships/image" Target="../media/image68.gif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WordArt 4"/>
          <p:cNvSpPr>
            <a:spLocks noChangeArrowheads="1" noChangeShapeType="1" noTextEdit="1"/>
          </p:cNvSpPr>
          <p:nvPr/>
        </p:nvSpPr>
        <p:spPr bwMode="gray">
          <a:xfrm>
            <a:off x="533400" y="609600"/>
            <a:ext cx="8382000" cy="441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"/>
              <a:lightRig rig="legacyFlat2" dir="t"/>
            </a:scene3d>
            <a:sp3d extrusionH="887400" prstMaterial="legacyMatte">
              <a:extrusionClr>
                <a:srgbClr val="BD9D4D"/>
              </a:extrusionClr>
            </a:sp3d>
          </a:bodyPr>
          <a:lstStyle/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Хімічні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 </a:t>
            </a:r>
            <a:r>
              <a:rPr lang="ru-RU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властивості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 </a:t>
            </a: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речовини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 </a:t>
            </a:r>
          </a:p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та  </a:t>
            </a:r>
            <a:r>
              <a:rPr lang="ru-RU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хімічні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 </a:t>
            </a:r>
            <a:r>
              <a:rPr lang="ru-RU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ECA7A"/>
                    </a:gs>
                    <a:gs pos="50000">
                      <a:srgbClr val="EDECCE"/>
                    </a:gs>
                    <a:gs pos="100000">
                      <a:srgbClr val="CECA7A"/>
                    </a:gs>
                  </a:gsLst>
                  <a:lin ang="0" scaled="1"/>
                </a:gradFill>
                <a:latin typeface="Arial Narrow"/>
              </a:rPr>
              <a:t>явища</a:t>
            </a:r>
            <a:endParaRPr lang="uk-UA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ECA7A"/>
                  </a:gs>
                  <a:gs pos="50000">
                    <a:srgbClr val="EDECCE"/>
                  </a:gs>
                  <a:gs pos="100000">
                    <a:srgbClr val="CECA7A"/>
                  </a:gs>
                </a:gsLst>
                <a:lin ang="0" scaled="1"/>
              </a:gradFill>
              <a:latin typeface="Arial Narrow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700"/>
            </a:gs>
            <a:gs pos="50000">
              <a:srgbClr val="003200"/>
            </a:gs>
            <a:gs pos="100000">
              <a:srgbClr val="0017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28600" y="914400"/>
            <a:ext cx="8534400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Які властивості речовин називаються</a:t>
            </a:r>
            <a:r>
              <a:rPr lang="uk-UA" sz="2800" dirty="0">
                <a:solidFill>
                  <a:srgbClr val="EF3415"/>
                </a:solidFill>
              </a:rPr>
              <a:t> хімічними? 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762000" y="4572000"/>
            <a:ext cx="7620000" cy="2062103"/>
          </a:xfrm>
          <a:prstGeom prst="rect">
            <a:avLst/>
          </a:prstGeom>
          <a:solidFill>
            <a:srgbClr val="3333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dirty="0">
                <a:solidFill>
                  <a:schemeClr val="bg1"/>
                </a:solidFill>
              </a:rPr>
              <a:t>   </a:t>
            </a:r>
            <a:r>
              <a:rPr lang="uk-UA" sz="3200" dirty="0">
                <a:solidFill>
                  <a:schemeClr val="bg1"/>
                </a:solidFill>
              </a:rPr>
              <a:t>Описати хімічні властивості речовини означає вказати, як  речовина може змінюватися, з якими речовинами 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і </a:t>
            </a:r>
            <a:r>
              <a:rPr lang="uk-UA" sz="3200" dirty="0">
                <a:solidFill>
                  <a:schemeClr val="bg1"/>
                </a:solidFill>
              </a:rPr>
              <a:t>за яких умов може реагувати</a:t>
            </a:r>
            <a:r>
              <a:rPr lang="uk-UA" sz="3200" dirty="0"/>
              <a:t> 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228600" y="1600200"/>
            <a:ext cx="8648700" cy="2062103"/>
          </a:xfrm>
          <a:prstGeom prst="rect">
            <a:avLst/>
          </a:prstGeom>
          <a:solidFill>
            <a:srgbClr val="0022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У всіх хімічних явищах виявляються 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rgbClr val="00FFFF"/>
                </a:solidFill>
              </a:rPr>
              <a:t>хімічні </a:t>
            </a:r>
            <a:r>
              <a:rPr lang="uk-UA" sz="3200" dirty="0">
                <a:solidFill>
                  <a:srgbClr val="00FFFF"/>
                </a:solidFill>
              </a:rPr>
              <a:t>властивості речовин </a:t>
            </a:r>
            <a:r>
              <a:rPr lang="uk-UA" sz="3200" dirty="0" smtClean="0">
                <a:solidFill>
                  <a:schemeClr val="bg1"/>
                </a:solidFill>
              </a:rPr>
              <a:t>―</a:t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EC3AC"/>
                </a:solidFill>
              </a:rPr>
              <a:t>їх</a:t>
            </a: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rgbClr val="FDBFC9"/>
                </a:solidFill>
              </a:rPr>
              <a:t>здатність змінюватися </a:t>
            </a:r>
            <a:r>
              <a:rPr lang="uk-UA" sz="3200" dirty="0">
                <a:solidFill>
                  <a:srgbClr val="FDBFC9"/>
                </a:solidFill>
              </a:rPr>
              <a:t>під впливом різних умов і реагувати з іншими речовинами.</a:t>
            </a:r>
          </a:p>
        </p:txBody>
      </p:sp>
      <p:sp>
        <p:nvSpPr>
          <p:cNvPr id="9223" name="WordArt 17"/>
          <p:cNvSpPr>
            <a:spLocks noChangeArrowheads="1" noChangeShapeType="1" noTextEdit="1"/>
          </p:cNvSpPr>
          <p:nvPr/>
        </p:nvSpPr>
        <p:spPr bwMode="auto">
          <a:xfrm>
            <a:off x="609600" y="228600"/>
            <a:ext cx="8131175" cy="762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uk-UA" sz="3600" b="1" kern="10">
                <a:ln w="9525">
                  <a:noFill/>
                  <a:round/>
                  <a:headEnd/>
                  <a:tailEnd/>
                </a:ln>
                <a:solidFill>
                  <a:srgbClr val="BCE8FC"/>
                </a:solidFill>
                <a:effectLst>
                  <a:outerShdw dist="117088" dir="13236078" algn="ctr" rotWithShape="0">
                    <a:srgbClr val="3399FF">
                      <a:alpha val="50000"/>
                    </a:srgbClr>
                  </a:outerShdw>
                </a:effectLst>
                <a:latin typeface="Monotype Corsiva"/>
              </a:rPr>
              <a:t>Хімічні властивості речовини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66700" y="3886200"/>
            <a:ext cx="8610600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rgbClr val="EF3415"/>
                </a:solidFill>
              </a:rPr>
              <a:t>Що означає описати хімічні властивості речовини?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  <p:bldP spid="27663" grpId="0" animBg="1"/>
      <p:bldP spid="27664" grpId="0" animBg="1"/>
      <p:bldP spid="276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7"/>
          <p:cNvSpPr>
            <a:spLocks noChangeArrowheads="1"/>
          </p:cNvSpPr>
          <p:nvPr/>
        </p:nvSpPr>
        <p:spPr bwMode="gray">
          <a:xfrm>
            <a:off x="5029200" y="3124200"/>
            <a:ext cx="1676400" cy="2057400"/>
          </a:xfrm>
          <a:prstGeom prst="can">
            <a:avLst>
              <a:gd name="adj" fmla="val 60369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 smtClean="0">
                <a:latin typeface="Arial" pitchFamily="34" charset="0"/>
                <a:cs typeface="Arial" pitchFamily="34" charset="0"/>
              </a:rPr>
              <a:t>Хімічні властивості речовини — </a:t>
            </a:r>
            <a:br>
              <a:rPr lang="uk-UA" sz="3200" dirty="0" smtClean="0">
                <a:latin typeface="Arial" pitchFamily="34" charset="0"/>
                <a:cs typeface="Arial" pitchFamily="34" charset="0"/>
              </a:rPr>
            </a:br>
            <a:r>
              <a:rPr lang="uk-UA" sz="3200" dirty="0" smtClean="0">
                <a:latin typeface="Arial" pitchFamily="34" charset="0"/>
                <a:cs typeface="Arial" pitchFamily="34" charset="0"/>
              </a:rPr>
              <a:t>це її здатність вступати в певні хімічні реакції</a:t>
            </a:r>
            <a:r>
              <a:rPr lang="uk-UA" sz="3200" dirty="0" smtClean="0"/>
              <a:t>.</a:t>
            </a:r>
            <a:endParaRPr lang="uk-UA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>
            <a:hlinkClick r:id="rId2" action="ppaction://hlinkfile"/>
          </p:cNvPr>
          <p:cNvSpPr/>
          <p:nvPr/>
        </p:nvSpPr>
        <p:spPr>
          <a:xfrm>
            <a:off x="7620000" y="152400"/>
            <a:ext cx="1295400" cy="457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lang="en-US" sz="2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Video</a:t>
            </a:r>
            <a:endParaRPr lang="ru-RU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267200"/>
            <a:ext cx="6858000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52400">
              <a:spcAft>
                <a:spcPts val="0"/>
              </a:spcAft>
            </a:pP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Хімічною властивістю </a:t>
            </a:r>
            <a:r>
              <a:rPr lang="uk-UA" sz="2800" dirty="0" smtClean="0">
                <a:solidFill>
                  <a:srgbClr val="FF2F97"/>
                </a:solidFill>
                <a:latin typeface="Arial" pitchFamily="34" charset="0"/>
                <a:ea typeface="Times New Roman"/>
                <a:cs typeface="Arial" pitchFamily="34" charset="0"/>
              </a:rPr>
              <a:t>заліза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є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здатність взаємодіяти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з </a:t>
            </a:r>
            <a:r>
              <a:rPr lang="uk-UA" sz="2800" dirty="0" smtClean="0">
                <a:solidFill>
                  <a:srgbClr val="66FFFF"/>
                </a:solidFill>
                <a:latin typeface="Arial" pitchFamily="34" charset="0"/>
                <a:ea typeface="Times New Roman"/>
                <a:cs typeface="Arial" pitchFamily="34" charset="0"/>
              </a:rPr>
              <a:t>киснем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b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Це описується хімічним рівнянням: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Documents and Settings\User\Рабочий стол\Мои рисунки\гор сірки.jpg"/>
          <p:cNvPicPr>
            <a:picLocks noChangeAspect="1" noChangeArrowheads="1"/>
          </p:cNvPicPr>
          <p:nvPr/>
        </p:nvPicPr>
        <p:blipFill>
          <a:blip r:embed="rId3"/>
          <a:srcRect l="16016" t="5209" r="5859"/>
          <a:stretch>
            <a:fillRect/>
          </a:stretch>
        </p:blipFill>
        <p:spPr bwMode="auto">
          <a:xfrm>
            <a:off x="3657600" y="1143000"/>
            <a:ext cx="2045846" cy="1616203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віртуальна лаб з хімії\фото обладнання\image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143000"/>
            <a:ext cx="2133600" cy="160851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віртуальна лаб з хімії\фото обладнання\речовини заліз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143000"/>
            <a:ext cx="2133600" cy="1600200"/>
          </a:xfrm>
          <a:prstGeom prst="rect">
            <a:avLst/>
          </a:prstGeom>
          <a:noFill/>
        </p:spPr>
      </p:pic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6629400" y="2590800"/>
            <a:ext cx="2166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uk-UA" sz="6000" b="1" i="0" u="none" strike="noStrike" kern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е</a:t>
            </a:r>
            <a:r>
              <a:rPr kumimoji="0" lang="en-US" sz="6000" b="1" i="0" u="none" strike="noStrike" kern="0" normalizeH="0" baseline="-2500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de-DE" sz="6000" b="1" i="0" u="none" strike="noStrike" kern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de-DE" sz="6000" b="1" i="0" u="none" strike="noStrike" kern="0" normalizeH="0" baseline="-2500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uk-UA" sz="6000" b="1" i="0" u="none" strike="noStrike" kern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4114800" y="2590800"/>
            <a:ext cx="13716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de-DE" sz="6000" b="1" i="0" u="none" strike="noStrike" kern="0" normalizeH="0" baseline="-2500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6000" b="1" i="0" u="none" strike="noStrike" kern="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066800" y="2590800"/>
            <a:ext cx="1404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uk-UA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е</a:t>
            </a:r>
            <a:endParaRPr kumimoji="0" lang="uk-UA" sz="6000" b="1" i="0" u="none" strike="noStrike" kern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5562600" y="4343400"/>
            <a:ext cx="3352800" cy="584775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2F</a:t>
            </a: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</a:t>
            </a:r>
            <a:r>
              <a:rPr kumimoji="0" lang="de-DE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 </a:t>
            </a:r>
            <a:r>
              <a:rPr kumimoji="0" lang="de-DE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3O</a:t>
            </a:r>
            <a:r>
              <a:rPr kumimoji="0" lang="de-DE" sz="3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uk-UA" sz="3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</a:t>
            </a:r>
            <a:r>
              <a:rPr kumimoji="0" lang="en-US" sz="3200" b="1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de-DE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de-DE" sz="3200" b="1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uk-UA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люс 15"/>
          <p:cNvSpPr/>
          <p:nvPr/>
        </p:nvSpPr>
        <p:spPr>
          <a:xfrm>
            <a:off x="2819400" y="2819400"/>
            <a:ext cx="685800" cy="533400"/>
          </a:xfrm>
          <a:prstGeom prst="mathPlus">
            <a:avLst>
              <a:gd name="adj1" fmla="val 13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uk-UA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715000" y="2971800"/>
            <a:ext cx="609600" cy="2286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228600" y="3657600"/>
            <a:ext cx="48006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Залізо  взаємодіє з киснем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3657600"/>
            <a:ext cx="35052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Утворюється оксид 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209800" y="5562600"/>
            <a:ext cx="2514600" cy="12954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Зовнішній ефект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86400" y="5791200"/>
            <a:ext cx="32766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теплоти та світла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7" grpId="0" animBg="1"/>
      <p:bldP spid="6" grpId="0" animBg="1"/>
      <p:bldP spid="8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0" y="4572000"/>
            <a:ext cx="9144000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Хімічні явища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також називають </a:t>
            </a:r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хімічні реакції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. </a:t>
            </a:r>
            <a:br>
              <a:rPr lang="uk-UA" sz="2800" dirty="0" smtClean="0">
                <a:latin typeface="Arial" pitchFamily="34" charset="0"/>
                <a:cs typeface="Arial" pitchFamily="34" charset="0"/>
              </a:rPr>
            </a:br>
            <a:r>
              <a:rPr lang="uk-UA" sz="2800" dirty="0" smtClean="0">
                <a:latin typeface="Arial" pitchFamily="34" charset="0"/>
                <a:cs typeface="Arial" pitchFamily="34" charset="0"/>
              </a:rPr>
              <a:t>Вони супроводжуються зовнішніми ефектами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>
            <a:hlinkClick r:id="rId2" action="ppaction://hlinkfile"/>
          </p:cNvPr>
          <p:cNvSpPr/>
          <p:nvPr/>
        </p:nvSpPr>
        <p:spPr>
          <a:xfrm>
            <a:off x="7543800" y="228600"/>
            <a:ext cx="1295400" cy="457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lang="en-US" sz="2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Video</a:t>
            </a:r>
            <a:endParaRPr lang="ru-RU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Documents and Settings\User\Рабочий стол\віртуальна лаб з хімії\фото обладнання\речовини заліз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2133600" cy="1600200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Мои рисунки\сір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1066800"/>
            <a:ext cx="2133600" cy="1600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Мои рисунки\пор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1066800"/>
            <a:ext cx="2114551" cy="1585913"/>
          </a:xfrm>
          <a:prstGeom prst="rect">
            <a:avLst/>
          </a:prstGeom>
          <a:noFill/>
        </p:spPr>
      </p:pic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914400" y="2438400"/>
            <a:ext cx="1404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uk-UA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е</a:t>
            </a:r>
            <a:endParaRPr kumimoji="0" lang="uk-UA" sz="6000" b="1" i="0" u="none" strike="noStrike" kern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люс 7"/>
          <p:cNvSpPr/>
          <p:nvPr/>
        </p:nvSpPr>
        <p:spPr>
          <a:xfrm>
            <a:off x="2362200" y="2743200"/>
            <a:ext cx="685800" cy="533400"/>
          </a:xfrm>
          <a:prstGeom prst="mathPlus">
            <a:avLst>
              <a:gd name="adj1" fmla="val 13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uk-UA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2971800" y="2438400"/>
            <a:ext cx="13716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6000" b="1" kern="0" dirty="0" smtClean="0">
                <a:ln/>
                <a:solidFill>
                  <a:schemeClr val="accent3"/>
                </a:solidFill>
                <a:latin typeface="Calibri"/>
                <a:cs typeface="+mn-cs"/>
              </a:rPr>
              <a:t>S</a:t>
            </a:r>
            <a:endParaRPr kumimoji="0" lang="uk-UA" sz="60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562600" y="2819400"/>
            <a:ext cx="609600" cy="2286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7239000" y="2438400"/>
            <a:ext cx="1404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uk-UA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е</a:t>
            </a:r>
            <a:r>
              <a:rPr kumimoji="0" lang="en-US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</a:t>
            </a:r>
            <a:endParaRPr kumimoji="0" lang="uk-UA" sz="6000" b="1" i="0" u="none" strike="noStrike" kern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3276600"/>
            <a:ext cx="46482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Залізо  взаємодіє з сіркою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600" y="3276600"/>
            <a:ext cx="32766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Утворюється  сіль 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70866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52400">
              <a:spcAft>
                <a:spcPts val="0"/>
              </a:spcAft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Хімічною властивістю </a:t>
            </a:r>
            <a:r>
              <a:rPr lang="uk-UA" sz="2800" dirty="0" smtClean="0">
                <a:solidFill>
                  <a:srgbClr val="FF2F97"/>
                </a:solidFill>
                <a:latin typeface="Arial" pitchFamily="34" charset="0"/>
                <a:ea typeface="Times New Roman"/>
                <a:cs typeface="Arial" pitchFamily="34" charset="0"/>
              </a:rPr>
              <a:t>заліза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є здатність взаємодіяти з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сіркою.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4191000" y="3810000"/>
            <a:ext cx="32004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F </a:t>
            </a:r>
            <a:r>
              <a:rPr lang="de-DE" sz="3600" b="1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 = FS</a:t>
            </a:r>
            <a:endParaRPr lang="uk-UA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971800" y="5562600"/>
            <a:ext cx="2514600" cy="12954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Зовнішній ефект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96000" y="5638800"/>
            <a:ext cx="28194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теплоти та газу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762000" y="3810000"/>
            <a:ext cx="3200400" cy="6858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Рівняння реакції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0866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52400">
              <a:spcAft>
                <a:spcPts val="0"/>
              </a:spcAft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Хімічною властивістю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магнію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є здатність взаємодіяти з </a:t>
            </a:r>
            <a:r>
              <a:rPr lang="uk-UA" sz="2800" dirty="0" smtClean="0">
                <a:solidFill>
                  <a:srgbClr val="F83656"/>
                </a:solidFill>
                <a:latin typeface="Arial" pitchFamily="34" charset="0"/>
                <a:ea typeface="Times New Roman"/>
                <a:cs typeface="Arial" pitchFamily="34" charset="0"/>
              </a:rPr>
              <a:t>йодом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391400" y="3048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50" name="Picture 2" descr="C:\Documents and Settings\User\Рабочий стол\Мои рисунки\магній та йо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713" y="1017372"/>
            <a:ext cx="2696518" cy="2022389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Мои рисунки\йоди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973" y="1066800"/>
            <a:ext cx="2790511" cy="2092883"/>
          </a:xfrm>
          <a:prstGeom prst="rect">
            <a:avLst/>
          </a:prstGeom>
          <a:noFill/>
        </p:spPr>
      </p:pic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1219200" y="3010938"/>
            <a:ext cx="1404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7850BA">
                        <a:tint val="70000"/>
                        <a:satMod val="245000"/>
                      </a:srgbClr>
                    </a:gs>
                    <a:gs pos="75000">
                      <a:srgbClr val="7850B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7850B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М</a:t>
            </a:r>
            <a:r>
              <a:rPr kumimoji="0" lang="en-US" sz="60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7850BA">
                        <a:tint val="70000"/>
                        <a:satMod val="245000"/>
                      </a:srgbClr>
                    </a:gs>
                    <a:gs pos="75000">
                      <a:srgbClr val="7850B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7850B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g</a:t>
            </a:r>
            <a:endParaRPr kumimoji="0" lang="uk-UA" sz="6000" b="1" i="0" u="none" strike="noStrike" kern="0" cap="none" spc="0" normalizeH="0" baseline="0" noProof="0" dirty="0">
              <a:ln w="11430"/>
              <a:gradFill>
                <a:gsLst>
                  <a:gs pos="0">
                    <a:srgbClr val="7850BA">
                      <a:tint val="70000"/>
                      <a:satMod val="245000"/>
                    </a:srgbClr>
                  </a:gs>
                  <a:gs pos="75000">
                    <a:srgbClr val="7850BA">
                      <a:tint val="90000"/>
                      <a:shade val="60000"/>
                      <a:satMod val="240000"/>
                    </a:srgbClr>
                  </a:gs>
                  <a:gs pos="100000">
                    <a:srgbClr val="7850BA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люс 7"/>
          <p:cNvSpPr/>
          <p:nvPr/>
        </p:nvSpPr>
        <p:spPr>
          <a:xfrm>
            <a:off x="2667000" y="3291024"/>
            <a:ext cx="685800" cy="533400"/>
          </a:xfrm>
          <a:prstGeom prst="mathPlus">
            <a:avLst>
              <a:gd name="adj1" fmla="val 13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uk-UA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3200400" y="2986224"/>
            <a:ext cx="13716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EA157A">
                        <a:tint val="70000"/>
                        <a:satMod val="245000"/>
                      </a:srgbClr>
                    </a:gs>
                    <a:gs pos="75000">
                      <a:srgbClr val="EA157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A157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cs typeface="+mn-cs"/>
              </a:rPr>
              <a:t>I</a:t>
            </a:r>
            <a:r>
              <a:rPr kumimoji="0" lang="de-DE" sz="6000" b="1" i="0" u="none" strike="noStrike" kern="0" cap="none" spc="0" normalizeH="0" baseline="-25000" noProof="0" dirty="0" smtClean="0">
                <a:ln w="11430"/>
                <a:gradFill>
                  <a:gsLst>
                    <a:gs pos="0">
                      <a:srgbClr val="EA157A">
                        <a:tint val="70000"/>
                        <a:satMod val="245000"/>
                      </a:srgbClr>
                    </a:gs>
                    <a:gs pos="75000">
                      <a:srgbClr val="EA157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A157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6000" b="1" i="0" u="none" strike="noStrike" kern="0" cap="none" spc="0" normalizeH="0" baseline="0" noProof="0" dirty="0">
              <a:ln w="11430"/>
              <a:gradFill>
                <a:gsLst>
                  <a:gs pos="0">
                    <a:srgbClr val="EA157A">
                      <a:tint val="70000"/>
                      <a:satMod val="245000"/>
                    </a:srgbClr>
                  </a:gs>
                  <a:gs pos="75000">
                    <a:srgbClr val="EA157A">
                      <a:tint val="90000"/>
                      <a:shade val="60000"/>
                      <a:satMod val="240000"/>
                    </a:srgbClr>
                  </a:gs>
                  <a:gs pos="100000">
                    <a:srgbClr val="EA157A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724400" y="3492852"/>
            <a:ext cx="609600" cy="2286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6019800" y="2936796"/>
            <a:ext cx="21336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6000" b="1" kern="0" dirty="0" smtClean="0">
                <a:ln w="11430"/>
                <a:gradFill>
                  <a:gsLst>
                    <a:gs pos="0">
                      <a:srgbClr val="7850BA">
                        <a:tint val="70000"/>
                        <a:satMod val="245000"/>
                      </a:srgbClr>
                    </a:gs>
                    <a:gs pos="75000">
                      <a:srgbClr val="7850B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7850B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М</a:t>
            </a:r>
            <a:r>
              <a:rPr lang="en-US" sz="6000" b="1" kern="0" dirty="0" smtClean="0">
                <a:ln w="11430"/>
                <a:gradFill>
                  <a:gsLst>
                    <a:gs pos="0">
                      <a:srgbClr val="7850BA">
                        <a:tint val="70000"/>
                        <a:satMod val="245000"/>
                      </a:srgbClr>
                    </a:gs>
                    <a:gs pos="75000">
                      <a:srgbClr val="7850B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7850B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g</a:t>
            </a:r>
            <a:r>
              <a:rPr kumimoji="0" lang="de-DE" sz="60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EA157A">
                        <a:tint val="70000"/>
                        <a:satMod val="245000"/>
                      </a:srgbClr>
                    </a:gs>
                    <a:gs pos="75000">
                      <a:srgbClr val="EA157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A157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cs typeface="+mn-cs"/>
              </a:rPr>
              <a:t>I</a:t>
            </a:r>
            <a:r>
              <a:rPr kumimoji="0" lang="de-DE" sz="6000" b="1" i="0" u="none" strike="noStrike" kern="0" cap="none" spc="0" normalizeH="0" baseline="-25000" noProof="0" dirty="0" smtClean="0">
                <a:ln w="11430"/>
                <a:gradFill>
                  <a:gsLst>
                    <a:gs pos="0">
                      <a:srgbClr val="EA157A">
                        <a:tint val="70000"/>
                        <a:satMod val="245000"/>
                      </a:srgbClr>
                    </a:gs>
                    <a:gs pos="75000">
                      <a:srgbClr val="EA157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A157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6000" b="1" i="0" u="none" strike="noStrike" kern="0" cap="none" spc="0" normalizeH="0" baseline="0" noProof="0" dirty="0">
              <a:ln w="11430"/>
              <a:gradFill>
                <a:gsLst>
                  <a:gs pos="0">
                    <a:srgbClr val="EA157A">
                      <a:tint val="70000"/>
                      <a:satMod val="245000"/>
                    </a:srgbClr>
                  </a:gs>
                  <a:gs pos="75000">
                    <a:srgbClr val="EA157A">
                      <a:tint val="90000"/>
                      <a:shade val="60000"/>
                      <a:satMod val="240000"/>
                    </a:srgbClr>
                  </a:gs>
                  <a:gs pos="100000">
                    <a:srgbClr val="EA157A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028310"/>
            <a:ext cx="46482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Магній  взаємодіє з йодом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800" y="3978882"/>
            <a:ext cx="32766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Утворюється  сіль 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762000" y="4691454"/>
            <a:ext cx="3200400" cy="6858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Рівняння реакції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876800" y="4691454"/>
            <a:ext cx="3276600" cy="646331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Mg </a:t>
            </a:r>
            <a: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</a:t>
            </a:r>
            <a:r>
              <a:rPr kumimoji="0" lang="uk-UA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</a:t>
            </a:r>
            <a:r>
              <a:rPr kumimoji="0" lang="de-DE" sz="36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uk-UA" sz="36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uk-UA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Mg</a:t>
            </a:r>
            <a:r>
              <a:rPr lang="uk-UA" sz="3600" b="1" kern="0" dirty="0" smtClean="0">
                <a:solidFill>
                  <a:sysClr val="windowText" lastClr="000000"/>
                </a:solidFill>
                <a:latin typeface="Calibri"/>
              </a:rPr>
              <a:t>І</a:t>
            </a:r>
            <a:r>
              <a:rPr lang="de-DE" sz="3600" b="1" kern="0" baseline="-25000" dirty="0" smtClean="0">
                <a:solidFill>
                  <a:sysClr val="windowText" lastClr="000000"/>
                </a:solidFill>
                <a:latin typeface="Calibri"/>
              </a:rPr>
              <a:t>2</a:t>
            </a:r>
            <a:r>
              <a:rPr lang="uk-UA" sz="3600" b="1" kern="0" baseline="-2500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endParaRPr kumimoji="0" lang="uk-UA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949146" y="5562600"/>
            <a:ext cx="2514600" cy="12954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Зовнішній ефект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93259" y="5581139"/>
            <a:ext cx="28194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теплоти та газу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ocuments and Settings\User\Рабочий стол\Вода Кисень\добування  кисню _бз__0001фіва.jpg"/>
          <p:cNvPicPr>
            <a:picLocks noChangeAspect="1" noChangeArrowheads="1"/>
          </p:cNvPicPr>
          <p:nvPr/>
        </p:nvPicPr>
        <p:blipFill>
          <a:blip r:embed="rId2"/>
          <a:srcRect l="22159" t="8333" r="33901" b="5729"/>
          <a:stretch>
            <a:fillRect/>
          </a:stretch>
        </p:blipFill>
        <p:spPr bwMode="auto">
          <a:xfrm>
            <a:off x="609600" y="914400"/>
            <a:ext cx="2209800" cy="2286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52400">
              <a:spcAft>
                <a:spcPts val="0"/>
              </a:spcAft>
            </a:pP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 результаті взаємодії речовини деревини з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rgbClr val="66FFFF"/>
                </a:solidFill>
                <a:latin typeface="Arial" pitchFamily="34" charset="0"/>
                <a:ea typeface="Times New Roman"/>
                <a:cs typeface="Arial" pitchFamily="34" charset="0"/>
              </a:rPr>
              <a:t>киснем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утворюються нові речовини ─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вода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та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ea typeface="Times New Roman"/>
                <a:cs typeface="Arial" pitchFamily="34" charset="0"/>
              </a:rPr>
              <a:t> вуглекислий газ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що супроводжується виділенням тепла і полум'я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67400" y="2362200"/>
            <a:ext cx="3048000" cy="646331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O</a:t>
            </a:r>
            <a:r>
              <a:rPr kumimoji="0" lang="en-US" sz="36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uk-UA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</a:t>
            </a:r>
            <a:r>
              <a:rPr kumimoji="0" lang="de-DE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6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2819400" y="1371600"/>
            <a:ext cx="1404966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</a:t>
            </a:r>
            <a:endParaRPr kumimoji="0" lang="uk-UA" sz="6000" b="1" i="0" u="none" strike="noStrike" kern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4419600" y="1371600"/>
            <a:ext cx="13716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de-DE" sz="6000" b="1" i="0" u="none" strike="noStrike" kern="0" normalizeH="0" baseline="-2500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6000" b="1" i="0" u="none" strike="noStrike" kern="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6858000" y="1371600"/>
            <a:ext cx="1447800" cy="101566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0" cap="all" normalizeH="0" baseline="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С</a:t>
            </a:r>
            <a:r>
              <a:rPr kumimoji="0" lang="de-DE" sz="6000" b="1" i="0" u="none" strike="noStrike" kern="0" cap="all" normalizeH="0" baseline="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6000" b="1" i="0" u="none" strike="noStrike" kern="0" cap="all" normalizeH="0" baseline="-2500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uk-UA" sz="4800" b="1" i="0" u="none" strike="noStrike" kern="0" cap="all" normalizeH="0" baseline="0" noProof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3352800"/>
            <a:ext cx="50292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Вуглець  взаємодіє з  киснем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0" y="3352800"/>
            <a:ext cx="36576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Утворюється  оксид 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3962400" y="1676400"/>
            <a:ext cx="685800" cy="533400"/>
          </a:xfrm>
          <a:prstGeom prst="mathPlus">
            <a:avLst>
              <a:gd name="adj1" fmla="val 13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uk-UA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791200" y="1828800"/>
            <a:ext cx="609600" cy="2286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трелка вправо 16"/>
          <p:cNvSpPr/>
          <p:nvPr/>
        </p:nvSpPr>
        <p:spPr>
          <a:xfrm>
            <a:off x="228600" y="5562600"/>
            <a:ext cx="2514600" cy="12954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Зовнішній ефект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62300" y="5638800"/>
            <a:ext cx="28194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 газу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514600" y="2362200"/>
            <a:ext cx="3200400" cy="6858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Рівняння реакції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C:\Documents and Settings\User\Рабочий стол\Мои рисунки\іаи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4495800"/>
            <a:ext cx="2133600" cy="21653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04800" y="4114800"/>
            <a:ext cx="5562600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гасіння соди столовим оцтом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(утворюються нові речовини, серед яких — вуглекислий газ).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>
            <a:hlinkClick r:id="rId4" action="ppaction://hlinkfile"/>
          </p:cNvPr>
          <p:cNvSpPr/>
          <p:nvPr/>
        </p:nvSpPr>
        <p:spPr>
          <a:xfrm>
            <a:off x="7086600" y="39624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file"/>
          </p:cNvPr>
          <p:cNvSpPr/>
          <p:nvPr/>
        </p:nvSpPr>
        <p:spPr>
          <a:xfrm>
            <a:off x="7315200" y="7620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85800" y="0"/>
            <a:ext cx="7620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Ознаки хімічних реакцій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3400" y="762000"/>
            <a:ext cx="6172200" cy="533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теплоти та світла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Documents and Settings\User\Рабочий стол\Мои рисунки\гор сірки.jpg"/>
          <p:cNvPicPr>
            <a:picLocks noChangeAspect="1" noChangeArrowheads="1"/>
          </p:cNvPicPr>
          <p:nvPr/>
        </p:nvPicPr>
        <p:blipFill>
          <a:blip r:embed="rId3"/>
          <a:srcRect l="16016" t="5209" r="5859"/>
          <a:stretch>
            <a:fillRect/>
          </a:stretch>
        </p:blipFill>
        <p:spPr bwMode="auto">
          <a:xfrm>
            <a:off x="381000" y="1447800"/>
            <a:ext cx="1743297" cy="1586386"/>
          </a:xfrm>
          <a:prstGeom prst="rect">
            <a:avLst/>
          </a:prstGeom>
          <a:noFill/>
        </p:spPr>
      </p:pic>
      <p:pic>
        <p:nvPicPr>
          <p:cNvPr id="6" name="Picture 2" descr="C:\Documents and Settings\User\Рабочий стол\Мои рисунки\фосфор оксид.jpg"/>
          <p:cNvPicPr>
            <a:picLocks noChangeAspect="1" noChangeArrowheads="1"/>
          </p:cNvPicPr>
          <p:nvPr/>
        </p:nvPicPr>
        <p:blipFill>
          <a:blip r:embed="rId4"/>
          <a:srcRect l="30214" t="29876" r="15323" b="7409"/>
          <a:stretch>
            <a:fillRect/>
          </a:stretch>
        </p:blipFill>
        <p:spPr bwMode="auto">
          <a:xfrm>
            <a:off x="2286000" y="1447800"/>
            <a:ext cx="1852863" cy="1600200"/>
          </a:xfrm>
          <a:prstGeom prst="rect">
            <a:avLst/>
          </a:prstGeom>
          <a:noFill/>
        </p:spPr>
      </p:pic>
      <p:pic>
        <p:nvPicPr>
          <p:cNvPr id="7" name="Picture 2" descr="C:\Documents and Settings\User\Рабочий стол\Мои рисунки\горіння магнію.jpg"/>
          <p:cNvPicPr>
            <a:picLocks noChangeAspect="1" noChangeArrowheads="1"/>
          </p:cNvPicPr>
          <p:nvPr/>
        </p:nvPicPr>
        <p:blipFill>
          <a:blip r:embed="rId5"/>
          <a:srcRect l="21224" t="7292" r="16276" b="31597"/>
          <a:stretch>
            <a:fillRect/>
          </a:stretch>
        </p:blipFill>
        <p:spPr bwMode="auto">
          <a:xfrm>
            <a:off x="4343400" y="1447800"/>
            <a:ext cx="2182091" cy="1600200"/>
          </a:xfrm>
          <a:prstGeom prst="rect">
            <a:avLst/>
          </a:prstGeom>
          <a:noFill/>
        </p:spPr>
      </p:pic>
      <p:pic>
        <p:nvPicPr>
          <p:cNvPr id="8" name="Picture 4" descr="C:\Documents and Settings\User\Рабочий стол\Мои рисунки\горфннф фосфору.jpg"/>
          <p:cNvPicPr>
            <a:picLocks noChangeAspect="1" noChangeArrowheads="1"/>
          </p:cNvPicPr>
          <p:nvPr/>
        </p:nvPicPr>
        <p:blipFill>
          <a:blip r:embed="rId6">
            <a:lum bright="-10000" contrast="10000"/>
          </a:blip>
          <a:srcRect l="11719" t="8854" r="2343"/>
          <a:stretch>
            <a:fillRect/>
          </a:stretch>
        </p:blipFill>
        <p:spPr bwMode="auto">
          <a:xfrm>
            <a:off x="6781801" y="1447801"/>
            <a:ext cx="2011700" cy="16002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342900" y="3429000"/>
            <a:ext cx="8458200" cy="1569660"/>
          </a:xfrm>
          <a:prstGeom prst="rect">
            <a:avLst/>
          </a:prstGeom>
          <a:solidFill>
            <a:srgbClr val="000058">
              <a:alpha val="52157"/>
            </a:srgbClr>
          </a:solidFill>
          <a:ln w="28575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Хімічну реакцію, під час якої виділяється теплота і з'являється полум'я, називають</a:t>
            </a:r>
            <a:r>
              <a:rPr lang="uk-UA" sz="3200" i="1" dirty="0" smtClean="0">
                <a:solidFill>
                  <a:schemeClr val="bg1"/>
                </a:solidFill>
              </a:rPr>
              <a:t> </a:t>
            </a:r>
            <a:r>
              <a:rPr lang="uk-UA" sz="3200" i="1" dirty="0" smtClean="0">
                <a:solidFill>
                  <a:srgbClr val="FF0000"/>
                </a:solidFill>
              </a:rPr>
              <a:t>горінням</a:t>
            </a:r>
            <a:r>
              <a:rPr lang="uk-UA" sz="3200" i="1" dirty="0" smtClean="0">
                <a:solidFill>
                  <a:schemeClr val="bg1"/>
                </a:solidFill>
              </a:rPr>
              <a:t>.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0" y="5562600"/>
            <a:ext cx="2514600" cy="1295400"/>
          </a:xfrm>
          <a:prstGeom prst="rightArrow">
            <a:avLst>
              <a:gd name="adj1" fmla="val 69251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Зовнішній ефект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14" descr="vlcsnap-2003-06-06-00h28m07s7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5105400"/>
            <a:ext cx="305557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3" descr="j0236357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36" y="4978631"/>
            <a:ext cx="1357322" cy="1879369"/>
          </a:xfrm>
          <a:prstGeom prst="rect">
            <a:avLst/>
          </a:prstGeom>
          <a:noFill/>
        </p:spPr>
      </p:pic>
      <p:pic>
        <p:nvPicPr>
          <p:cNvPr id="28" name="Picture 23" descr="j0236357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72330" y="5022045"/>
            <a:ext cx="1688238" cy="1835955"/>
          </a:xfrm>
          <a:prstGeom prst="rect">
            <a:avLst/>
          </a:prstGeom>
          <a:noFill/>
        </p:spPr>
      </p:pic>
      <p:sp>
        <p:nvSpPr>
          <p:cNvPr id="25" name="Скругленный прямоугольник 24"/>
          <p:cNvSpPr/>
          <p:nvPr/>
        </p:nvSpPr>
        <p:spPr>
          <a:xfrm>
            <a:off x="2667000" y="5562600"/>
            <a:ext cx="31242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Виділення тепла та світла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0"/>
            <a:ext cx="6248400" cy="533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Зміна забарвлення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>
            <a:hlinkClick r:id="rId2" action="ppaction://hlinkfile"/>
          </p:cNvPr>
          <p:cNvSpPr/>
          <p:nvPr/>
        </p:nvSpPr>
        <p:spPr>
          <a:xfrm>
            <a:off x="7391400" y="2286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2" descr="C:\Documents and Settings\User\Рабочий стол\Мои рисунки\натрій гідроксид.jpg"/>
          <p:cNvPicPr>
            <a:picLocks noChangeAspect="1" noChangeArrowheads="1"/>
          </p:cNvPicPr>
          <p:nvPr/>
        </p:nvPicPr>
        <p:blipFill>
          <a:blip r:embed="rId3"/>
          <a:srcRect t="5556" r="31250" b="8333"/>
          <a:stretch>
            <a:fillRect/>
          </a:stretch>
        </p:blipFill>
        <p:spPr bwMode="auto">
          <a:xfrm>
            <a:off x="381000" y="685800"/>
            <a:ext cx="25146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Documents and Settings\User\Рабочий стол\Мои рисунки\фенолфталеїн.jpg"/>
          <p:cNvPicPr>
            <a:picLocks noChangeAspect="1" noChangeArrowheads="1"/>
          </p:cNvPicPr>
          <p:nvPr/>
        </p:nvPicPr>
        <p:blipFill>
          <a:blip r:embed="rId4"/>
          <a:srcRect l="5382" t="11111" r="25868" b="3356"/>
          <a:stretch>
            <a:fillRect/>
          </a:stretch>
        </p:blipFill>
        <p:spPr bwMode="auto">
          <a:xfrm>
            <a:off x="3276600" y="762000"/>
            <a:ext cx="2590800" cy="2286000"/>
          </a:xfrm>
          <a:prstGeom prst="rect">
            <a:avLst/>
          </a:prstGeom>
          <a:noFill/>
        </p:spPr>
      </p:pic>
      <p:pic>
        <p:nvPicPr>
          <p:cNvPr id="6" name="Picture 2" descr="C:\Documents and Settings\User\Рабочий стол\Мои рисунки\хлоридна кислота.jpg"/>
          <p:cNvPicPr>
            <a:picLocks noChangeAspect="1" noChangeArrowheads="1"/>
          </p:cNvPicPr>
          <p:nvPr/>
        </p:nvPicPr>
        <p:blipFill>
          <a:blip r:embed="rId5"/>
          <a:srcRect l="12674" t="6366" r="20659" b="7523"/>
          <a:stretch>
            <a:fillRect/>
          </a:stretch>
        </p:blipFill>
        <p:spPr bwMode="auto">
          <a:xfrm>
            <a:off x="6248400" y="762000"/>
            <a:ext cx="25146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 descr="C:\Documents and Settings\User\Рабочий стол\Мои рисунки\ферум хлоримд прозорий.jpg"/>
          <p:cNvPicPr>
            <a:picLocks noChangeAspect="1" noChangeArrowheads="1"/>
          </p:cNvPicPr>
          <p:nvPr/>
        </p:nvPicPr>
        <p:blipFill>
          <a:blip r:embed="rId6"/>
          <a:srcRect l="9821"/>
          <a:stretch>
            <a:fillRect/>
          </a:stretch>
        </p:blipFill>
        <p:spPr bwMode="auto">
          <a:xfrm>
            <a:off x="609600" y="4419600"/>
            <a:ext cx="2057400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 descr="C:\Documents and Settings\User\Рабочий стол\Мои рисунки\вапрва.jpg"/>
          <p:cNvPicPr>
            <a:picLocks noChangeAspect="1" noChangeArrowheads="1"/>
          </p:cNvPicPr>
          <p:nvPr/>
        </p:nvPicPr>
        <p:blipFill>
          <a:blip r:embed="rId7"/>
          <a:srcRect l="19570" r="20588"/>
          <a:stretch>
            <a:fillRect/>
          </a:stretch>
        </p:blipFill>
        <p:spPr bwMode="auto">
          <a:xfrm>
            <a:off x="685800" y="4419600"/>
            <a:ext cx="1981200" cy="2239617"/>
          </a:xfrm>
          <a:prstGeom prst="rect">
            <a:avLst/>
          </a:prstGeom>
          <a:noFill/>
        </p:spPr>
      </p:pic>
      <p:pic>
        <p:nvPicPr>
          <p:cNvPr id="17" name="Picture 2" descr="C:\Documents and Settings\User\Рабочий стол\Мои рисунки\ферум хлоримд прозорий.jpg"/>
          <p:cNvPicPr>
            <a:picLocks noChangeAspect="1" noChangeArrowheads="1"/>
          </p:cNvPicPr>
          <p:nvPr/>
        </p:nvPicPr>
        <p:blipFill>
          <a:blip r:embed="rId6"/>
          <a:srcRect l="9821"/>
          <a:stretch>
            <a:fillRect/>
          </a:stretch>
        </p:blipFill>
        <p:spPr bwMode="auto">
          <a:xfrm>
            <a:off x="609600" y="4419600"/>
            <a:ext cx="2057400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Скругленный прямоугольник 17">
            <a:hlinkClick r:id="rId8" action="ppaction://hlinkfile"/>
          </p:cNvPr>
          <p:cNvSpPr/>
          <p:nvPr/>
        </p:nvSpPr>
        <p:spPr>
          <a:xfrm>
            <a:off x="914400" y="38100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1000" y="3162300"/>
            <a:ext cx="6400800" cy="533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Утворення осаду та його зникнення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>
            <a:hlinkClick r:id="rId9" action="ppaction://hlinkfile"/>
          </p:cNvPr>
          <p:cNvSpPr/>
          <p:nvPr/>
        </p:nvSpPr>
        <p:spPr>
          <a:xfrm>
            <a:off x="3924300" y="38100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1" name="Picture 4" descr="C:\Documents and Settings\User\Рабочий стол\Мои рисунки\хлорид.jpg"/>
          <p:cNvPicPr>
            <a:picLocks noChangeAspect="1" noChangeArrowheads="1"/>
          </p:cNvPicPr>
          <p:nvPr/>
        </p:nvPicPr>
        <p:blipFill>
          <a:blip r:embed="rId10"/>
          <a:srcRect l="14684" t="13889" r="29089"/>
          <a:stretch>
            <a:fillRect/>
          </a:stretch>
        </p:blipFill>
        <p:spPr bwMode="auto">
          <a:xfrm>
            <a:off x="3509596" y="4419600"/>
            <a:ext cx="2124808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" descr="C:\Documents and Settings\User\Рабочий стол\Мои рисунки\ферум.jpg"/>
          <p:cNvPicPr>
            <a:picLocks noChangeAspect="1" noChangeArrowheads="1"/>
          </p:cNvPicPr>
          <p:nvPr/>
        </p:nvPicPr>
        <p:blipFill>
          <a:blip r:embed="rId11"/>
          <a:srcRect l="9782" t="13889" r="34058"/>
          <a:stretch>
            <a:fillRect/>
          </a:stretch>
        </p:blipFill>
        <p:spPr bwMode="auto">
          <a:xfrm>
            <a:off x="3505200" y="4419600"/>
            <a:ext cx="2133599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4" descr="C:\Documents and Settings\User\Рабочий стол\Мои рисунки\хлорид.jpg"/>
          <p:cNvPicPr>
            <a:picLocks noChangeAspect="1" noChangeArrowheads="1"/>
          </p:cNvPicPr>
          <p:nvPr/>
        </p:nvPicPr>
        <p:blipFill>
          <a:blip r:embed="rId10"/>
          <a:srcRect l="14684" t="13889" r="29089"/>
          <a:stretch>
            <a:fillRect/>
          </a:stretch>
        </p:blipFill>
        <p:spPr bwMode="auto">
          <a:xfrm>
            <a:off x="3509596" y="4419600"/>
            <a:ext cx="2124808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Скругленный прямоугольник 23">
            <a:hlinkClick r:id="rId12" action="ppaction://hlinkfile"/>
          </p:cNvPr>
          <p:cNvSpPr/>
          <p:nvPr/>
        </p:nvSpPr>
        <p:spPr>
          <a:xfrm>
            <a:off x="6934200" y="38100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5" name="Picture 2" descr="C:\Documents and Settings\User\Рабочий стол\Мои рисунки\іа.jpg"/>
          <p:cNvPicPr>
            <a:picLocks noChangeAspect="1" noChangeArrowheads="1"/>
          </p:cNvPicPr>
          <p:nvPr/>
        </p:nvPicPr>
        <p:blipFill>
          <a:blip r:embed="rId13"/>
          <a:srcRect l="4838" r="17742"/>
          <a:stretch>
            <a:fillRect/>
          </a:stretch>
        </p:blipFill>
        <p:spPr bwMode="auto">
          <a:xfrm>
            <a:off x="6324600" y="4495800"/>
            <a:ext cx="2286000" cy="2140527"/>
          </a:xfrm>
          <a:prstGeom prst="rect">
            <a:avLst/>
          </a:prstGeom>
          <a:noFill/>
        </p:spPr>
      </p:pic>
      <p:pic>
        <p:nvPicPr>
          <p:cNvPr id="26" name="Picture 3" descr="C:\Documents and Settings\User\Рабочий стол\Мои рисунки\вів.jpg"/>
          <p:cNvPicPr>
            <a:picLocks noChangeAspect="1" noChangeArrowheads="1"/>
          </p:cNvPicPr>
          <p:nvPr/>
        </p:nvPicPr>
        <p:blipFill>
          <a:blip r:embed="rId14"/>
          <a:srcRect l="5859" r="19141" b="2951"/>
          <a:stretch>
            <a:fillRect/>
          </a:stretch>
        </p:blipFill>
        <p:spPr bwMode="auto">
          <a:xfrm>
            <a:off x="6324600" y="4419600"/>
            <a:ext cx="2362200" cy="2225056"/>
          </a:xfrm>
          <a:prstGeom prst="rect">
            <a:avLst/>
          </a:prstGeom>
          <a:noFill/>
        </p:spPr>
      </p:pic>
      <p:pic>
        <p:nvPicPr>
          <p:cNvPr id="27" name="Picture 4" descr="C:\Documents and Settings\User\Рабочий стол\Мои рисунки\фвапфва.jpg"/>
          <p:cNvPicPr>
            <a:picLocks noChangeAspect="1" noChangeArrowheads="1"/>
          </p:cNvPicPr>
          <p:nvPr/>
        </p:nvPicPr>
        <p:blipFill>
          <a:blip r:embed="rId15"/>
          <a:srcRect r="25000" b="8333"/>
          <a:stretch>
            <a:fillRect/>
          </a:stretch>
        </p:blipFill>
        <p:spPr bwMode="auto">
          <a:xfrm>
            <a:off x="6324600" y="4419600"/>
            <a:ext cx="2362200" cy="229292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 animBg="1"/>
      <p:bldP spid="19" grpId="0" animBg="1"/>
      <p:bldP spid="20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3" action="ppaction://hlinkfile"/>
          </p:cNvPr>
          <p:cNvSpPr/>
          <p:nvPr/>
        </p:nvSpPr>
        <p:spPr>
          <a:xfrm>
            <a:off x="1905000" y="838200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447800"/>
            <a:ext cx="38100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зміна забарвлення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286000"/>
            <a:ext cx="38100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виділення газу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48000"/>
            <a:ext cx="3810000" cy="10772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утворення чи зникнення осаду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343400"/>
            <a:ext cx="38862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поява, зникнення чи зміна запаху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638800"/>
            <a:ext cx="38862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виділення чи поглинання теплоти</a:t>
            </a:r>
            <a:endParaRPr lang="uk-UA" sz="2800" dirty="0"/>
          </a:p>
        </p:txBody>
      </p:sp>
      <p:pic>
        <p:nvPicPr>
          <p:cNvPr id="1026" name="Picture 2" descr="C:\Documents and Settings\User\Рабочий стол\Мои рисунки\івапіа.jpg"/>
          <p:cNvPicPr>
            <a:picLocks noChangeAspect="1" noChangeArrowheads="1"/>
          </p:cNvPicPr>
          <p:nvPr/>
        </p:nvPicPr>
        <p:blipFill>
          <a:blip r:embed="rId4"/>
          <a:srcRect r="7143"/>
          <a:stretch>
            <a:fillRect/>
          </a:stretch>
        </p:blipFill>
        <p:spPr bwMode="auto">
          <a:xfrm>
            <a:off x="4724400" y="1600200"/>
            <a:ext cx="1981200" cy="1600200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Мои рисунки\укепцк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429000"/>
            <a:ext cx="1981200" cy="1504950"/>
          </a:xfrm>
          <a:prstGeom prst="rect">
            <a:avLst/>
          </a:prstGeom>
          <a:noFill/>
        </p:spPr>
      </p:pic>
      <p:pic>
        <p:nvPicPr>
          <p:cNvPr id="1029" name="Picture 5" descr="C:\Documents and Settings\User\Рабочий стол\Мои рисунки\цке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34200" y="3429000"/>
            <a:ext cx="1981200" cy="1468992"/>
          </a:xfrm>
          <a:prstGeom prst="rect">
            <a:avLst/>
          </a:prstGeom>
          <a:noFill/>
        </p:spPr>
      </p:pic>
      <p:pic>
        <p:nvPicPr>
          <p:cNvPr id="1030" name="Picture 6" descr="C:\Documents and Settings\User\Рабочий стол\Мои рисунки\ц4е5.jpg"/>
          <p:cNvPicPr>
            <a:picLocks noChangeAspect="1" noChangeArrowheads="1"/>
          </p:cNvPicPr>
          <p:nvPr/>
        </p:nvPicPr>
        <p:blipFill>
          <a:blip r:embed="rId7"/>
          <a:srcRect l="13889" t="13310" r="9028" b="6134"/>
          <a:stretch>
            <a:fillRect/>
          </a:stretch>
        </p:blipFill>
        <p:spPr bwMode="auto">
          <a:xfrm>
            <a:off x="4724400" y="5105400"/>
            <a:ext cx="1981200" cy="1493108"/>
          </a:xfrm>
          <a:prstGeom prst="rect">
            <a:avLst/>
          </a:prstGeom>
          <a:noFill/>
        </p:spPr>
      </p:pic>
      <p:pic>
        <p:nvPicPr>
          <p:cNvPr id="1031" name="Picture 7" descr="C:\Documents and Settings\User\Рабочий стол\Мои рисунки\35н35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34200" y="5105400"/>
            <a:ext cx="1970088" cy="1477566"/>
          </a:xfrm>
          <a:prstGeom prst="rect">
            <a:avLst/>
          </a:prstGeom>
          <a:noFill/>
        </p:spPr>
      </p:pic>
      <p:sp>
        <p:nvSpPr>
          <p:cNvPr id="14" name="WordArt 19"/>
          <p:cNvSpPr>
            <a:spLocks noChangeArrowheads="1" noChangeShapeType="1" noTextEdit="1"/>
          </p:cNvSpPr>
          <p:nvPr/>
        </p:nvSpPr>
        <p:spPr bwMode="auto">
          <a:xfrm>
            <a:off x="685800" y="228600"/>
            <a:ext cx="7673975" cy="609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uk-UA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BCE8FC"/>
                </a:solidFill>
                <a:effectLst>
                  <a:outerShdw dist="117088" dir="13236078" algn="ctr" rotWithShape="0">
                    <a:srgbClr val="3399FF">
                      <a:alpha val="50000"/>
                    </a:srgbClr>
                  </a:outerShdw>
                </a:effectLst>
                <a:latin typeface="Monotype Corsiva"/>
              </a:rPr>
              <a:t>Ознаки хімічних реакцій</a:t>
            </a:r>
          </a:p>
        </p:txBody>
      </p:sp>
      <p:pic>
        <p:nvPicPr>
          <p:cNvPr id="1027" name="Picture 3" descr="C:\Documents and Settings\User\Рабочий стол\Мои рисунки\кепке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34200" y="1600200"/>
            <a:ext cx="1938867" cy="1600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953000" y="914400"/>
            <a:ext cx="342900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Інші ознаки реакцій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4876800"/>
            <a:ext cx="9144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err="1">
                <a:solidFill>
                  <a:schemeClr val="bg1"/>
                </a:solidFill>
              </a:rPr>
              <a:t>Вчені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спеціально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вивчають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хімічні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явища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rgbClr val="FF2F97"/>
                </a:solidFill>
              </a:rPr>
              <a:t>лабораторіях</a:t>
            </a:r>
            <a:r>
              <a:rPr lang="ru-RU" sz="2800" dirty="0">
                <a:solidFill>
                  <a:schemeClr val="bg1"/>
                </a:solidFill>
              </a:rPr>
              <a:t> - </a:t>
            </a:r>
            <a:r>
              <a:rPr lang="ru-RU" sz="2800" dirty="0" err="1">
                <a:solidFill>
                  <a:schemeClr val="bg1"/>
                </a:solidFill>
              </a:rPr>
              <a:t>спеціально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обладнаних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приміщеннях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Завдяки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їх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наполегливій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праці</a:t>
            </a:r>
            <a:r>
              <a:rPr lang="ru-RU" sz="2800" dirty="0">
                <a:solidFill>
                  <a:schemeClr val="bg1"/>
                </a:solidFill>
              </a:rPr>
              <a:t> вони </a:t>
            </a:r>
            <a:r>
              <a:rPr lang="ru-RU" sz="2800" dirty="0" err="1">
                <a:solidFill>
                  <a:schemeClr val="bg1"/>
                </a:solidFill>
              </a:rPr>
              <a:t>навчилися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керувати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багатьма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хімічними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процесами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0243" name="Picture 5" descr="2014-10-09 18 57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2133600" y="2286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rgbClr val="C3FDD2"/>
                </a:solidFill>
              </a:rPr>
              <a:t>Хімічна лабораторія</a:t>
            </a:r>
            <a:endParaRPr lang="ru-RU" sz="3200" b="1">
              <a:solidFill>
                <a:srgbClr val="C3FDD2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5" descr="2014-10-09 18 56 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6162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7"/>
          <p:cNvSpPr>
            <a:spLocks noChangeArrowheads="1"/>
          </p:cNvSpPr>
          <p:nvPr/>
        </p:nvSpPr>
        <p:spPr bwMode="auto">
          <a:xfrm>
            <a:off x="1676400" y="1447800"/>
            <a:ext cx="5943600" cy="1066800"/>
          </a:xfrm>
          <a:prstGeom prst="rect">
            <a:avLst/>
          </a:prstGeom>
          <a:solidFill>
            <a:srgbClr val="2F19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4000">
                <a:solidFill>
                  <a:schemeClr val="bg1"/>
                </a:solidFill>
              </a:rPr>
              <a:t>при яких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57372" name="Rectangle 28"/>
          <p:cNvSpPr>
            <a:spLocks noChangeArrowheads="1"/>
          </p:cNvSpPr>
          <p:nvPr/>
        </p:nvSpPr>
        <p:spPr bwMode="auto">
          <a:xfrm>
            <a:off x="1600200" y="3657600"/>
            <a:ext cx="6019800" cy="1066800"/>
          </a:xfrm>
          <a:prstGeom prst="rect">
            <a:avLst/>
          </a:prstGeom>
          <a:solidFill>
            <a:srgbClr val="2F19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4000">
                <a:solidFill>
                  <a:schemeClr val="bg1"/>
                </a:solidFill>
              </a:rPr>
              <a:t> називаються</a:t>
            </a:r>
            <a:endParaRPr lang="ru-RU" sz="4000">
              <a:solidFill>
                <a:schemeClr val="bg1"/>
              </a:solidFill>
            </a:endParaRPr>
          </a:p>
        </p:txBody>
      </p:sp>
      <p:pic>
        <p:nvPicPr>
          <p:cNvPr id="57373" name="Picture 29" descr="2014-10-09 18 55 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6161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78695" y="0"/>
            <a:ext cx="6786610" cy="1077218"/>
          </a:xfrm>
          <a:prstGeom prst="rect">
            <a:avLst/>
          </a:prstGeom>
          <a:solidFill>
            <a:srgbClr val="082F40"/>
          </a:solidFill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normalizeH="0" baseline="0" noProof="0" dirty="0" smtClean="0">
                <a:ln/>
                <a:solidFill>
                  <a:schemeClr val="accent3"/>
                </a:solidFill>
                <a:uLnTx/>
                <a:uFillTx/>
              </a:rPr>
              <a:t>Що відбувається з речовинами </a:t>
            </a:r>
            <a:br>
              <a:rPr kumimoji="0" lang="uk-UA" sz="3200" b="1" i="0" u="none" strike="noStrike" kern="0" normalizeH="0" baseline="0" noProof="0" dirty="0" smtClean="0">
                <a:ln/>
                <a:solidFill>
                  <a:schemeClr val="accent3"/>
                </a:solidFill>
                <a:uLnTx/>
                <a:uFillTx/>
              </a:rPr>
            </a:br>
            <a:r>
              <a:rPr kumimoji="0" lang="uk-UA" sz="3200" b="1" i="0" u="none" strike="noStrike" kern="0" normalizeH="0" baseline="0" noProof="0" dirty="0" smtClean="0">
                <a:ln/>
                <a:solidFill>
                  <a:schemeClr val="accent3"/>
                </a:solidFill>
                <a:uLnTx/>
                <a:uFillTx/>
              </a:rPr>
              <a:t> при хімічних реакціях?</a:t>
            </a:r>
            <a:endParaRPr kumimoji="0" lang="uk-UA" sz="32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</a:endParaRP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0" y="9906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rgbClr val="FF2F97"/>
                </a:solidFill>
              </a:rPr>
              <a:t>Під час перебігу хімічних реакцій</a:t>
            </a:r>
            <a:r>
              <a:rPr lang="uk-UA" sz="2800" dirty="0"/>
              <a:t> </a:t>
            </a:r>
            <a:r>
              <a:rPr lang="uk-UA" sz="2800" dirty="0">
                <a:solidFill>
                  <a:schemeClr val="bg1"/>
                </a:solidFill>
              </a:rPr>
              <a:t>частинки однієї речовини </a:t>
            </a:r>
            <a:r>
              <a:rPr lang="uk-UA" sz="2800" u="sng" dirty="0">
                <a:solidFill>
                  <a:schemeClr val="bg1"/>
                </a:solidFill>
              </a:rPr>
              <a:t>перетворюються </a:t>
            </a:r>
            <a:r>
              <a:rPr lang="uk-UA" sz="2800" dirty="0">
                <a:solidFill>
                  <a:schemeClr val="bg1"/>
                </a:solidFill>
              </a:rPr>
              <a:t>на частинки іншої, </a:t>
            </a:r>
            <a:r>
              <a:rPr lang="uk-UA" sz="2800" dirty="0" smtClean="0">
                <a:solidFill>
                  <a:schemeClr val="bg1"/>
                </a:solidFill>
              </a:rPr>
              <a:t>з </a:t>
            </a:r>
            <a:r>
              <a:rPr lang="uk-UA" sz="2800" dirty="0">
                <a:solidFill>
                  <a:schemeClr val="bg1"/>
                </a:solidFill>
              </a:rPr>
              <a:t>однієї речовини утворюється інша речовина, </a:t>
            </a:r>
            <a:r>
              <a:rPr lang="uk-UA" sz="2800" dirty="0" smtClean="0">
                <a:solidFill>
                  <a:schemeClr val="bg1"/>
                </a:solidFill>
              </a:rPr>
              <a:t>з  </a:t>
            </a:r>
            <a:r>
              <a:rPr lang="uk-UA" sz="2800" dirty="0">
                <a:solidFill>
                  <a:schemeClr val="bg1"/>
                </a:solidFill>
              </a:rPr>
              <a:t>іншими властивостями 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838200" y="28194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4215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Н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2590800" y="2514600"/>
            <a:ext cx="914400" cy="914400"/>
          </a:xfrm>
          <a:prstGeom prst="ellipse">
            <a:avLst/>
          </a:prstGeom>
          <a:gradFill rotWithShape="1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800" b="1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429000" y="2514600"/>
            <a:ext cx="914400" cy="914400"/>
          </a:xfrm>
          <a:prstGeom prst="ellipse">
            <a:avLst/>
          </a:prstGeom>
          <a:gradFill rotWithShape="1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800" b="1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5562600" y="2514600"/>
            <a:ext cx="914400" cy="914400"/>
          </a:xfrm>
          <a:prstGeom prst="ellipse">
            <a:avLst/>
          </a:prstGeom>
          <a:gradFill rotWithShape="1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800" b="1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133600" y="2849562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4572000" y="2727325"/>
            <a:ext cx="68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304800" y="3429000"/>
            <a:ext cx="741363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000" b="1" dirty="0"/>
              <a:t>Н</a:t>
            </a:r>
            <a:r>
              <a:rPr lang="uk-UA" sz="4000" b="1" baseline="-25000" dirty="0"/>
              <a:t>2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3429000" y="3429000"/>
            <a:ext cx="769938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000" b="1" dirty="0"/>
              <a:t>О</a:t>
            </a:r>
            <a:r>
              <a:rPr lang="uk-UA" sz="4000" b="1" baseline="-25000" dirty="0"/>
              <a:t>2</a:t>
            </a: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7162800" y="3429000"/>
            <a:ext cx="1136650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000" b="1"/>
              <a:t>Н</a:t>
            </a:r>
            <a:r>
              <a:rPr lang="uk-UA" sz="4000" b="1" baseline="-25000"/>
              <a:t>2</a:t>
            </a:r>
            <a:r>
              <a:rPr lang="uk-UA" sz="4000" b="1"/>
              <a:t>О</a:t>
            </a:r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>
            <a:off x="0" y="5486400"/>
            <a:ext cx="3714776" cy="1214446"/>
          </a:xfrm>
          <a:prstGeom prst="wedgeRectCallout">
            <a:avLst>
              <a:gd name="adj1" fmla="val -17042"/>
              <a:gd name="adj2" fmla="val -209694"/>
            </a:avLst>
          </a:prstGeom>
          <a:gradFill rotWithShape="1">
            <a:gsLst>
              <a:gs pos="0">
                <a:srgbClr val="EB641B">
                  <a:shade val="15000"/>
                  <a:satMod val="180000"/>
                </a:srgbClr>
              </a:gs>
              <a:gs pos="50000">
                <a:srgbClr val="EB641B">
                  <a:shade val="45000"/>
                  <a:satMod val="170000"/>
                </a:srgbClr>
              </a:gs>
              <a:gs pos="70000">
                <a:srgbClr val="EB641B">
                  <a:tint val="99000"/>
                  <a:shade val="65000"/>
                  <a:satMod val="155000"/>
                </a:srgbClr>
              </a:gs>
              <a:gs pos="100000">
                <a:srgbClr val="EB641B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водень ─  це газ</a:t>
            </a:r>
            <a: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молекула складається </a:t>
            </a:r>
            <a: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 двох атомів Гідрогену</a:t>
            </a:r>
          </a:p>
        </p:txBody>
      </p:sp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1447800" y="28194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4215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Н</a:t>
            </a:r>
          </a:p>
        </p:txBody>
      </p:sp>
      <p:sp>
        <p:nvSpPr>
          <p:cNvPr id="27" name="Oval 5"/>
          <p:cNvSpPr>
            <a:spLocks noChangeArrowheads="1"/>
          </p:cNvSpPr>
          <p:nvPr/>
        </p:nvSpPr>
        <p:spPr bwMode="auto">
          <a:xfrm>
            <a:off x="5105400" y="31242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4215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Н</a:t>
            </a: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6324600" y="31242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4215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Н</a:t>
            </a:r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1524000" y="4191000"/>
            <a:ext cx="3714776" cy="1214446"/>
          </a:xfrm>
          <a:prstGeom prst="wedgeRectCallout">
            <a:avLst>
              <a:gd name="adj1" fmla="val -12120"/>
              <a:gd name="adj2" fmla="val -108917"/>
            </a:avLst>
          </a:prstGeom>
          <a:gradFill rotWithShape="1">
            <a:gsLst>
              <a:gs pos="0">
                <a:srgbClr val="2DA2BF">
                  <a:shade val="15000"/>
                  <a:satMod val="180000"/>
                </a:srgbClr>
              </a:gs>
              <a:gs pos="50000">
                <a:srgbClr val="2DA2BF">
                  <a:shade val="45000"/>
                  <a:satMod val="170000"/>
                </a:srgbClr>
              </a:gs>
              <a:gs pos="70000">
                <a:srgbClr val="2DA2BF">
                  <a:tint val="99000"/>
                  <a:shade val="65000"/>
                  <a:satMod val="155000"/>
                </a:srgbClr>
              </a:gs>
              <a:gs pos="100000">
                <a:srgbClr val="2DA2BF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2DA2BF">
                <a:satMod val="300000"/>
              </a:srgbClr>
            </a:contourClr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кисень ─ це газ</a:t>
            </a:r>
            <a: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молекула складається </a:t>
            </a:r>
            <a: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 двох атомів </a:t>
            </a:r>
            <a:r>
              <a:rPr kumimoji="0" lang="uk-UA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Оксигену</a:t>
            </a:r>
            <a:endParaRPr kumimoji="0" lang="uk-UA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4800600" y="5029200"/>
            <a:ext cx="3981480" cy="1571636"/>
          </a:xfrm>
          <a:prstGeom prst="wedgeRectCallout">
            <a:avLst>
              <a:gd name="adj1" fmla="val -16941"/>
              <a:gd name="adj2" fmla="val -145195"/>
            </a:avLst>
          </a:prstGeom>
          <a:gradFill rotWithShape="1">
            <a:gsLst>
              <a:gs pos="0">
                <a:srgbClr val="474B78">
                  <a:shade val="15000"/>
                  <a:satMod val="180000"/>
                </a:srgbClr>
              </a:gs>
              <a:gs pos="50000">
                <a:srgbClr val="474B78">
                  <a:shade val="45000"/>
                  <a:satMod val="170000"/>
                </a:srgbClr>
              </a:gs>
              <a:gs pos="70000">
                <a:srgbClr val="474B78">
                  <a:tint val="99000"/>
                  <a:shade val="65000"/>
                  <a:satMod val="155000"/>
                </a:srgbClr>
              </a:gs>
              <a:gs pos="100000">
                <a:srgbClr val="474B7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474B78">
                <a:satMod val="300000"/>
              </a:srgbClr>
            </a:contourClr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вода це  ─ рідина</a:t>
            </a:r>
            <a: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uk-UA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молекула складається з одного атома </a:t>
            </a:r>
            <a:r>
              <a:rPr kumimoji="0" lang="uk-UA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Оксигену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та двох атомів Гідрогену</a:t>
            </a:r>
            <a:endParaRPr kumimoji="0" lang="uk-UA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21" grpId="0" animBg="1"/>
      <p:bldP spid="26" grpId="0" animBg="1"/>
      <p:bldP spid="27" grpId="0" animBg="1"/>
      <p:bldP spid="28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00"/>
            </a:gs>
            <a:gs pos="100000">
              <a:srgbClr val="00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C:\Documents and Settings\User\Рабочий стол\віртуальна лаб з хімії\фото обладнання\речовини заліз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90799"/>
            <a:ext cx="1422400" cy="1215081"/>
          </a:xfrm>
          <a:prstGeom prst="rect">
            <a:avLst/>
          </a:prstGeom>
          <a:noFill/>
        </p:spPr>
      </p:pic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0" y="16002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Під</a:t>
            </a:r>
            <a:r>
              <a:rPr lang="ru-RU" sz="2800" dirty="0">
                <a:solidFill>
                  <a:schemeClr val="bg1"/>
                </a:solidFill>
              </a:rPr>
              <a:t> час </a:t>
            </a:r>
            <a:r>
              <a:rPr lang="ru-RU" sz="2800" dirty="0" err="1">
                <a:solidFill>
                  <a:schemeClr val="bg1"/>
                </a:solidFill>
              </a:rPr>
              <a:t>деяких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хімічних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реакцій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із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rgbClr val="66FFFF"/>
                </a:solidFill>
              </a:rPr>
              <a:t>простих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речовин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утворюються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rgbClr val="00FF00"/>
                </a:solidFill>
              </a:rPr>
              <a:t>складні</a:t>
            </a:r>
            <a:r>
              <a:rPr lang="ru-RU" sz="2800" dirty="0">
                <a:solidFill>
                  <a:srgbClr val="00FF00"/>
                </a:solidFill>
              </a:rPr>
              <a:t>. </a:t>
            </a:r>
            <a:endParaRPr lang="uk-UA" sz="2400" dirty="0">
              <a:solidFill>
                <a:srgbClr val="00FF00"/>
              </a:solidFill>
            </a:endParaRPr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1752600" y="2743200"/>
            <a:ext cx="762000" cy="685800"/>
          </a:xfrm>
          <a:prstGeom prst="ellipse">
            <a:avLst/>
          </a:prstGeom>
          <a:gradFill rotWithShape="1">
            <a:gsLst>
              <a:gs pos="0">
                <a:srgbClr val="007676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/>
              <a:t>F</a:t>
            </a:r>
            <a:r>
              <a:rPr lang="uk-UA" sz="3200" b="1"/>
              <a:t>е</a:t>
            </a:r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4343400" y="2619632"/>
            <a:ext cx="762000" cy="809368"/>
          </a:xfrm>
          <a:prstGeom prst="ellipse">
            <a:avLst/>
          </a:prstGeom>
          <a:gradFill rotWithShape="1">
            <a:gsLst>
              <a:gs pos="0">
                <a:srgbClr val="762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/>
              <a:t>S</a:t>
            </a:r>
            <a:endParaRPr lang="uk-UA" sz="3200" b="1" dirty="0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5791200" y="2669059"/>
            <a:ext cx="762000" cy="759941"/>
          </a:xfrm>
          <a:prstGeom prst="ellipse">
            <a:avLst/>
          </a:prstGeom>
          <a:gradFill rotWithShape="1">
            <a:gsLst>
              <a:gs pos="0">
                <a:srgbClr val="007676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/>
              <a:t>F</a:t>
            </a:r>
            <a:r>
              <a:rPr lang="uk-UA" sz="3200" b="1" dirty="0"/>
              <a:t>е</a:t>
            </a:r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6553200" y="2619632"/>
            <a:ext cx="762000" cy="809368"/>
          </a:xfrm>
          <a:prstGeom prst="ellipse">
            <a:avLst/>
          </a:prstGeom>
          <a:gradFill rotWithShape="1">
            <a:gsLst>
              <a:gs pos="0">
                <a:srgbClr val="762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/>
              <a:t>S</a:t>
            </a:r>
            <a:endParaRPr lang="uk-UA" sz="3200" b="1" dirty="0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2514600" y="2849562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5105400" y="2727325"/>
            <a:ext cx="68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26661" name="Text Box 37"/>
          <p:cNvSpPr txBox="1">
            <a:spLocks noChangeArrowheads="1"/>
          </p:cNvSpPr>
          <p:nvPr/>
        </p:nvSpPr>
        <p:spPr bwMode="auto">
          <a:xfrm>
            <a:off x="1447800" y="304800"/>
            <a:ext cx="6400800" cy="10763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Під час перебігу хімічних </a:t>
            </a:r>
            <a:r>
              <a:rPr lang="uk-UA" sz="3200" dirty="0" smtClean="0">
                <a:solidFill>
                  <a:schemeClr val="bg1"/>
                </a:solidFill>
              </a:rPr>
              <a:t>реакцій</a:t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3200" i="1" dirty="0">
                <a:solidFill>
                  <a:srgbClr val="FF0000"/>
                </a:solidFill>
              </a:rPr>
              <a:t>змінюється склад речовини</a:t>
            </a:r>
          </a:p>
        </p:txBody>
      </p:sp>
      <p:pic>
        <p:nvPicPr>
          <p:cNvPr id="23" name="Picture 3" descr="C:\Documents and Settings\User\Рабочий стол\Мои рисунки\по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2590800"/>
            <a:ext cx="1524000" cy="1289222"/>
          </a:xfrm>
          <a:prstGeom prst="rect">
            <a:avLst/>
          </a:prstGeom>
          <a:noFill/>
        </p:spPr>
      </p:pic>
      <p:pic>
        <p:nvPicPr>
          <p:cNvPr id="25" name="Picture 2" descr="C:\Documents and Settings\User\Рабочий стол\Мои рисунки\сір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590800"/>
            <a:ext cx="1219200" cy="1165654"/>
          </a:xfrm>
          <a:prstGeom prst="rect">
            <a:avLst/>
          </a:prstGeom>
          <a:noFill/>
        </p:spPr>
      </p:pic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52400" y="3958281"/>
            <a:ext cx="8839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200" dirty="0" smtClean="0">
                <a:solidFill>
                  <a:srgbClr val="00FFFF"/>
                </a:solidFill>
              </a:rPr>
              <a:t>В чому полягає сутність хімічних реакцій?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29" name="Text Box 24"/>
          <p:cNvSpPr txBox="1">
            <a:spLocks noChangeArrowheads="1"/>
          </p:cNvSpPr>
          <p:nvPr/>
        </p:nvSpPr>
        <p:spPr bwMode="auto">
          <a:xfrm>
            <a:off x="762000" y="4800600"/>
            <a:ext cx="7620000" cy="1569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Сутність хімічних реакцій полягає в </a:t>
            </a:r>
            <a:r>
              <a:rPr lang="uk-UA" sz="3200" dirty="0">
                <a:solidFill>
                  <a:srgbClr val="FF2F97"/>
                </a:solidFill>
              </a:rPr>
              <a:t>перегрупуванні атомів</a:t>
            </a:r>
            <a:r>
              <a:rPr lang="uk-UA" sz="3200" dirty="0">
                <a:solidFill>
                  <a:schemeClr val="bg1"/>
                </a:solidFill>
              </a:rPr>
              <a:t>, 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які </a:t>
            </a:r>
            <a:r>
              <a:rPr lang="uk-UA" sz="3200" dirty="0">
                <a:solidFill>
                  <a:schemeClr val="bg1"/>
                </a:solidFill>
              </a:rPr>
              <a:t>входять до складу різних речовин.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7" grpId="0"/>
      <p:bldP spid="26639" grpId="0" animBg="1"/>
      <p:bldP spid="26640" grpId="0" animBg="1"/>
      <p:bldP spid="26641" grpId="0" animBg="1"/>
      <p:bldP spid="26642" grpId="0" animBg="1"/>
      <p:bldP spid="26643" grpId="0"/>
      <p:bldP spid="26644" grpId="0"/>
      <p:bldP spid="26661" grpId="0" animBg="1"/>
      <p:bldP spid="28" grpId="0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0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Мои рисунки\длрлор.jpg"/>
          <p:cNvPicPr>
            <a:picLocks noChangeAspect="1" noChangeArrowheads="1"/>
          </p:cNvPicPr>
          <p:nvPr/>
        </p:nvPicPr>
        <p:blipFill>
          <a:blip r:embed="rId2"/>
          <a:srcRect t="48846"/>
          <a:stretch>
            <a:fillRect/>
          </a:stretch>
        </p:blipFill>
        <p:spPr bwMode="auto">
          <a:xfrm>
            <a:off x="487973" y="534572"/>
            <a:ext cx="3657600" cy="1403252"/>
          </a:xfrm>
          <a:prstGeom prst="rect">
            <a:avLst/>
          </a:prstGeom>
          <a:noFill/>
        </p:spPr>
      </p:pic>
      <p:pic>
        <p:nvPicPr>
          <p:cNvPr id="4100" name="Picture 4" descr="C:\Documents and Settings\User\Рабочий стол\Мои рисунки\лордлор.jpg"/>
          <p:cNvPicPr>
            <a:picLocks noChangeAspect="1" noChangeArrowheads="1"/>
          </p:cNvPicPr>
          <p:nvPr/>
        </p:nvPicPr>
        <p:blipFill>
          <a:blip r:embed="rId3"/>
          <a:srcRect t="35513" r="4327"/>
          <a:stretch>
            <a:fillRect/>
          </a:stretch>
        </p:blipFill>
        <p:spPr bwMode="auto">
          <a:xfrm>
            <a:off x="4758398" y="604912"/>
            <a:ext cx="3499337" cy="1769012"/>
          </a:xfrm>
          <a:prstGeom prst="rect">
            <a:avLst/>
          </a:prstGeom>
          <a:noFill/>
        </p:spPr>
      </p:pic>
      <p:pic>
        <p:nvPicPr>
          <p:cNvPr id="4101" name="Picture 5" descr="C:\Documents and Settings\User\Рабочий стол\Мои рисунки\лопдло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0292" y="1318846"/>
            <a:ext cx="3245240" cy="2433930"/>
          </a:xfrm>
          <a:prstGeom prst="rect">
            <a:avLst/>
          </a:prstGeom>
          <a:noFill/>
        </p:spPr>
      </p:pic>
      <p:sp>
        <p:nvSpPr>
          <p:cNvPr id="6" name="Скругленный прямоугольник 5">
            <a:hlinkClick r:id="rId5" action="ppaction://hlinkfile"/>
          </p:cNvPr>
          <p:cNvSpPr/>
          <p:nvPr/>
        </p:nvSpPr>
        <p:spPr>
          <a:xfrm>
            <a:off x="7147927" y="284212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102" name="Picture 6" descr="C:\Documents and Settings\User\Рабочий стол\Мои рисунки\вфіафів.jpg"/>
          <p:cNvPicPr>
            <a:picLocks noChangeAspect="1" noChangeArrowheads="1"/>
          </p:cNvPicPr>
          <p:nvPr/>
        </p:nvPicPr>
        <p:blipFill>
          <a:blip r:embed="rId6"/>
          <a:srcRect l="25425" t="65359" r="29474" b="3652"/>
          <a:stretch>
            <a:fillRect/>
          </a:stretch>
        </p:blipFill>
        <p:spPr bwMode="auto">
          <a:xfrm>
            <a:off x="604911" y="2180492"/>
            <a:ext cx="3488788" cy="1703658"/>
          </a:xfrm>
          <a:prstGeom prst="rect">
            <a:avLst/>
          </a:prstGeom>
          <a:noFill/>
        </p:spPr>
      </p:pic>
      <p:pic>
        <p:nvPicPr>
          <p:cNvPr id="4103" name="Picture 7" descr="C:\Documents and Settings\User\Рабочий стол\Мои рисунки\йцауца.jpg"/>
          <p:cNvPicPr>
            <a:picLocks noChangeAspect="1" noChangeArrowheads="1"/>
          </p:cNvPicPr>
          <p:nvPr/>
        </p:nvPicPr>
        <p:blipFill>
          <a:blip r:embed="rId7"/>
          <a:srcRect l="21527" t="61154" r="23858"/>
          <a:stretch>
            <a:fillRect/>
          </a:stretch>
        </p:blipFill>
        <p:spPr bwMode="auto">
          <a:xfrm>
            <a:off x="4979962" y="2922564"/>
            <a:ext cx="3349131" cy="1786597"/>
          </a:xfrm>
          <a:prstGeom prst="rect">
            <a:avLst/>
          </a:prstGeom>
          <a:noFill/>
        </p:spPr>
      </p:pic>
      <p:sp>
        <p:nvSpPr>
          <p:cNvPr id="7" name="Скругленный прямоугольник 6">
            <a:hlinkClick r:id="rId8" action="ppaction://hlinkfile"/>
          </p:cNvPr>
          <p:cNvSpPr/>
          <p:nvPr/>
        </p:nvSpPr>
        <p:spPr>
          <a:xfrm>
            <a:off x="7584025" y="4307572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104" name="Picture 8" descr="C:\Documents and Settings\User\Рабочий стол\Мои рисунки\вапіва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63576" y="3952532"/>
            <a:ext cx="3333310" cy="2499983"/>
          </a:xfrm>
          <a:prstGeom prst="rect">
            <a:avLst/>
          </a:prstGeom>
          <a:noFill/>
        </p:spPr>
      </p:pic>
      <p:pic>
        <p:nvPicPr>
          <p:cNvPr id="11" name="Picture 23" descr="j0236357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8917" y="2024185"/>
            <a:ext cx="135731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3" descr="j0236357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79588" y="2038252"/>
            <a:ext cx="135731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07963" y="1121898"/>
            <a:ext cx="5880296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Що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відбулося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із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сіркою</a:t>
            </a:r>
            <a:r>
              <a:rPr lang="ru-RU" sz="2800" dirty="0" smtClean="0">
                <a:solidFill>
                  <a:schemeClr val="tx1"/>
                </a:solidFill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</a:rPr>
              <a:t>залізом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при </a:t>
            </a:r>
            <a:r>
              <a:rPr lang="ru-RU" sz="2800" dirty="0" err="1" smtClean="0">
                <a:solidFill>
                  <a:schemeClr val="tx1"/>
                </a:solidFill>
              </a:rPr>
              <a:t>змішуванні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двох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речовин</a:t>
            </a:r>
            <a:r>
              <a:rPr lang="ru-RU" sz="2800" dirty="0" smtClean="0">
                <a:solidFill>
                  <a:schemeClr val="tx1"/>
                </a:solidFill>
              </a:rPr>
              <a:t>?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63414" y="3904957"/>
            <a:ext cx="5992838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Що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відбулося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із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сіркою</a:t>
            </a:r>
            <a:r>
              <a:rPr lang="ru-RU" sz="2800" dirty="0" smtClean="0">
                <a:solidFill>
                  <a:schemeClr val="tx1"/>
                </a:solidFill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</a:rPr>
              <a:t>залізом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err="1" smtClean="0">
                <a:solidFill>
                  <a:schemeClr val="tx1"/>
                </a:solidFill>
              </a:rPr>
              <a:t>під</a:t>
            </a:r>
            <a:r>
              <a:rPr lang="ru-RU" sz="2800" dirty="0" smtClean="0">
                <a:solidFill>
                  <a:schemeClr val="tx1"/>
                </a:solidFill>
              </a:rPr>
              <a:t> час </a:t>
            </a:r>
            <a:r>
              <a:rPr lang="ru-RU" sz="2800" dirty="0" err="1" smtClean="0">
                <a:solidFill>
                  <a:srgbClr val="FF0000"/>
                </a:solidFill>
              </a:rPr>
              <a:t>хімічної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реакції</a:t>
            </a:r>
            <a:r>
              <a:rPr lang="ru-RU" sz="2800" dirty="0" smtClean="0">
                <a:solidFill>
                  <a:schemeClr val="tx1"/>
                </a:solidFill>
              </a:rPr>
              <a:t>?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907280" y="2202766"/>
            <a:ext cx="3350455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Утворилася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суміш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err="1" smtClean="0">
                <a:solidFill>
                  <a:schemeClr val="tx1"/>
                </a:solidFill>
              </a:rPr>
              <a:t>сірки</a:t>
            </a:r>
            <a:r>
              <a:rPr lang="ru-RU" sz="2800" dirty="0" smtClean="0">
                <a:solidFill>
                  <a:schemeClr val="tx1"/>
                </a:solidFill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</a:rPr>
              <a:t>заліза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982394" y="5115950"/>
            <a:ext cx="3589606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Утворилася</a:t>
            </a:r>
            <a:r>
              <a:rPr lang="ru-RU" sz="2800" dirty="0" smtClean="0">
                <a:solidFill>
                  <a:schemeClr val="tx1"/>
                </a:solidFill>
              </a:rPr>
              <a:t>  нова </a:t>
            </a:r>
            <a:r>
              <a:rPr lang="ru-RU" sz="2800" dirty="0" err="1" smtClean="0">
                <a:solidFill>
                  <a:schemeClr val="tx1"/>
                </a:solidFill>
              </a:rPr>
              <a:t>речовина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(</a:t>
            </a:r>
            <a:r>
              <a:rPr lang="ru-RU" sz="2800" dirty="0" err="1" smtClean="0">
                <a:solidFill>
                  <a:srgbClr val="FF0000"/>
                </a:solidFill>
              </a:rPr>
              <a:t>сполука</a:t>
            </a:r>
            <a:r>
              <a:rPr lang="ru-RU" sz="2800" dirty="0" smtClean="0">
                <a:solidFill>
                  <a:schemeClr val="tx1"/>
                </a:solidFill>
              </a:rPr>
              <a:t>) </a:t>
            </a:r>
            <a:r>
              <a:rPr lang="ru-RU" sz="2800" dirty="0" err="1" smtClean="0">
                <a:solidFill>
                  <a:schemeClr val="tx1"/>
                </a:solidFill>
              </a:rPr>
              <a:t>ферум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сульфід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1478" y="5416062"/>
            <a:ext cx="143490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00"/>
                </a:solidFill>
              </a:rPr>
              <a:t>F</a:t>
            </a:r>
            <a:r>
              <a:rPr lang="uk-UA" sz="4000" b="1" dirty="0" smtClean="0">
                <a:solidFill>
                  <a:srgbClr val="000000"/>
                </a:solidFill>
              </a:rPr>
              <a:t>е</a:t>
            </a:r>
            <a:r>
              <a:rPr lang="en-US" sz="4000" b="1" dirty="0" smtClean="0"/>
              <a:t>S</a:t>
            </a:r>
            <a:endParaRPr lang="uk-UA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1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819400" y="1066800"/>
            <a:ext cx="3657600" cy="579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ysClr val="windowText" lastClr="000000"/>
                </a:solidFill>
              </a:rPr>
              <a:t>Вихідні речовини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5257800" y="2057400"/>
            <a:ext cx="1295400" cy="1219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5257800" y="3276600"/>
            <a:ext cx="1295400" cy="1219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3200400" y="2209799"/>
            <a:ext cx="914400" cy="879389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3200400" y="3809999"/>
            <a:ext cx="914400" cy="910281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181600" y="4572000"/>
            <a:ext cx="3429000" cy="588963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O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uk-UA" sz="3200" baseline="-250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chemeClr val="bg1"/>
                </a:solidFill>
              </a:rPr>
              <a:t>+ 2</a:t>
            </a:r>
            <a:r>
              <a:rPr lang="de-DE" sz="3200">
                <a:solidFill>
                  <a:schemeClr val="bg1"/>
                </a:solidFill>
              </a:rPr>
              <a:t>H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 = </a:t>
            </a:r>
            <a:r>
              <a:rPr lang="uk-UA" sz="3200">
                <a:solidFill>
                  <a:srgbClr val="66FFFF"/>
                </a:solidFill>
              </a:rPr>
              <a:t>2</a:t>
            </a:r>
            <a:r>
              <a:rPr lang="de-DE" sz="3200">
                <a:solidFill>
                  <a:srgbClr val="66FFFF"/>
                </a:solidFill>
              </a:rPr>
              <a:t>H</a:t>
            </a:r>
            <a:r>
              <a:rPr lang="de-DE" sz="3200" baseline="-25000">
                <a:solidFill>
                  <a:srgbClr val="66FFFF"/>
                </a:solidFill>
              </a:rPr>
              <a:t>2</a:t>
            </a:r>
            <a:r>
              <a:rPr lang="de-DE" sz="3200">
                <a:solidFill>
                  <a:srgbClr val="66FFFF"/>
                </a:solidFill>
              </a:rPr>
              <a:t>O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2286000" y="2209799"/>
            <a:ext cx="914400" cy="904103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2286000" y="3781167"/>
            <a:ext cx="914400" cy="939113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/>
              <a:t> </a:t>
            </a:r>
            <a:r>
              <a:rPr lang="uk-UA" sz="3200" b="1" dirty="0"/>
              <a:t>Н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143000" y="3139281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de-DE" sz="3200" dirty="0">
                <a:solidFill>
                  <a:schemeClr val="bg1"/>
                </a:solidFill>
              </a:rPr>
              <a:t>H</a:t>
            </a:r>
            <a:r>
              <a:rPr lang="de-DE" sz="3200" baseline="-25000" dirty="0">
                <a:solidFill>
                  <a:schemeClr val="bg1"/>
                </a:solidFill>
              </a:rPr>
              <a:t>2</a:t>
            </a:r>
            <a:r>
              <a:rPr lang="de-DE" sz="3200" dirty="0">
                <a:solidFill>
                  <a:schemeClr val="bg1"/>
                </a:solidFill>
              </a:rPr>
              <a:t>  </a:t>
            </a:r>
            <a:r>
              <a:rPr lang="en-US" sz="3200" dirty="0">
                <a:solidFill>
                  <a:srgbClr val="00FFFF"/>
                </a:solidFill>
              </a:rPr>
              <a:t> </a:t>
            </a:r>
            <a:endParaRPr lang="de-DE" sz="3200" dirty="0">
              <a:solidFill>
                <a:srgbClr val="00FFFF"/>
              </a:solidFill>
            </a:endParaRP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7086600" y="3139281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de-DE" sz="3200" dirty="0">
                <a:solidFill>
                  <a:schemeClr val="bg1"/>
                </a:solidFill>
              </a:rPr>
              <a:t>O</a:t>
            </a:r>
            <a:r>
              <a:rPr lang="de-DE" sz="3200" baseline="-25000" dirty="0">
                <a:solidFill>
                  <a:schemeClr val="bg1"/>
                </a:solidFill>
              </a:rPr>
              <a:t>2</a:t>
            </a:r>
            <a:r>
              <a:rPr lang="de-DE" sz="3200" dirty="0">
                <a:solidFill>
                  <a:schemeClr val="bg1"/>
                </a:solidFill>
              </a:rPr>
              <a:t>  </a:t>
            </a:r>
            <a:r>
              <a:rPr lang="en-US" sz="3200" dirty="0">
                <a:solidFill>
                  <a:srgbClr val="00FFFF"/>
                </a:solidFill>
              </a:rPr>
              <a:t> </a:t>
            </a:r>
            <a:endParaRPr lang="de-DE" sz="3200" dirty="0">
              <a:solidFill>
                <a:srgbClr val="00FFFF"/>
              </a:solidFill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7086600" y="3136612"/>
            <a:ext cx="1066800" cy="584775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dirty="0" smtClean="0">
                <a:solidFill>
                  <a:srgbClr val="66FFFF"/>
                </a:solidFill>
              </a:rPr>
              <a:t>H</a:t>
            </a:r>
            <a:r>
              <a:rPr lang="de-DE" sz="3200" baseline="-25000" dirty="0" smtClean="0">
                <a:solidFill>
                  <a:srgbClr val="66FFFF"/>
                </a:solidFill>
              </a:rPr>
              <a:t>2</a:t>
            </a:r>
            <a:r>
              <a:rPr lang="de-DE" sz="3200" dirty="0" smtClean="0">
                <a:solidFill>
                  <a:srgbClr val="66FFFF"/>
                </a:solidFill>
              </a:rPr>
              <a:t>O</a:t>
            </a:r>
            <a:r>
              <a:rPr lang="en-US" sz="3200" dirty="0" smtClean="0">
                <a:solidFill>
                  <a:srgbClr val="00FFFF"/>
                </a:solidFill>
              </a:rPr>
              <a:t> </a:t>
            </a:r>
            <a:endParaRPr lang="de-DE" sz="3200" dirty="0">
              <a:solidFill>
                <a:srgbClr val="00FFFF"/>
              </a:solidFill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2590800" y="1066800"/>
            <a:ext cx="3962400" cy="685800"/>
          </a:xfrm>
          <a:prstGeom prst="rect">
            <a:avLst/>
          </a:prstGeom>
          <a:solidFill>
            <a:srgbClr val="43007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 dirty="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із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F99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простих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речовин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утворюються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00FF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складні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</a:t>
            </a:r>
            <a:endParaRPr lang="uk-UA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52400" y="5105400"/>
            <a:ext cx="8839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200" dirty="0" smtClean="0">
                <a:solidFill>
                  <a:srgbClr val="00FFFF"/>
                </a:solidFill>
              </a:rPr>
              <a:t>Що відбувається з </a:t>
            </a:r>
            <a:r>
              <a:rPr lang="uk-UA" sz="3200" dirty="0" smtClean="0">
                <a:solidFill>
                  <a:srgbClr val="FF5757"/>
                </a:solidFill>
              </a:rPr>
              <a:t>атомами</a:t>
            </a:r>
            <a:r>
              <a:rPr lang="uk-UA" sz="3200" dirty="0" smtClean="0">
                <a:solidFill>
                  <a:srgbClr val="00FFFF"/>
                </a:solidFill>
              </a:rPr>
              <a:t> хімічних реакцій?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85800" y="5781675"/>
            <a:ext cx="7162800" cy="10763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Під час хімічних процесів </a:t>
            </a:r>
            <a:r>
              <a:rPr lang="uk-UA" sz="3200" dirty="0" smtClean="0">
                <a:solidFill>
                  <a:schemeClr val="bg1"/>
                </a:solidFill>
              </a:rPr>
              <a:t>атоми</a:t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rgbClr val="F83656"/>
                </a:solidFill>
              </a:rPr>
              <a:t>не </a:t>
            </a:r>
            <a:r>
              <a:rPr lang="uk-UA" sz="3200" dirty="0" err="1">
                <a:solidFill>
                  <a:srgbClr val="F83656"/>
                </a:solidFill>
              </a:rPr>
              <a:t>перетоворюються</a:t>
            </a:r>
            <a:r>
              <a:rPr lang="uk-UA" sz="3200" dirty="0">
                <a:solidFill>
                  <a:srgbClr val="F83656"/>
                </a:solidFill>
              </a:rPr>
              <a:t> один на </a:t>
            </a:r>
            <a:r>
              <a:rPr lang="uk-UA" sz="3200" dirty="0" err="1">
                <a:solidFill>
                  <a:srgbClr val="F83656"/>
                </a:solidFill>
              </a:rPr>
              <a:t>одний</a:t>
            </a:r>
            <a:r>
              <a:rPr lang="uk-UA" sz="3200" dirty="0">
                <a:solidFill>
                  <a:srgbClr val="F83656"/>
                </a:solidFill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93642E-7 L -0.22916 6.93642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56069E-6 L -0.22916 0.03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" y="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6.93642E-7 L 0.13333 6.93642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5723E-6 L 0.13333 -0.005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/>
      <p:bldP spid="17416" grpId="0" animBg="1"/>
      <p:bldP spid="17417" grpId="0" animBg="1"/>
      <p:bldP spid="17418" grpId="0" animBg="1"/>
      <p:bldP spid="17419" grpId="0" animBg="1"/>
      <p:bldP spid="17424" grpId="0"/>
      <p:bldP spid="17425" grpId="0"/>
      <p:bldP spid="17428" grpId="0" animBg="1"/>
      <p:bldP spid="17429" grpId="0" animBg="1"/>
      <p:bldP spid="16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057400" y="2496065"/>
            <a:ext cx="1143000" cy="1161535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AE5D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600" b="1"/>
              <a:t>N</a:t>
            </a:r>
            <a:endParaRPr lang="uk-UA" sz="3600" b="1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057400" y="3657599"/>
            <a:ext cx="1143000" cy="1161535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AE5D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600" b="1"/>
              <a:t>N</a:t>
            </a:r>
            <a:endParaRPr lang="uk-UA" sz="3600" b="1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5257800" y="2397211"/>
            <a:ext cx="1295400" cy="1260389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257800" y="3657599"/>
            <a:ext cx="1295400" cy="135924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438400" y="11430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rgbClr val="F19E59"/>
                </a:solidFill>
              </a:rPr>
              <a:t>Вихідні речовини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2362200" y="1066800"/>
            <a:ext cx="3962400" cy="685800"/>
          </a:xfrm>
          <a:prstGeom prst="rect">
            <a:avLst/>
          </a:prstGeom>
          <a:solidFill>
            <a:srgbClr val="43007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685800" y="3139281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de-DE" sz="3200" dirty="0">
                <a:solidFill>
                  <a:schemeClr val="bg1"/>
                </a:solidFill>
              </a:rPr>
              <a:t>N</a:t>
            </a:r>
            <a:r>
              <a:rPr lang="de-DE" sz="3200" baseline="-25000" dirty="0">
                <a:solidFill>
                  <a:schemeClr val="bg1"/>
                </a:solidFill>
              </a:rPr>
              <a:t>2</a:t>
            </a:r>
            <a:r>
              <a:rPr lang="de-DE" sz="3200" dirty="0">
                <a:solidFill>
                  <a:schemeClr val="bg1"/>
                </a:solidFill>
              </a:rPr>
              <a:t>  </a:t>
            </a:r>
            <a:r>
              <a:rPr lang="en-US" sz="3200" dirty="0">
                <a:solidFill>
                  <a:srgbClr val="00FFFF"/>
                </a:solidFill>
              </a:rPr>
              <a:t> </a:t>
            </a:r>
            <a:endParaRPr lang="de-DE" sz="3200" dirty="0">
              <a:solidFill>
                <a:srgbClr val="00FFFF"/>
              </a:solidFill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7239000" y="3139281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de-DE" sz="3200" dirty="0">
                <a:solidFill>
                  <a:schemeClr val="bg1"/>
                </a:solidFill>
              </a:rPr>
              <a:t>O</a:t>
            </a:r>
            <a:r>
              <a:rPr lang="de-DE" sz="3200" baseline="-25000" dirty="0">
                <a:solidFill>
                  <a:schemeClr val="bg1"/>
                </a:solidFill>
              </a:rPr>
              <a:t>2</a:t>
            </a:r>
            <a:r>
              <a:rPr lang="de-DE" sz="3200" dirty="0">
                <a:solidFill>
                  <a:schemeClr val="bg1"/>
                </a:solidFill>
              </a:rPr>
              <a:t>  </a:t>
            </a:r>
            <a:r>
              <a:rPr lang="en-US" sz="3200" dirty="0">
                <a:solidFill>
                  <a:srgbClr val="00FFFF"/>
                </a:solidFill>
              </a:rPr>
              <a:t> </a:t>
            </a:r>
            <a:endParaRPr lang="de-DE" sz="3200" dirty="0">
              <a:solidFill>
                <a:srgbClr val="00FFFF"/>
              </a:solidFill>
            </a:endParaRP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6781800" y="3134518"/>
            <a:ext cx="1981200" cy="588963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chemeClr val="bg1"/>
                </a:solidFill>
              </a:rPr>
              <a:t>    </a:t>
            </a:r>
            <a:r>
              <a:rPr lang="de-DE" sz="3200">
                <a:solidFill>
                  <a:srgbClr val="66FFFF"/>
                </a:solidFill>
              </a:rPr>
              <a:t>NO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5562600" y="4038600"/>
            <a:ext cx="3124200" cy="588963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O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uk-UA" sz="3200" baseline="-250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chemeClr val="bg1"/>
                </a:solidFill>
              </a:rPr>
              <a:t>+ </a:t>
            </a:r>
            <a:r>
              <a:rPr lang="de-DE" sz="3200">
                <a:solidFill>
                  <a:schemeClr val="bg1"/>
                </a:solidFill>
              </a:rPr>
              <a:t>N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 = </a:t>
            </a:r>
            <a:r>
              <a:rPr lang="uk-UA" sz="3200">
                <a:solidFill>
                  <a:srgbClr val="66FFFF"/>
                </a:solidFill>
              </a:rPr>
              <a:t>2</a:t>
            </a:r>
            <a:r>
              <a:rPr lang="de-DE" sz="3200">
                <a:solidFill>
                  <a:srgbClr val="66FFFF"/>
                </a:solidFill>
              </a:rPr>
              <a:t>NO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із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F99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простих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речовин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утворюються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spc="150" dirty="0" err="1">
                <a:ln w="11430"/>
                <a:solidFill>
                  <a:srgbClr val="00FF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складні</a:t>
            </a:r>
            <a:r>
              <a:rPr lang="ru-RU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</a:t>
            </a:r>
            <a:endParaRPr lang="uk-UA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990600" y="5334000"/>
            <a:ext cx="7162800" cy="10763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Під час хімічних процесів </a:t>
            </a:r>
            <a:r>
              <a:rPr lang="uk-UA" sz="3200" dirty="0" smtClean="0">
                <a:solidFill>
                  <a:srgbClr val="FF0000"/>
                </a:solidFill>
              </a:rPr>
              <a:t>атоми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rgbClr val="F83656"/>
                </a:solidFill>
              </a:rPr>
              <a:t>не </a:t>
            </a:r>
            <a:r>
              <a:rPr lang="uk-UA" sz="3200" dirty="0" err="1">
                <a:solidFill>
                  <a:srgbClr val="F83656"/>
                </a:solidFill>
              </a:rPr>
              <a:t>перетоворюються</a:t>
            </a:r>
            <a:r>
              <a:rPr lang="uk-UA" sz="3200" dirty="0">
                <a:solidFill>
                  <a:srgbClr val="F83656"/>
                </a:solidFill>
              </a:rPr>
              <a:t> один на </a:t>
            </a:r>
            <a:r>
              <a:rPr lang="uk-UA" sz="3200" dirty="0" err="1">
                <a:solidFill>
                  <a:srgbClr val="F83656"/>
                </a:solidFill>
              </a:rPr>
              <a:t>одний</a:t>
            </a:r>
            <a:r>
              <a:rPr lang="uk-UA" sz="3200" dirty="0">
                <a:solidFill>
                  <a:srgbClr val="F83656"/>
                </a:solidFill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12083 -0.0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" y="-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10417 -0.044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2083 -0.01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" y="-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10417 -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 animBg="1"/>
      <p:bldP spid="19462" grpId="0" animBg="1"/>
      <p:bldP spid="19463" grpId="0" animBg="1"/>
      <p:bldP spid="19466" grpId="0" animBg="1"/>
      <p:bldP spid="19467" grpId="0"/>
      <p:bldP spid="19468" grpId="0"/>
      <p:bldP spid="19469" grpId="0" animBg="1"/>
      <p:bldP spid="19470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8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743200" y="11430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19E59"/>
                </a:solidFill>
              </a:rPr>
              <a:t>Вихідні речовини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590800" y="1143000"/>
            <a:ext cx="3962400" cy="685800"/>
          </a:xfrm>
          <a:prstGeom prst="rect">
            <a:avLst/>
          </a:prstGeom>
          <a:solidFill>
            <a:srgbClr val="01530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667000" y="5638800"/>
            <a:ext cx="4495800" cy="588963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(CuOH)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 = </a:t>
            </a:r>
            <a:r>
              <a:rPr lang="de-DE" sz="3200">
                <a:solidFill>
                  <a:srgbClr val="66FFFF"/>
                </a:solidFill>
              </a:rPr>
              <a:t>CuO +H</a:t>
            </a:r>
            <a:r>
              <a:rPr lang="de-DE" sz="3200" baseline="-25000">
                <a:solidFill>
                  <a:srgbClr val="66FFFF"/>
                </a:solidFill>
              </a:rPr>
              <a:t>2</a:t>
            </a:r>
            <a:r>
              <a:rPr lang="de-DE" sz="3200">
                <a:solidFill>
                  <a:srgbClr val="66FFFF"/>
                </a:solidFill>
              </a:rPr>
              <a:t>O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1905000" y="1804086"/>
            <a:ext cx="1295400" cy="1396314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3200400" y="2286000"/>
            <a:ext cx="914400" cy="8382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1905000" y="3200400"/>
            <a:ext cx="1295400" cy="1346886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286FA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 b="1"/>
              <a:t>O</a:t>
            </a:r>
            <a:endParaRPr lang="uk-UA" sz="3200" b="1"/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3200400" y="3352800"/>
            <a:ext cx="914400" cy="8382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5372" name="Oval 8"/>
          <p:cNvSpPr>
            <a:spLocks noChangeArrowheads="1"/>
          </p:cNvSpPr>
          <p:nvPr/>
        </p:nvSpPr>
        <p:spPr bwMode="gray">
          <a:xfrm>
            <a:off x="1143000" y="2743200"/>
            <a:ext cx="990600" cy="914400"/>
          </a:xfrm>
          <a:prstGeom prst="ellipse">
            <a:avLst/>
          </a:prstGeom>
          <a:gradFill rotWithShape="1">
            <a:gsLst>
              <a:gs pos="0">
                <a:srgbClr val="D0E6F0"/>
              </a:gs>
              <a:gs pos="100000">
                <a:srgbClr val="3399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 b="1"/>
              <a:t>Cu</a:t>
            </a:r>
            <a:endParaRPr lang="uk-UA" sz="3600" b="1"/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600200" y="46482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Cu(OH)</a:t>
            </a:r>
            <a:r>
              <a:rPr lang="de-DE" sz="3200" baseline="-250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  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1676400" y="4648200"/>
            <a:ext cx="1905000" cy="588963"/>
          </a:xfrm>
          <a:prstGeom prst="rect">
            <a:avLst/>
          </a:prstGeom>
          <a:solidFill>
            <a:srgbClr val="015301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   </a:t>
            </a:r>
            <a:r>
              <a:rPr lang="de-DE" sz="3200">
                <a:solidFill>
                  <a:srgbClr val="66FFFF"/>
                </a:solidFill>
              </a:rPr>
              <a:t>CuO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6172200" y="4648200"/>
            <a:ext cx="1295400" cy="588963"/>
          </a:xfrm>
          <a:prstGeom prst="rect">
            <a:avLst/>
          </a:prstGeom>
          <a:solidFill>
            <a:srgbClr val="015301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rgbClr val="66FFFF"/>
                </a:solidFill>
              </a:rPr>
              <a:t>  H</a:t>
            </a:r>
            <a:r>
              <a:rPr lang="de-DE" sz="3200" baseline="-25000">
                <a:solidFill>
                  <a:srgbClr val="66FFFF"/>
                </a:solidFill>
              </a:rPr>
              <a:t>2</a:t>
            </a:r>
            <a:r>
              <a:rPr lang="de-DE" sz="3200">
                <a:solidFill>
                  <a:srgbClr val="66FFFF"/>
                </a:solidFill>
              </a:rPr>
              <a:t>O</a:t>
            </a:r>
            <a:r>
              <a:rPr lang="en-US" sz="3200">
                <a:solidFill>
                  <a:srgbClr val="00FFFF"/>
                </a:solidFill>
              </a:rPr>
              <a:t> </a:t>
            </a:r>
            <a:endParaRPr lang="de-DE" sz="3200">
              <a:solidFill>
                <a:srgbClr val="00FFFF"/>
              </a:solidFill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uk-UA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Великі молекули можуть розпадатися на декілька маленьких.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47916 0.05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25 0.094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6667 -0.06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-3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02916 -0.0888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7" grpId="0" animBg="1"/>
      <p:bldP spid="15368" grpId="0" animBg="1"/>
      <p:bldP spid="15369" grpId="0" animBg="1"/>
      <p:bldP spid="15370" grpId="0" animBg="1"/>
      <p:bldP spid="15371" grpId="0" animBg="1"/>
      <p:bldP spid="15374" grpId="0" animBg="1"/>
      <p:bldP spid="153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1066800" y="2743200"/>
            <a:ext cx="838200" cy="762000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6B65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/>
              <a:t> </a:t>
            </a:r>
            <a:r>
              <a:rPr lang="de-DE" sz="3200" b="1"/>
              <a:t>Zn</a:t>
            </a:r>
            <a:endParaRPr lang="uk-UA" sz="3200" b="1"/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3276600" y="2209800"/>
            <a:ext cx="990600" cy="914400"/>
          </a:xfrm>
          <a:prstGeom prst="ellipse">
            <a:avLst/>
          </a:prstGeom>
          <a:gradFill flip="none" rotWithShape="1">
            <a:gsLst>
              <a:gs pos="37000">
                <a:srgbClr val="9FFF9F"/>
              </a:gs>
              <a:gs pos="50000">
                <a:srgbClr val="00FF00"/>
              </a:gs>
              <a:gs pos="71000">
                <a:srgbClr val="11FF1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Cl</a:t>
            </a:r>
            <a:endParaRPr lang="uk-UA" sz="3200" b="1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72000" y="28194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2438400" y="3200399"/>
            <a:ext cx="838200" cy="803189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/>
              <a:t> </a:t>
            </a:r>
            <a:r>
              <a:rPr lang="de-DE" sz="3200" b="1" dirty="0"/>
              <a:t>H</a:t>
            </a:r>
            <a:endParaRPr lang="uk-UA" sz="3200" b="1" dirty="0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2438400" y="2199503"/>
            <a:ext cx="838200" cy="84849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H</a:t>
            </a:r>
            <a:endParaRPr lang="uk-UA" sz="3200" b="1"/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3276600" y="3124200"/>
            <a:ext cx="990600" cy="914400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Cl</a:t>
            </a:r>
            <a:endParaRPr lang="uk-UA" sz="3200" b="1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676400" y="4191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bg1"/>
                </a:solidFill>
              </a:rPr>
              <a:t> </a:t>
            </a:r>
            <a:endParaRPr lang="uk-UA" sz="3200" b="1">
              <a:solidFill>
                <a:schemeClr val="bg1"/>
              </a:solidFill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457200" y="5029200"/>
            <a:ext cx="822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Атоми Гідрогену в кислоті заміщуються    </a:t>
            </a:r>
            <a:r>
              <a:rPr lang="uk-UA" sz="3200" dirty="0" err="1">
                <a:solidFill>
                  <a:schemeClr val="bg1"/>
                </a:solidFill>
              </a:rPr>
              <a:t>атоммами</a:t>
            </a:r>
            <a:r>
              <a:rPr lang="uk-UA" sz="3200" dirty="0">
                <a:solidFill>
                  <a:schemeClr val="bg1"/>
                </a:solidFill>
              </a:rPr>
              <a:t> Цинку ― утворюється сіль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57200" y="15240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19E59"/>
                </a:solidFill>
              </a:rPr>
              <a:t>Вихідні речовини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5029200" y="1524000"/>
            <a:ext cx="3581400" cy="609600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 dirty="0"/>
              <a:t> </a:t>
            </a:r>
            <a:r>
              <a:rPr lang="uk-UA" sz="3200" dirty="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2286000" y="6096000"/>
            <a:ext cx="518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de-DE" sz="3200" b="1" dirty="0" err="1">
                <a:solidFill>
                  <a:schemeClr val="bg1"/>
                </a:solidFill>
              </a:rPr>
              <a:t>Zn</a:t>
            </a:r>
            <a:r>
              <a:rPr lang="uk-UA" sz="3200" dirty="0">
                <a:solidFill>
                  <a:schemeClr val="bg1"/>
                </a:solidFill>
              </a:rPr>
              <a:t>+ </a:t>
            </a:r>
            <a:r>
              <a:rPr lang="uk-UA" sz="3200" b="1" dirty="0">
                <a:solidFill>
                  <a:schemeClr val="bg1"/>
                </a:solidFill>
              </a:rPr>
              <a:t>2</a:t>
            </a:r>
            <a:r>
              <a:rPr lang="de-DE" sz="3200" b="1" dirty="0" err="1">
                <a:solidFill>
                  <a:schemeClr val="bg1"/>
                </a:solidFill>
              </a:rPr>
              <a:t>HCl</a:t>
            </a:r>
            <a:r>
              <a:rPr lang="de-DE" sz="3200" b="1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= </a:t>
            </a:r>
            <a:r>
              <a:rPr lang="en-US" sz="3200" b="1" dirty="0">
                <a:solidFill>
                  <a:srgbClr val="66FFFF"/>
                </a:solidFill>
              </a:rPr>
              <a:t>Zn</a:t>
            </a:r>
            <a:r>
              <a:rPr lang="de-DE" sz="3200" b="1" dirty="0">
                <a:solidFill>
                  <a:srgbClr val="66FFFF"/>
                </a:solidFill>
              </a:rPr>
              <a:t>Cl</a:t>
            </a:r>
            <a:r>
              <a:rPr lang="uk-UA" sz="3200" b="1" baseline="-25000" dirty="0">
                <a:solidFill>
                  <a:srgbClr val="66FFFF"/>
                </a:solidFill>
              </a:rPr>
              <a:t>2</a:t>
            </a:r>
            <a:r>
              <a:rPr lang="uk-UA" sz="3200" b="1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+</a:t>
            </a:r>
            <a:r>
              <a:rPr lang="uk-UA" sz="3200" dirty="0"/>
              <a:t> </a:t>
            </a:r>
            <a:r>
              <a:rPr lang="uk-UA" sz="3200" b="1" dirty="0">
                <a:solidFill>
                  <a:srgbClr val="66FFFF"/>
                </a:solidFill>
              </a:rPr>
              <a:t>Н</a:t>
            </a:r>
            <a:r>
              <a:rPr lang="uk-UA" sz="3200" b="1" baseline="-25000" dirty="0">
                <a:solidFill>
                  <a:srgbClr val="66FFFF"/>
                </a:solidFill>
              </a:rPr>
              <a:t>2</a:t>
            </a:r>
            <a:r>
              <a:rPr lang="uk-UA" sz="3200" b="1" dirty="0">
                <a:solidFill>
                  <a:srgbClr val="66FFFF"/>
                </a:solidFill>
              </a:rPr>
              <a:t>↑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400800" y="4191000"/>
            <a:ext cx="914400" cy="646331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0000"/>
                </a:solidFill>
              </a:rPr>
              <a:t>Н</a:t>
            </a:r>
            <a:r>
              <a:rPr lang="uk-UA" sz="3200" baseline="-25000" dirty="0">
                <a:solidFill>
                  <a:schemeClr val="bg1"/>
                </a:solidFill>
              </a:rPr>
              <a:t>2</a:t>
            </a:r>
            <a:r>
              <a:rPr lang="uk-UA" sz="3600" b="1" dirty="0">
                <a:solidFill>
                  <a:srgbClr val="66FFFF"/>
                </a:solidFill>
              </a:rPr>
              <a:t>↑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2133600" y="4267200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кислота </a:t>
            </a:r>
            <a:r>
              <a:rPr lang="uk-UA" sz="2800" dirty="0">
                <a:solidFill>
                  <a:schemeClr val="bg1"/>
                </a:solidFill>
              </a:rPr>
              <a:t>Н</a:t>
            </a:r>
            <a:r>
              <a:rPr lang="de-DE" sz="2800" dirty="0">
                <a:solidFill>
                  <a:schemeClr val="bg1"/>
                </a:solidFill>
              </a:rPr>
              <a:t>Cl</a:t>
            </a:r>
            <a:endParaRPr lang="uk-UA" sz="2800" baseline="-25000" dirty="0">
              <a:solidFill>
                <a:schemeClr val="bg1"/>
              </a:solidFill>
            </a:endParaRP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2133600" y="4267200"/>
            <a:ext cx="2057400" cy="584775"/>
          </a:xfrm>
          <a:prstGeom prst="rect">
            <a:avLst/>
          </a:prstGeom>
          <a:solidFill>
            <a:srgbClr val="001C54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66FFFF"/>
                </a:solidFill>
              </a:rPr>
              <a:t>сіль </a:t>
            </a:r>
            <a:r>
              <a:rPr lang="en-US" sz="3200" dirty="0">
                <a:solidFill>
                  <a:srgbClr val="00FF00"/>
                </a:solidFill>
              </a:rPr>
              <a:t>Zn</a:t>
            </a:r>
            <a:r>
              <a:rPr lang="de-DE" sz="3200" dirty="0">
                <a:solidFill>
                  <a:srgbClr val="FFFF00"/>
                </a:solidFill>
              </a:rPr>
              <a:t>Cl</a:t>
            </a:r>
            <a:r>
              <a:rPr lang="uk-UA" sz="3200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0"/>
            <a:ext cx="87249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Реакції</a:t>
            </a:r>
            <a:r>
              <a:rPr lang="uk-UA" sz="3200" dirty="0">
                <a:solidFill>
                  <a:schemeClr val="bg1"/>
                </a:solidFill>
              </a:rPr>
              <a:t>, під час яких атоми </a:t>
            </a:r>
            <a:r>
              <a:rPr lang="uk-UA" sz="3200" dirty="0">
                <a:solidFill>
                  <a:srgbClr val="99FF66"/>
                </a:solidFill>
              </a:rPr>
              <a:t>простої</a:t>
            </a:r>
            <a:r>
              <a:rPr lang="uk-UA" sz="3200" dirty="0">
                <a:solidFill>
                  <a:schemeClr val="bg1"/>
                </a:solidFill>
              </a:rPr>
              <a:t> речовини заміщують атоми одного з елементів </a:t>
            </a:r>
            <a:r>
              <a:rPr lang="uk-UA" sz="3200" dirty="0">
                <a:solidFill>
                  <a:srgbClr val="99FF66"/>
                </a:solidFill>
              </a:rPr>
              <a:t>складної</a:t>
            </a:r>
            <a:r>
              <a:rPr lang="uk-UA" sz="3200" dirty="0">
                <a:solidFill>
                  <a:schemeClr val="bg1"/>
                </a:solidFill>
              </a:rPr>
              <a:t> речовини</a:t>
            </a:r>
            <a:endParaRPr lang="uk-UA" sz="2400" dirty="0"/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914400" y="3657600"/>
            <a:ext cx="114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66FFFF"/>
                </a:solidFill>
              </a:rPr>
              <a:t>цинк</a:t>
            </a:r>
            <a:endParaRPr lang="uk-UA" sz="28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13506E-6 C 0.05139 0.00139 0.10295 0.00185 0.15434 0.00394 C 0.16024 0.0044 0.16476 0.0111 0.17083 0.0111 " pathEditMode="relative" rAng="0" ptsTypes="ffA">
                                      <p:cBhvr>
                                        <p:cTn id="1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0671 C 0.00972 -0.01942 0.02552 -0.02705 0.04444 -0.02983 C 0.0559 -0.03422 0.06736 -0.03676 0.07951 -0.03861 C 0.0941 -0.04347 0.10972 -0.04532 0.12465 -0.05017 C 0.13993 -0.05503 0.15486 -0.05873 0.17118 -0.06173 C 0.17882 -0.06567 0.18785 -0.06636 0.19618 -0.0689 C 0.22934 -0.0689 0.26267 -0.0689 0.29583 -0.06798 C 0.30538 -0.06775 0.31597 -0.06312 0.32587 -0.06173 C 0.3349 -0.05665 0.34948 -0.05318 0.36059 -0.05017 C 0.3651 -0.04902 0.37222 -0.04763 0.37569 -0.04624 C 0.37847 -0.04509 0.3809 -0.04347 0.38403 -0.04254 C 0.38559 -0.04208 0.3875 -0.04185 0.38906 -0.04093 C 0.39236 -0.03977 0.39913 -0.0363 0.39913 -0.03607 C 0.40347 -0.03121 0.40382 -0.02705 0.41076 -0.02335 C 0.41424 -0.01457 0.41545 -0.00439 0.42222 0.00347 C 0.425 0.01318 0.42917 0.02289 0.42917 0.03329 " pathEditMode="relative" rAng="0" ptsTypes="fffffffffffffffA">
                                      <p:cBhvr>
                                        <p:cTn id="22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-1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10405E-6 C 0.00591 0.00509 0.00764 0.00463 0.0198 0.0074 C 0.02743 0.01133 0.03629 0.01203 0.04844 0.01318 C 0.0566 0.0148 0.0507 0.01365 0.06181 0.01434 C 0.06632 0.0148 0.07518 0.0155 0.07518 0.01642 C 0.08386 0.01781 0.10052 0.01896 0.11059 0.01943 C 0.17934 0.02752 0.26111 0.02636 0.32952 0.01827 C 0.34202 0.01365 0.37275 0.01203 0.39011 0.01041 C 0.39462 0.00856 0.39827 0.00856 0.40348 0.0074 C 0.40695 0.00694 0.41355 0.00555 0.41355 0.00625 C 0.4165 0.00232 0.41424 0.00463 0.4217 0.00047 C 0.42309 -4.10405E-6 0.42379 -0.00046 0.42535 -0.00115 C 0.42639 -0.00115 0.42917 -0.00231 0.42917 -0.00115 " pathEditMode="relative" rAng="0" ptsTypes="ffffffffffffA">
                                      <p:cBhvr>
                                        <p:cTn id="24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4" grpId="0"/>
      <p:bldP spid="5125" grpId="0" animBg="1"/>
      <p:bldP spid="5126" grpId="0" animBg="1"/>
      <p:bldP spid="5129" grpId="0"/>
      <p:bldP spid="5130" grpId="0"/>
      <p:bldP spid="5130" grpId="1"/>
      <p:bldP spid="5131" grpId="0" animBg="1"/>
      <p:bldP spid="5132" grpId="0"/>
      <p:bldP spid="5134" grpId="0" animBg="1"/>
      <p:bldP spid="513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4572000" y="1676400"/>
            <a:ext cx="1371600" cy="1295400"/>
          </a:xfrm>
          <a:prstGeom prst="ellipse">
            <a:avLst/>
          </a:prstGeom>
          <a:gradFill rotWithShape="1">
            <a:gsLst>
              <a:gs pos="0">
                <a:srgbClr val="EEFFDD"/>
              </a:gs>
              <a:gs pos="100000">
                <a:srgbClr val="99FF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Cl</a:t>
            </a:r>
            <a:endParaRPr lang="uk-UA" sz="3200" b="1"/>
          </a:p>
        </p:txBody>
      </p:sp>
      <p:sp>
        <p:nvSpPr>
          <p:cNvPr id="11268" name="Oval 8"/>
          <p:cNvSpPr>
            <a:spLocks noChangeArrowheads="1"/>
          </p:cNvSpPr>
          <p:nvPr/>
        </p:nvSpPr>
        <p:spPr bwMode="gray">
          <a:xfrm>
            <a:off x="3581400" y="2438400"/>
            <a:ext cx="1143000" cy="1066800"/>
          </a:xfrm>
          <a:prstGeom prst="ellipse">
            <a:avLst/>
          </a:prstGeom>
          <a:gradFill rotWithShape="1">
            <a:gsLst>
              <a:gs pos="0">
                <a:srgbClr val="66FFFF"/>
              </a:gs>
              <a:gs pos="100000">
                <a:srgbClr val="287A5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600" b="1"/>
              <a:t> </a:t>
            </a:r>
            <a:r>
              <a:rPr lang="de-DE" sz="3600"/>
              <a:t>Cu</a:t>
            </a:r>
            <a:endParaRPr lang="uk-UA" sz="3600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4572000" y="2971800"/>
            <a:ext cx="1371600" cy="1295400"/>
          </a:xfrm>
          <a:prstGeom prst="ellipse">
            <a:avLst/>
          </a:prstGeom>
          <a:gradFill rotWithShape="1">
            <a:gsLst>
              <a:gs pos="0">
                <a:srgbClr val="EEFFDD"/>
              </a:gs>
              <a:gs pos="100000">
                <a:srgbClr val="99FF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Cl</a:t>
            </a:r>
            <a:endParaRPr lang="uk-UA" sz="3200" b="1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429000" y="4343400"/>
            <a:ext cx="228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сіль </a:t>
            </a:r>
            <a:r>
              <a:rPr lang="de-DE" sz="3200" dirty="0">
                <a:solidFill>
                  <a:srgbClr val="00CC99"/>
                </a:solidFill>
              </a:rPr>
              <a:t>Cu</a:t>
            </a:r>
            <a:r>
              <a:rPr lang="de-DE" sz="3200" dirty="0">
                <a:solidFill>
                  <a:srgbClr val="AEFF5D"/>
                </a:solidFill>
              </a:rPr>
              <a:t>Cl</a:t>
            </a:r>
            <a:r>
              <a:rPr lang="de-DE" sz="3200" baseline="-25000" dirty="0">
                <a:solidFill>
                  <a:srgbClr val="AEFF5D"/>
                </a:solidFill>
              </a:rPr>
              <a:t>2</a:t>
            </a:r>
            <a:endParaRPr lang="uk-UA" sz="3200" baseline="-25000" dirty="0">
              <a:solidFill>
                <a:srgbClr val="AEFF5D"/>
              </a:solidFill>
            </a:endParaRP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990600" y="2362200"/>
            <a:ext cx="1219200" cy="1143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A54B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3200"/>
              <a:t>Mg</a:t>
            </a:r>
            <a:endParaRPr lang="uk-UA" sz="3200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429000" y="4267200"/>
            <a:ext cx="2286000" cy="579438"/>
          </a:xfrm>
          <a:prstGeom prst="rect">
            <a:avLst/>
          </a:prstGeom>
          <a:solidFill>
            <a:srgbClr val="001C4E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66FFFF"/>
                </a:solidFill>
              </a:rPr>
              <a:t>сіль </a:t>
            </a:r>
            <a:r>
              <a:rPr lang="de-DE" sz="3200" dirty="0">
                <a:solidFill>
                  <a:srgbClr val="CD69FF"/>
                </a:solidFill>
              </a:rPr>
              <a:t>Mg</a:t>
            </a:r>
            <a:r>
              <a:rPr lang="de-DE" sz="3200" dirty="0">
                <a:solidFill>
                  <a:srgbClr val="AEFF5D"/>
                </a:solidFill>
              </a:rPr>
              <a:t>Cl</a:t>
            </a:r>
            <a:r>
              <a:rPr lang="de-DE" sz="3200" baseline="-25000" dirty="0">
                <a:solidFill>
                  <a:srgbClr val="AEFF5D"/>
                </a:solidFill>
              </a:rPr>
              <a:t>2</a:t>
            </a:r>
            <a:endParaRPr lang="uk-UA" sz="3200" baseline="-25000" dirty="0">
              <a:solidFill>
                <a:srgbClr val="AEFF5D"/>
              </a:solidFill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953000" y="838200"/>
            <a:ext cx="3962400" cy="685800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 dirty="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914400" y="9144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19E59"/>
                </a:solidFill>
              </a:rPr>
              <a:t>Вихідні речовини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315200" y="3810000"/>
            <a:ext cx="1143000" cy="52322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66FFFF"/>
                </a:solidFill>
              </a:rPr>
              <a:t>цинк</a:t>
            </a:r>
            <a:endParaRPr lang="uk-UA" sz="2800" b="1" dirty="0">
              <a:solidFill>
                <a:srgbClr val="66FFFF"/>
              </a:solidFill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62000" y="3810000"/>
            <a:ext cx="137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99CC"/>
                </a:solidFill>
              </a:rPr>
              <a:t>магній</a:t>
            </a:r>
            <a:endParaRPr lang="uk-UA" sz="2800" b="1" dirty="0">
              <a:solidFill>
                <a:srgbClr val="FF99CC"/>
              </a:solidFill>
            </a:endParaRP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704850" y="5029200"/>
            <a:ext cx="7734300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dirty="0">
                <a:solidFill>
                  <a:srgbClr val="EF3415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Під час хімічних реакцій, 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атоми</a:t>
            </a:r>
            <a:r>
              <a:rPr lang="uk-UA" sz="3200" dirty="0" smtClean="0">
                <a:solidFill>
                  <a:srgbClr val="00FFCC"/>
                </a:solidFill>
              </a:rPr>
              <a:t> </a:t>
            </a:r>
            <a:r>
              <a:rPr lang="uk-UA" sz="3200" dirty="0" smtClean="0">
                <a:solidFill>
                  <a:srgbClr val="EF3415"/>
                </a:solidFill>
              </a:rPr>
              <a:t>не  </a:t>
            </a:r>
            <a:r>
              <a:rPr lang="uk-UA" sz="3200" dirty="0">
                <a:solidFill>
                  <a:srgbClr val="EF3415"/>
                </a:solidFill>
              </a:rPr>
              <a:t>руйнуються</a:t>
            </a:r>
            <a:r>
              <a:rPr lang="uk-UA" sz="3200" dirty="0">
                <a:solidFill>
                  <a:srgbClr val="00FFCC"/>
                </a:solidFill>
              </a:rPr>
              <a:t>  </a:t>
            </a:r>
            <a:r>
              <a:rPr lang="uk-UA" sz="3200" dirty="0">
                <a:solidFill>
                  <a:schemeClr val="bg1"/>
                </a:solidFill>
              </a:rPr>
              <a:t>вони   тільки </a:t>
            </a:r>
            <a:r>
              <a:rPr lang="uk-UA" sz="3200" dirty="0" smtClean="0">
                <a:solidFill>
                  <a:schemeClr val="bg1"/>
                </a:solidFill>
              </a:rPr>
              <a:t/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по-різному </a:t>
            </a:r>
            <a:r>
              <a:rPr lang="uk-UA" sz="3200" dirty="0">
                <a:solidFill>
                  <a:schemeClr val="bg1"/>
                </a:solidFill>
              </a:rPr>
              <a:t>сполучаються один з одним.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89017E-6 L 0.28333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36994E-6 L 0.43333 -2.36994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0" grpId="0"/>
      <p:bldP spid="11272" grpId="0" animBg="1"/>
      <p:bldP spid="11273" grpId="0" animBg="1"/>
      <p:bldP spid="11274" grpId="0" animBg="1"/>
      <p:bldP spid="11275" grpId="0"/>
      <p:bldP spid="15" grpId="0" animBg="1"/>
      <p:bldP spid="16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6553200" y="1752600"/>
            <a:ext cx="1219200" cy="1143000"/>
          </a:xfrm>
          <a:prstGeom prst="ellipse">
            <a:avLst/>
          </a:prstGeom>
          <a:gradFill rotWithShape="1">
            <a:gsLst>
              <a:gs pos="0">
                <a:srgbClr val="EEFFDD"/>
              </a:gs>
              <a:gs pos="100000">
                <a:srgbClr val="99FF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de-DE" sz="3200" b="1"/>
              <a:t>Cl</a:t>
            </a:r>
            <a:endParaRPr lang="uk-UA" sz="3200" b="1"/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5638800" y="1981200"/>
            <a:ext cx="914400" cy="8382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pic>
        <p:nvPicPr>
          <p:cNvPr id="6149" name="Picture 5" descr="2003-06-27 09 04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76400"/>
            <a:ext cx="2286000" cy="1300163"/>
          </a:xfrm>
          <a:prstGeom prst="rect">
            <a:avLst/>
          </a:prstGeom>
          <a:noFill/>
        </p:spPr>
      </p:pic>
      <p:sp>
        <p:nvSpPr>
          <p:cNvPr id="6150" name="Oval 8"/>
          <p:cNvSpPr>
            <a:spLocks noChangeArrowheads="1"/>
          </p:cNvSpPr>
          <p:nvPr/>
        </p:nvSpPr>
        <p:spPr bwMode="gray">
          <a:xfrm>
            <a:off x="1371600" y="1905000"/>
            <a:ext cx="990600" cy="914400"/>
          </a:xfrm>
          <a:prstGeom prst="ellipse">
            <a:avLst/>
          </a:prstGeom>
          <a:gradFill rotWithShape="1">
            <a:gsLst>
              <a:gs pos="0">
                <a:srgbClr val="D0E6F0"/>
              </a:gs>
              <a:gs pos="100000">
                <a:srgbClr val="3399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600" b="1"/>
              <a:t>Na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495800" y="20574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286000" y="3139281"/>
            <a:ext cx="144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 err="1">
                <a:solidFill>
                  <a:schemeClr val="bg1"/>
                </a:solidFill>
              </a:rPr>
              <a:t>NaOH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019800" y="3139281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 err="1">
                <a:solidFill>
                  <a:schemeClr val="bg1"/>
                </a:solidFill>
              </a:rPr>
              <a:t>HCl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362200" y="3139281"/>
            <a:ext cx="1219200" cy="579438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 err="1">
                <a:solidFill>
                  <a:srgbClr val="00FFFF"/>
                </a:solidFill>
              </a:rPr>
              <a:t>NaCl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791200" y="3139281"/>
            <a:ext cx="990600" cy="579438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>
                <a:solidFill>
                  <a:srgbClr val="00FFFF"/>
                </a:solidFill>
              </a:rPr>
              <a:t>H</a:t>
            </a:r>
            <a:r>
              <a:rPr lang="de-DE" sz="3200" baseline="-25000" dirty="0">
                <a:solidFill>
                  <a:srgbClr val="00FFFF"/>
                </a:solidFill>
              </a:rPr>
              <a:t>2</a:t>
            </a:r>
            <a:r>
              <a:rPr lang="de-DE" sz="3200" dirty="0">
                <a:solidFill>
                  <a:srgbClr val="00FFFF"/>
                </a:solidFill>
              </a:rPr>
              <a:t>O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743200" y="6096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19E59"/>
                </a:solidFill>
              </a:rPr>
              <a:t>Вихідні речовини</a:t>
            </a: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2590800" y="533400"/>
            <a:ext cx="3962400" cy="685800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 dirty="0">
                <a:solidFill>
                  <a:srgbClr val="66FF33"/>
                </a:solidFill>
              </a:rPr>
              <a:t>Продукти реакції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2095500" y="3962400"/>
            <a:ext cx="4953000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NaOH </a:t>
            </a:r>
            <a:r>
              <a:rPr lang="uk-UA" sz="3200">
                <a:solidFill>
                  <a:schemeClr val="bg1"/>
                </a:solidFill>
              </a:rPr>
              <a:t>+ </a:t>
            </a:r>
            <a:r>
              <a:rPr lang="de-DE" sz="3200">
                <a:solidFill>
                  <a:schemeClr val="bg1"/>
                </a:solidFill>
              </a:rPr>
              <a:t>HCl </a:t>
            </a:r>
            <a:r>
              <a:rPr lang="uk-UA" sz="3200">
                <a:solidFill>
                  <a:schemeClr val="bg1"/>
                </a:solidFill>
              </a:rPr>
              <a:t>=</a:t>
            </a:r>
            <a:r>
              <a:rPr lang="de-DE" sz="3200">
                <a:solidFill>
                  <a:srgbClr val="00FFFF"/>
                </a:solidFill>
              </a:rPr>
              <a:t>NaCl</a:t>
            </a:r>
            <a:r>
              <a:rPr lang="uk-UA" sz="3200">
                <a:solidFill>
                  <a:srgbClr val="00FFFF"/>
                </a:solidFill>
              </a:rPr>
              <a:t> +</a:t>
            </a:r>
            <a:r>
              <a:rPr lang="de-DE" sz="3200">
                <a:solidFill>
                  <a:srgbClr val="00FFFF"/>
                </a:solidFill>
              </a:rPr>
              <a:t>H</a:t>
            </a:r>
            <a:r>
              <a:rPr lang="de-DE" sz="3200" baseline="-25000">
                <a:solidFill>
                  <a:srgbClr val="00FFFF"/>
                </a:solidFill>
              </a:rPr>
              <a:t>2</a:t>
            </a:r>
            <a:r>
              <a:rPr lang="de-DE" sz="3200">
                <a:solidFill>
                  <a:srgbClr val="00FFFF"/>
                </a:solidFill>
              </a:rPr>
              <a:t>O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09600" y="3139281"/>
            <a:ext cx="160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7010400" y="3139281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кислота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33400" y="3139281"/>
            <a:ext cx="1524000" cy="579438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сіль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162800" y="3139281"/>
            <a:ext cx="1600200" cy="579438"/>
          </a:xfrm>
          <a:prstGeom prst="rect">
            <a:avLst/>
          </a:prstGeom>
          <a:solidFill>
            <a:srgbClr val="001C5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вода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419100" y="4549676"/>
            <a:ext cx="830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3600" dirty="0">
                <a:solidFill>
                  <a:schemeClr val="bg1"/>
                </a:solidFill>
              </a:rPr>
              <a:t>Реакція, під час якої </a:t>
            </a:r>
            <a:r>
              <a:rPr lang="uk-UA" sz="3600" dirty="0" smtClean="0">
                <a:solidFill>
                  <a:schemeClr val="bg1"/>
                </a:solidFill>
              </a:rPr>
              <a:t>дві </a:t>
            </a:r>
            <a:r>
              <a:rPr lang="uk-UA" sz="3600" dirty="0">
                <a:solidFill>
                  <a:srgbClr val="FFFF00"/>
                </a:solidFill>
              </a:rPr>
              <a:t>складні речовини </a:t>
            </a:r>
            <a:r>
              <a:rPr lang="uk-UA" sz="3600" dirty="0">
                <a:solidFill>
                  <a:schemeClr val="bg1"/>
                </a:solidFill>
              </a:rPr>
              <a:t>обмінюються складовими частинами</a:t>
            </a:r>
            <a:r>
              <a:rPr lang="uk-UA" sz="3600" dirty="0" smtClean="0">
                <a:solidFill>
                  <a:schemeClr val="bg1"/>
                </a:solidFill>
              </a:rPr>
              <a:t>, </a:t>
            </a:r>
            <a:r>
              <a:rPr lang="uk-UA" sz="3600" dirty="0">
                <a:solidFill>
                  <a:schemeClr val="bg1"/>
                </a:solidFill>
              </a:rPr>
              <a:t>внаслідок чого утворюються нові складні речовини, </a:t>
            </a:r>
            <a:endParaRPr lang="uk-UA" sz="1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4046E-6 C -0.11684 0.07815 -0.23368 0.15676 -0.31007 0.15607 C -0.38646 0.15537 -0.43403 0.02243 -0.45833 -0.00393 " pathEditMode="relative" rAng="0" ptsTypes="aaA">
                                      <p:cBhvr>
                                        <p:cTn id="64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" y="7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0023 C 0.06806 -0.08472 0.13611 -0.16898 0.21389 -0.16852 C 0.29167 -0.16782 0.42431 -0.02431 0.46667 0.00532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-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7" grpId="1" animBg="1"/>
      <p:bldP spid="6148" grpId="0" animBg="1"/>
      <p:bldP spid="6150" grpId="0" animBg="1"/>
      <p:bldP spid="6151" grpId="0"/>
      <p:bldP spid="6152" grpId="0"/>
      <p:bldP spid="6153" grpId="0"/>
      <p:bldP spid="6154" grpId="0" animBg="1"/>
      <p:bldP spid="6155" grpId="0" animBg="1"/>
      <p:bldP spid="6156" grpId="0"/>
      <p:bldP spid="6157" grpId="0" animBg="1"/>
      <p:bldP spid="6158" grpId="0" animBg="1"/>
      <p:bldP spid="6159" grpId="0"/>
      <p:bldP spid="6160" grpId="0"/>
      <p:bldP spid="6161" grpId="0" animBg="1"/>
      <p:bldP spid="616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00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803902" y="927315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FFFF00"/>
                </a:solidFill>
              </a:rPr>
              <a:t>Вихідні речовини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838200" y="4267200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  оксид </a:t>
            </a:r>
            <a:r>
              <a:rPr lang="de-DE" sz="3200">
                <a:solidFill>
                  <a:schemeClr val="bg1"/>
                </a:solidFill>
              </a:rPr>
              <a:t>CuO</a:t>
            </a:r>
            <a:r>
              <a:rPr lang="uk-UA" sz="32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648200" y="4572000"/>
            <a:ext cx="312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кислота</a:t>
            </a:r>
            <a:r>
              <a:rPr lang="en-US" sz="3200">
                <a:solidFill>
                  <a:schemeClr val="bg1"/>
                </a:solidFill>
              </a:rPr>
              <a:t>  H</a:t>
            </a:r>
            <a:r>
              <a:rPr lang="en-US" sz="3200" baseline="-25000">
                <a:solidFill>
                  <a:schemeClr val="bg1"/>
                </a:solidFill>
              </a:rPr>
              <a:t>2</a:t>
            </a:r>
            <a:r>
              <a:rPr lang="en-US" sz="3200">
                <a:solidFill>
                  <a:schemeClr val="bg1"/>
                </a:solidFill>
              </a:rPr>
              <a:t>SO</a:t>
            </a:r>
            <a:r>
              <a:rPr lang="en-US" sz="3200" baseline="-25000">
                <a:solidFill>
                  <a:schemeClr val="bg1"/>
                </a:solidFill>
              </a:rPr>
              <a:t>4</a:t>
            </a:r>
            <a:endParaRPr lang="uk-UA" sz="3200" baseline="-25000">
              <a:solidFill>
                <a:schemeClr val="bg1"/>
              </a:solidFill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90600" y="4267200"/>
            <a:ext cx="2590800" cy="579438"/>
          </a:xfrm>
          <a:prstGeom prst="rect">
            <a:avLst/>
          </a:prstGeom>
          <a:solidFill>
            <a:srgbClr val="430076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сіль</a:t>
            </a:r>
            <a:r>
              <a:rPr lang="en-US" sz="3200" dirty="0">
                <a:solidFill>
                  <a:srgbClr val="00FFFF"/>
                </a:solidFill>
              </a:rPr>
              <a:t> </a:t>
            </a:r>
            <a:r>
              <a:rPr lang="de-DE" sz="3200" dirty="0">
                <a:solidFill>
                  <a:srgbClr val="00FFFF"/>
                </a:solidFill>
              </a:rPr>
              <a:t>CuSO</a:t>
            </a:r>
            <a:r>
              <a:rPr lang="de-DE" sz="3200" baseline="-25000" dirty="0">
                <a:solidFill>
                  <a:srgbClr val="00FFFF"/>
                </a:solidFill>
              </a:rPr>
              <a:t>4</a:t>
            </a:r>
            <a:endParaRPr lang="uk-UA" sz="3200" baseline="-25000" dirty="0">
              <a:solidFill>
                <a:srgbClr val="00FFFF"/>
              </a:solidFill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695985" y="4541003"/>
            <a:ext cx="2960177" cy="584775"/>
          </a:xfrm>
          <a:prstGeom prst="rect">
            <a:avLst/>
          </a:prstGeom>
          <a:solidFill>
            <a:srgbClr val="430076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>
                <a:solidFill>
                  <a:srgbClr val="00FFFF"/>
                </a:solidFill>
              </a:rPr>
              <a:t>      </a:t>
            </a:r>
            <a:r>
              <a:rPr lang="uk-UA" sz="3200" dirty="0">
                <a:solidFill>
                  <a:srgbClr val="00FFFF"/>
                </a:solidFill>
              </a:rPr>
              <a:t>вода Н</a:t>
            </a:r>
            <a:r>
              <a:rPr lang="uk-UA" sz="3200" baseline="-25000" dirty="0">
                <a:solidFill>
                  <a:srgbClr val="00FFFF"/>
                </a:solidFill>
              </a:rPr>
              <a:t>2</a:t>
            </a:r>
            <a:r>
              <a:rPr lang="uk-UA" sz="3200" dirty="0">
                <a:solidFill>
                  <a:srgbClr val="00FFFF"/>
                </a:solidFill>
              </a:rPr>
              <a:t>О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3886200" y="2667000"/>
            <a:ext cx="83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chemeClr val="bg1"/>
                </a:solidFill>
              </a:rPr>
              <a:t> 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600" b="1">
                <a:solidFill>
                  <a:schemeClr val="bg1"/>
                </a:solidFill>
              </a:rPr>
              <a:t>+</a:t>
            </a:r>
            <a:endParaRPr lang="uk-UA" sz="3600" b="1">
              <a:solidFill>
                <a:schemeClr val="bg1"/>
              </a:solidFill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447800" y="228600"/>
            <a:ext cx="5867400" cy="588963"/>
          </a:xfrm>
          <a:prstGeom prst="rect">
            <a:avLst/>
          </a:prstGeom>
          <a:solidFill>
            <a:srgbClr val="001C54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rgbClr val="33CC33"/>
                </a:solidFill>
              </a:rPr>
              <a:t>Cu</a:t>
            </a:r>
            <a:r>
              <a:rPr lang="en-US" sz="3200" dirty="0" err="1">
                <a:solidFill>
                  <a:srgbClr val="5DD5FF"/>
                </a:solidFill>
              </a:rPr>
              <a:t>O</a:t>
            </a:r>
            <a:r>
              <a:rPr lang="en-US" sz="3200" dirty="0">
                <a:solidFill>
                  <a:schemeClr val="bg1"/>
                </a:solidFill>
              </a:rPr>
              <a:t> +  </a:t>
            </a:r>
            <a:r>
              <a:rPr lang="en-US" sz="3200" dirty="0">
                <a:solidFill>
                  <a:srgbClr val="FF6600"/>
                </a:solidFill>
              </a:rPr>
              <a:t>H</a:t>
            </a:r>
            <a:r>
              <a:rPr lang="en-US" sz="3200" baseline="-25000" dirty="0">
                <a:solidFill>
                  <a:srgbClr val="FF6600"/>
                </a:solidFill>
              </a:rPr>
              <a:t>2</a:t>
            </a:r>
            <a:r>
              <a:rPr lang="en-US" sz="3200" dirty="0">
                <a:solidFill>
                  <a:srgbClr val="FFFF00"/>
                </a:solidFill>
              </a:rPr>
              <a:t>SO</a:t>
            </a:r>
            <a:r>
              <a:rPr lang="en-US" sz="3200" baseline="-25000" dirty="0">
                <a:solidFill>
                  <a:srgbClr val="FFFF00"/>
                </a:solidFill>
              </a:rPr>
              <a:t>4</a:t>
            </a:r>
            <a:r>
              <a:rPr lang="en-US" sz="3200" dirty="0">
                <a:solidFill>
                  <a:srgbClr val="00FFFF"/>
                </a:solidFill>
              </a:rPr>
              <a:t> = </a:t>
            </a:r>
            <a:r>
              <a:rPr lang="en-US" sz="3200" dirty="0">
                <a:solidFill>
                  <a:srgbClr val="33CC33"/>
                </a:solidFill>
              </a:rPr>
              <a:t>Cu</a:t>
            </a:r>
            <a:r>
              <a:rPr lang="en-US" sz="3200" dirty="0">
                <a:solidFill>
                  <a:srgbClr val="FFFF00"/>
                </a:solidFill>
              </a:rPr>
              <a:t>SO</a:t>
            </a:r>
            <a:r>
              <a:rPr lang="en-US" sz="3200" baseline="-25000" dirty="0">
                <a:solidFill>
                  <a:srgbClr val="FFFF00"/>
                </a:solidFill>
              </a:rPr>
              <a:t>4</a:t>
            </a:r>
            <a:r>
              <a:rPr lang="de-DE" sz="3200" baseline="-25000" dirty="0">
                <a:solidFill>
                  <a:srgbClr val="00FFFF"/>
                </a:solidFill>
              </a:rPr>
              <a:t> </a:t>
            </a:r>
            <a:r>
              <a:rPr lang="de-DE" sz="3200" dirty="0">
                <a:solidFill>
                  <a:srgbClr val="00FFFF"/>
                </a:solidFill>
              </a:rPr>
              <a:t>+ </a:t>
            </a:r>
            <a:r>
              <a:rPr lang="en-US" sz="3200" dirty="0">
                <a:solidFill>
                  <a:srgbClr val="FF6600"/>
                </a:solidFill>
              </a:rPr>
              <a:t>H</a:t>
            </a:r>
            <a:r>
              <a:rPr lang="en-US" sz="3200" baseline="-25000" dirty="0">
                <a:solidFill>
                  <a:srgbClr val="FF6600"/>
                </a:solidFill>
              </a:rPr>
              <a:t>2</a:t>
            </a:r>
            <a:r>
              <a:rPr lang="en-US" sz="3200" dirty="0">
                <a:solidFill>
                  <a:srgbClr val="00FFFF"/>
                </a:solidFill>
              </a:rPr>
              <a:t>O</a:t>
            </a:r>
            <a:endParaRPr lang="de-DE" sz="3200" dirty="0">
              <a:solidFill>
                <a:srgbClr val="00FFFF"/>
              </a:solidFill>
            </a:endParaRPr>
          </a:p>
        </p:txBody>
      </p:sp>
      <p:pic>
        <p:nvPicPr>
          <p:cNvPr id="12299" name="Picture 11" descr="2003-06-06 04 28 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981200"/>
            <a:ext cx="2362200" cy="2254250"/>
          </a:xfrm>
          <a:prstGeom prst="rect">
            <a:avLst/>
          </a:prstGeom>
          <a:noFill/>
        </p:spPr>
      </p:pic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5181600" y="342900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1752600" y="2514600"/>
            <a:ext cx="1066800" cy="990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94D7EC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4000" b="1"/>
              <a:t>O</a:t>
            </a:r>
            <a:endParaRPr lang="uk-UA" sz="4000" b="1"/>
          </a:p>
        </p:txBody>
      </p:sp>
      <p:sp>
        <p:nvSpPr>
          <p:cNvPr id="12302" name="Oval 8"/>
          <p:cNvSpPr>
            <a:spLocks noChangeArrowheads="1"/>
          </p:cNvSpPr>
          <p:nvPr/>
        </p:nvSpPr>
        <p:spPr bwMode="gray">
          <a:xfrm>
            <a:off x="762000" y="2590800"/>
            <a:ext cx="990600" cy="914400"/>
          </a:xfrm>
          <a:prstGeom prst="ellipse">
            <a:avLst/>
          </a:prstGeom>
          <a:gradFill rotWithShape="1">
            <a:gsLst>
              <a:gs pos="0">
                <a:srgbClr val="D0E6F0"/>
              </a:gs>
              <a:gs pos="100000">
                <a:srgbClr val="3399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 b="1" dirty="0" err="1"/>
              <a:t>Cu</a:t>
            </a:r>
            <a:endParaRPr lang="uk-UA" sz="3600" b="1" dirty="0"/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5181600" y="1676400"/>
            <a:ext cx="914400" cy="8382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 </a:t>
            </a:r>
            <a:r>
              <a:rPr lang="uk-UA" sz="3200" b="1"/>
              <a:t>Н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1580826" y="5334000"/>
            <a:ext cx="6168327" cy="126188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 dirty="0">
                <a:solidFill>
                  <a:schemeClr val="bg1"/>
                </a:solidFill>
              </a:rPr>
              <a:t> </a:t>
            </a:r>
            <a:r>
              <a:rPr lang="uk-UA" sz="3600" dirty="0">
                <a:solidFill>
                  <a:srgbClr val="FF0000"/>
                </a:solidFill>
              </a:rPr>
              <a:t>Усі атоми  </a:t>
            </a:r>
            <a:r>
              <a:rPr lang="uk-UA" sz="3600" dirty="0">
                <a:solidFill>
                  <a:schemeClr val="bg1"/>
                </a:solidFill>
              </a:rPr>
              <a:t>під час хімічних реакцій </a:t>
            </a:r>
            <a:r>
              <a:rPr lang="uk-UA" sz="3600" dirty="0">
                <a:solidFill>
                  <a:srgbClr val="FF2F97"/>
                </a:solidFill>
              </a:rPr>
              <a:t>зберігаються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58697" y="914401"/>
            <a:ext cx="3564611" cy="6354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00FFCC"/>
                </a:solidFill>
              </a:rPr>
              <a:t>Продукти реакції</a:t>
            </a:r>
            <a:endParaRPr lang="uk-UA" sz="3200" dirty="0">
              <a:solidFill>
                <a:srgbClr val="00FFCC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35838E-7 C 0.14861 -6.35838E-7 0.29792 -6.35838E-7 0.35833 -6.35838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994E-6 L -0.47917 -0.008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12296" grpId="0" animBg="1"/>
      <p:bldP spid="12298" grpId="0" animBg="1"/>
      <p:bldP spid="12301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00"/>
            </a:gs>
            <a:gs pos="100000">
              <a:srgbClr val="00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914400" y="304800"/>
            <a:ext cx="7391400" cy="12001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3600">
                <a:solidFill>
                  <a:schemeClr val="bg1"/>
                </a:solidFill>
              </a:rPr>
              <a:t>Атоми ― це найдрібніші </a:t>
            </a:r>
            <a:r>
              <a:rPr lang="uk-UA" sz="3600">
                <a:solidFill>
                  <a:srgbClr val="FF2F97"/>
                </a:solidFill>
              </a:rPr>
              <a:t>хімічно неподільні</a:t>
            </a:r>
            <a:r>
              <a:rPr lang="uk-UA" sz="3600">
                <a:solidFill>
                  <a:schemeClr val="bg1"/>
                </a:solidFill>
              </a:rPr>
              <a:t> частинки речовини</a:t>
            </a:r>
            <a:endParaRPr lang="uk-UA" sz="3600">
              <a:solidFill>
                <a:srgbClr val="00FFCC"/>
              </a:solidFill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838200" y="1828800"/>
            <a:ext cx="8001000" cy="1200329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3600" dirty="0">
                <a:solidFill>
                  <a:schemeClr val="bg1"/>
                </a:solidFill>
              </a:rPr>
              <a:t>Під час хімічних процесів атоми </a:t>
            </a:r>
            <a:r>
              <a:rPr lang="uk-UA" sz="3600" dirty="0" smtClean="0">
                <a:solidFill>
                  <a:schemeClr val="bg1"/>
                </a:solidFill>
              </a:rPr>
              <a:t/>
            </a:r>
            <a:br>
              <a:rPr lang="uk-UA" sz="3600" dirty="0" smtClean="0">
                <a:solidFill>
                  <a:schemeClr val="bg1"/>
                </a:solidFill>
              </a:rPr>
            </a:br>
            <a:r>
              <a:rPr lang="uk-UA" sz="3600" dirty="0" smtClean="0">
                <a:solidFill>
                  <a:srgbClr val="F83656"/>
                </a:solidFill>
              </a:rPr>
              <a:t>не </a:t>
            </a:r>
            <a:r>
              <a:rPr lang="uk-UA" sz="3600" dirty="0" err="1">
                <a:solidFill>
                  <a:srgbClr val="F83656"/>
                </a:solidFill>
              </a:rPr>
              <a:t>перетоворюються</a:t>
            </a:r>
            <a:r>
              <a:rPr lang="uk-UA" sz="3600" dirty="0">
                <a:solidFill>
                  <a:srgbClr val="F83656"/>
                </a:solidFill>
              </a:rPr>
              <a:t> один на </a:t>
            </a:r>
            <a:r>
              <a:rPr lang="uk-UA" sz="3600" dirty="0" err="1">
                <a:solidFill>
                  <a:srgbClr val="F83656"/>
                </a:solidFill>
              </a:rPr>
              <a:t>одний</a:t>
            </a:r>
            <a:r>
              <a:rPr lang="uk-UA" sz="3600" dirty="0">
                <a:solidFill>
                  <a:srgbClr val="F83656"/>
                </a:solidFill>
              </a:rPr>
              <a:t> 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838200" y="3429000"/>
            <a:ext cx="7391400" cy="1261884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 dirty="0">
                <a:solidFill>
                  <a:schemeClr val="bg1"/>
                </a:solidFill>
              </a:rPr>
              <a:t> </a:t>
            </a:r>
            <a:r>
              <a:rPr lang="uk-UA" sz="3600" dirty="0">
                <a:solidFill>
                  <a:srgbClr val="FF0000"/>
                </a:solidFill>
              </a:rPr>
              <a:t>Усі атоми  </a:t>
            </a:r>
            <a:r>
              <a:rPr lang="uk-UA" sz="3600" dirty="0">
                <a:solidFill>
                  <a:schemeClr val="bg1"/>
                </a:solidFill>
              </a:rPr>
              <a:t>під час хімічних реакцій </a:t>
            </a:r>
            <a:r>
              <a:rPr lang="uk-UA" sz="3600" dirty="0">
                <a:solidFill>
                  <a:srgbClr val="FF2F97"/>
                </a:solidFill>
              </a:rPr>
              <a:t>зберігаються</a:t>
            </a:r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1066800" y="5181600"/>
            <a:ext cx="762000" cy="685800"/>
          </a:xfrm>
          <a:prstGeom prst="ellipse">
            <a:avLst/>
          </a:prstGeom>
          <a:gradFill rotWithShape="1">
            <a:gsLst>
              <a:gs pos="0">
                <a:srgbClr val="F8F583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/>
              <a:t>С</a:t>
            </a: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2667000" y="5181600"/>
            <a:ext cx="6858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 dirty="0"/>
              <a:t> </a:t>
            </a:r>
            <a:r>
              <a:rPr lang="uk-UA" sz="2800" b="1" dirty="0"/>
              <a:t>О</a:t>
            </a:r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7239000" y="5257800"/>
            <a:ext cx="6858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 </a:t>
            </a:r>
            <a:r>
              <a:rPr lang="uk-UA" sz="2800" b="1"/>
              <a:t>О</a:t>
            </a:r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5943600" y="5257800"/>
            <a:ext cx="6858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 </a:t>
            </a:r>
            <a:r>
              <a:rPr lang="uk-UA" sz="2800" b="1"/>
              <a:t>О</a:t>
            </a:r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3352800" y="5181600"/>
            <a:ext cx="6858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 </a:t>
            </a:r>
            <a:r>
              <a:rPr lang="uk-UA" sz="2800" b="1"/>
              <a:t>О</a:t>
            </a:r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6553200" y="5181600"/>
            <a:ext cx="762000" cy="685800"/>
          </a:xfrm>
          <a:prstGeom prst="ellipse">
            <a:avLst/>
          </a:prstGeom>
          <a:gradFill rotWithShape="1">
            <a:gsLst>
              <a:gs pos="0">
                <a:srgbClr val="F8F583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/>
              <a:t>С</a:t>
            </a:r>
          </a:p>
        </p:txBody>
      </p:sp>
      <p:sp>
        <p:nvSpPr>
          <p:cNvPr id="8203" name="Text Box 22"/>
          <p:cNvSpPr txBox="1">
            <a:spLocks noChangeArrowheads="1"/>
          </p:cNvSpPr>
          <p:nvPr/>
        </p:nvSpPr>
        <p:spPr bwMode="auto">
          <a:xfrm>
            <a:off x="1981200" y="5029200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8204" name="Text Box 23"/>
          <p:cNvSpPr txBox="1">
            <a:spLocks noChangeArrowheads="1"/>
          </p:cNvSpPr>
          <p:nvPr/>
        </p:nvSpPr>
        <p:spPr bwMode="auto">
          <a:xfrm>
            <a:off x="4229100" y="5105400"/>
            <a:ext cx="68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29720" name="Rectangle 19"/>
          <p:cNvSpPr>
            <a:spLocks noChangeArrowheads="1"/>
          </p:cNvSpPr>
          <p:nvPr/>
        </p:nvSpPr>
        <p:spPr bwMode="auto">
          <a:xfrm>
            <a:off x="6781800" y="6096000"/>
            <a:ext cx="852488" cy="5191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/>
              <a:t>С</a:t>
            </a:r>
            <a:r>
              <a:rPr lang="en-US" sz="2800" b="1"/>
              <a:t>O</a:t>
            </a:r>
            <a:r>
              <a:rPr lang="en-US" sz="2800" b="1" baseline="-25000"/>
              <a:t>2</a:t>
            </a:r>
            <a:endParaRPr lang="uk-UA" sz="2800" b="1" baseline="-25000"/>
          </a:p>
        </p:txBody>
      </p:sp>
      <p:sp>
        <p:nvSpPr>
          <p:cNvPr id="29721" name="Rectangle 19"/>
          <p:cNvSpPr>
            <a:spLocks noChangeArrowheads="1"/>
          </p:cNvSpPr>
          <p:nvPr/>
        </p:nvSpPr>
        <p:spPr bwMode="auto">
          <a:xfrm>
            <a:off x="3124200" y="6096000"/>
            <a:ext cx="595313" cy="5191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O</a:t>
            </a:r>
            <a:r>
              <a:rPr lang="en-US" sz="2800" b="1" baseline="-25000"/>
              <a:t>2</a:t>
            </a:r>
            <a:endParaRPr lang="uk-UA" sz="2800" b="1" baseline="-25000"/>
          </a:p>
        </p:txBody>
      </p:sp>
      <p:sp>
        <p:nvSpPr>
          <p:cNvPr id="29722" name="Rectangle 19"/>
          <p:cNvSpPr>
            <a:spLocks noChangeArrowheads="1"/>
          </p:cNvSpPr>
          <p:nvPr/>
        </p:nvSpPr>
        <p:spPr bwMode="auto">
          <a:xfrm>
            <a:off x="1143000" y="6019800"/>
            <a:ext cx="441325" cy="5191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/>
              <a:t>С</a:t>
            </a:r>
            <a:endParaRPr lang="uk-UA" sz="2800" b="1" baseline="-250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2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20" grpId="0" animBg="1"/>
      <p:bldP spid="29721" grpId="0" animBg="1"/>
      <p:bldP spid="297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5" name="WordArt 14"/>
          <p:cNvSpPr>
            <a:spLocks noChangeArrowheads="1" noChangeShapeType="1" noTextEdit="1"/>
          </p:cNvSpPr>
          <p:nvPr/>
        </p:nvSpPr>
        <p:spPr bwMode="auto">
          <a:xfrm>
            <a:off x="2005012" y="0"/>
            <a:ext cx="5133975" cy="12001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 dirty="0" err="1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Хімічні</a:t>
            </a:r>
            <a:r>
              <a:rPr lang="ru-RU" sz="3600" kern="10" dirty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 </a:t>
            </a:r>
            <a:r>
              <a:rPr lang="ru-RU" sz="3600" kern="10" dirty="0" err="1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явища</a:t>
            </a:r>
            <a:endParaRPr lang="ru-RU" sz="3600" kern="10" dirty="0">
              <a:ln w="12700">
                <a:noFill/>
                <a:round/>
                <a:headEnd/>
                <a:tailEnd/>
              </a:ln>
              <a:gradFill rotWithShape="1">
                <a:gsLst>
                  <a:gs pos="0">
                    <a:srgbClr val="85DFFF"/>
                  </a:gs>
                  <a:gs pos="50000">
                    <a:srgbClr val="C3FDD2"/>
                  </a:gs>
                  <a:gs pos="100000">
                    <a:srgbClr val="85DFFF"/>
                  </a:gs>
                </a:gsLst>
                <a:lin ang="5400000" scaled="1"/>
              </a:gradFill>
              <a:effectLst>
                <a:prstShdw prst="shdw17" dist="17961" dir="2700000">
                  <a:srgbClr val="508699"/>
                </a:prstShdw>
              </a:effectLst>
              <a:latin typeface="Arial Black"/>
            </a:endParaRPr>
          </a:p>
          <a:p>
            <a:pPr algn="ctr"/>
            <a:r>
              <a:rPr lang="ru-RU" sz="3600" kern="10" dirty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в </a:t>
            </a:r>
            <a:r>
              <a:rPr lang="ru-RU" sz="3600" kern="10" dirty="0" err="1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живій</a:t>
            </a:r>
            <a:r>
              <a:rPr lang="ru-RU" sz="3600" kern="10" dirty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 </a:t>
            </a:r>
            <a:r>
              <a:rPr lang="ru-RU" sz="3600" kern="10" dirty="0" err="1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5DFFF"/>
                    </a:gs>
                    <a:gs pos="50000">
                      <a:srgbClr val="C3FDD2"/>
                    </a:gs>
                    <a:gs pos="100000">
                      <a:srgbClr val="85DF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508699"/>
                  </a:prstShdw>
                </a:effectLst>
                <a:latin typeface="Arial Black"/>
              </a:rPr>
              <a:t>природі</a:t>
            </a:r>
            <a:endParaRPr lang="uk-UA" sz="3600" kern="10" dirty="0">
              <a:ln w="12700">
                <a:noFill/>
                <a:round/>
                <a:headEnd/>
                <a:tailEnd/>
              </a:ln>
              <a:gradFill rotWithShape="1">
                <a:gsLst>
                  <a:gs pos="0">
                    <a:srgbClr val="85DFFF"/>
                  </a:gs>
                  <a:gs pos="50000">
                    <a:srgbClr val="C3FDD2"/>
                  </a:gs>
                  <a:gs pos="100000">
                    <a:srgbClr val="85DFFF"/>
                  </a:gs>
                </a:gsLst>
                <a:lin ang="5400000" scaled="1"/>
              </a:gradFill>
              <a:effectLst>
                <a:prstShdw prst="shdw17" dist="17961" dir="2700000">
                  <a:srgbClr val="508699"/>
                </a:prstShdw>
              </a:effectLst>
              <a:latin typeface="Arial Black"/>
            </a:endParaRPr>
          </a:p>
        </p:txBody>
      </p:sp>
      <p:sp>
        <p:nvSpPr>
          <p:cNvPr id="14" name="Скругленный прямоугольник 13">
            <a:hlinkClick r:id="rId3" action="ppaction://hlinkfile"/>
          </p:cNvPr>
          <p:cNvSpPr/>
          <p:nvPr/>
        </p:nvSpPr>
        <p:spPr>
          <a:xfrm>
            <a:off x="7643813" y="542925"/>
            <a:ext cx="1295400" cy="457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Video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7" name="Picture 3" descr="C:\Documents and Settings\User\Рабочий стол\Мои рисунки\молекули вод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6362" y="1300163"/>
            <a:ext cx="3657600" cy="2743200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Мои рисунки\кисен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0650" y="3886200"/>
            <a:ext cx="3657600" cy="2743200"/>
          </a:xfrm>
          <a:prstGeom prst="rect">
            <a:avLst/>
          </a:prstGeom>
          <a:noFill/>
        </p:spPr>
      </p:pic>
      <p:pic>
        <p:nvPicPr>
          <p:cNvPr id="1029" name="Picture 5" descr="C:\Documents and Settings\User\Рабочий стол\Мои рисунки\авап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7" y="1343025"/>
            <a:ext cx="3657600" cy="2743200"/>
          </a:xfrm>
          <a:prstGeom prst="rect">
            <a:avLst/>
          </a:prstGeom>
          <a:noFill/>
        </p:spPr>
      </p:pic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904874" y="3243262"/>
            <a:ext cx="3124200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/>
              <a:t>через продихи в листок потрапляє вуглекислий газ</a:t>
            </a:r>
            <a:endParaRPr lang="uk-UA" sz="2800" baseline="-25000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486400" y="3429000"/>
            <a:ext cx="3124200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/>
              <a:t> вода надходить через корінь</a:t>
            </a:r>
            <a:endParaRPr lang="uk-UA" sz="2800" baseline="-25000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71463" y="4767261"/>
            <a:ext cx="4700587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/>
              <a:t> із води та вуглекислого газу за допомогою енергії сонця утворюється цукор</a:t>
            </a:r>
            <a:endParaRPr lang="uk-UA" sz="2800" baseline="-25000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5200650" y="5903893"/>
            <a:ext cx="3686175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/>
              <a:t>  при цьому виділяється кисень</a:t>
            </a:r>
            <a:endParaRPr lang="uk-UA" sz="2800" baseline="-25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305800" cy="1569660"/>
          </a:xfrm>
          <a:prstGeom prst="rect">
            <a:avLst/>
          </a:prstGeom>
          <a:solidFill>
            <a:srgbClr val="004200">
              <a:alpha val="89804"/>
            </a:srgbClr>
          </a:solidFill>
          <a:ln w="28575">
            <a:solidFill>
              <a:srgbClr val="00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В хлоропластах листків міститься зелений пігмент </a:t>
            </a:r>
            <a:r>
              <a:rPr lang="uk-UA" sz="3200" dirty="0">
                <a:solidFill>
                  <a:srgbClr val="00FFFF"/>
                </a:solidFill>
              </a:rPr>
              <a:t>хлорофіл</a:t>
            </a:r>
            <a:r>
              <a:rPr lang="uk-UA" sz="3200" dirty="0">
                <a:solidFill>
                  <a:schemeClr val="bg1"/>
                </a:solidFill>
              </a:rPr>
              <a:t> в якому  за допомогою  світла відбувається </a:t>
            </a:r>
            <a:r>
              <a:rPr lang="uk-UA" sz="3200" dirty="0">
                <a:solidFill>
                  <a:srgbClr val="FFFF00"/>
                </a:solidFill>
              </a:rPr>
              <a:t>фотосинтез</a:t>
            </a:r>
          </a:p>
        </p:txBody>
      </p:sp>
      <p:sp>
        <p:nvSpPr>
          <p:cNvPr id="49159" name="Rectangle 7" descr="Рисунок3"/>
          <p:cNvSpPr>
            <a:spLocks noChangeArrowheads="1"/>
          </p:cNvSpPr>
          <p:nvPr/>
        </p:nvSpPr>
        <p:spPr bwMode="auto">
          <a:xfrm>
            <a:off x="533400" y="2286000"/>
            <a:ext cx="5105400" cy="3657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5659395" y="3200400"/>
            <a:ext cx="2875005" cy="1143000"/>
          </a:xfrm>
          <a:prstGeom prst="leftArrow">
            <a:avLst>
              <a:gd name="adj1" fmla="val 50000"/>
              <a:gd name="adj2" fmla="val 58333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3200" b="1">
                <a:solidFill>
                  <a:sysClr val="windowText" lastClr="000000"/>
                </a:solidFill>
              </a:rPr>
              <a:t>Хлоропласт 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79387" y="4292600"/>
            <a:ext cx="8785225" cy="2565400"/>
          </a:xfrm>
          <a:prstGeom prst="horizontalScroll">
            <a:avLst>
              <a:gd name="adj" fmla="val 25000"/>
            </a:avLst>
          </a:prstGeom>
          <a:solidFill>
            <a:srgbClr val="002A00">
              <a:alpha val="78038"/>
            </a:srgbClr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27088" y="5300663"/>
            <a:ext cx="10810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chemeClr val="bg1"/>
                </a:solidFill>
              </a:rPr>
              <a:t>СО</a:t>
            </a:r>
            <a:r>
              <a:rPr lang="uk-UA" sz="3200" b="1" baseline="-25000">
                <a:solidFill>
                  <a:schemeClr val="bg1"/>
                </a:solidFill>
              </a:rPr>
              <a:t>2</a:t>
            </a:r>
            <a:endParaRPr lang="uk-UA" sz="3200" b="1">
              <a:solidFill>
                <a:schemeClr val="bg1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051050" y="5300663"/>
            <a:ext cx="13684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solidFill>
                  <a:schemeClr val="bg1"/>
                </a:solidFill>
              </a:rPr>
              <a:t>Н</a:t>
            </a:r>
            <a:r>
              <a:rPr lang="uk-UA" sz="3200" b="1" baseline="-25000">
                <a:solidFill>
                  <a:schemeClr val="bg1"/>
                </a:solidFill>
              </a:rPr>
              <a:t>2</a:t>
            </a:r>
            <a:r>
              <a:rPr lang="uk-UA" sz="3200" b="1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3059113" y="5589588"/>
            <a:ext cx="2305050" cy="0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59113" y="5084763"/>
            <a:ext cx="2376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bg1"/>
                </a:solidFill>
              </a:rPr>
              <a:t>енергія Сонця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132138" y="5661025"/>
            <a:ext cx="2233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bg1"/>
                </a:solidFill>
              </a:rPr>
              <a:t>хлоропласти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508625" y="5084763"/>
            <a:ext cx="20891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органічна речовина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740650" y="5300663"/>
            <a:ext cx="865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>
                <a:solidFill>
                  <a:schemeClr val="bg1"/>
                </a:solidFill>
              </a:rPr>
              <a:t>О</a:t>
            </a:r>
            <a:r>
              <a:rPr lang="uk-UA" sz="3600" b="1" baseline="-25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692275" y="5300663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7302501" y="5267325"/>
            <a:ext cx="576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solidFill>
                  <a:schemeClr val="bg1"/>
                </a:solidFill>
              </a:rPr>
              <a:t>+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3000"/>
                            </p:stCondLst>
                            <p:childTnLst>
                              <p:par>
                                <p:cTn id="7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0"/>
                            </p:stCondLst>
                            <p:childTnLst>
                              <p:par>
                                <p:cTn id="7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nimBg="1"/>
      <p:bldP spid="49159" grpId="0" animBg="1"/>
      <p:bldP spid="49160" grpId="0" animBg="1"/>
      <p:bldP spid="6" grpId="0" animBg="1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28600"/>
            <a:ext cx="91440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/>
              <a:t>розкажіть про  утворення кисню при фотосинтезі</a:t>
            </a:r>
            <a:endParaRPr lang="uk-UA" sz="2800" b="1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0" y="5715000"/>
            <a:ext cx="9144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6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СО</a:t>
            </a:r>
            <a:r>
              <a:rPr lang="ru-RU" sz="2800" b="1" baseline="-25000" dirty="0" smtClean="0">
                <a:solidFill>
                  <a:sysClr val="windowText" lastClr="000000"/>
                </a:solidFill>
              </a:rPr>
              <a:t>2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b="1" dirty="0">
                <a:solidFill>
                  <a:sysClr val="windowText" lastClr="000000"/>
                </a:solidFill>
              </a:rPr>
              <a:t>+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6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Н</a:t>
            </a:r>
            <a:r>
              <a:rPr lang="ru-RU" sz="2800" b="1" baseline="-25000" dirty="0" smtClean="0">
                <a:solidFill>
                  <a:sysClr val="windowText" lastClr="000000"/>
                </a:solidFill>
              </a:rPr>
              <a:t>2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О </a:t>
            </a:r>
            <a:r>
              <a:rPr lang="ru-RU" sz="2800" b="1" dirty="0">
                <a:solidFill>
                  <a:sysClr val="windowText" lastClr="000000"/>
                </a:solidFill>
              </a:rPr>
              <a:t>+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2,83 кДж</a:t>
            </a:r>
            <a:r>
              <a:rPr lang="ru-RU" sz="2800" b="1" dirty="0">
                <a:solidFill>
                  <a:sysClr val="windowText" lastClr="000000"/>
                </a:solidFill>
                <a:sym typeface="Symbol" pitchFamily="18" charset="2"/>
              </a:rPr>
              <a:t></a:t>
            </a:r>
            <a:r>
              <a:rPr lang="ru-RU" sz="2800" b="1" dirty="0">
                <a:solidFill>
                  <a:sysClr val="windowText" lastClr="000000"/>
                </a:solidFill>
              </a:rPr>
              <a:t> С</a:t>
            </a:r>
            <a:r>
              <a:rPr lang="ru-RU" sz="2800" b="1" baseline="-25000" dirty="0">
                <a:solidFill>
                  <a:sysClr val="windowText" lastClr="000000"/>
                </a:solidFill>
              </a:rPr>
              <a:t>6</a:t>
            </a:r>
            <a:r>
              <a:rPr lang="ru-RU" sz="2800" b="1" dirty="0">
                <a:solidFill>
                  <a:sysClr val="windowText" lastClr="000000"/>
                </a:solidFill>
              </a:rPr>
              <a:t>Н</a:t>
            </a:r>
            <a:r>
              <a:rPr lang="ru-RU" sz="2800" b="1" baseline="-25000" dirty="0">
                <a:solidFill>
                  <a:sysClr val="windowText" lastClr="000000"/>
                </a:solidFill>
              </a:rPr>
              <a:t>12</a:t>
            </a:r>
            <a:r>
              <a:rPr lang="ru-RU" sz="2800" b="1" dirty="0">
                <a:solidFill>
                  <a:sysClr val="windowText" lastClr="000000"/>
                </a:solidFill>
              </a:rPr>
              <a:t>О</a:t>
            </a:r>
            <a:r>
              <a:rPr lang="ru-RU" sz="2800" b="1" baseline="-25000" dirty="0">
                <a:solidFill>
                  <a:sysClr val="windowText" lastClr="000000"/>
                </a:solidFill>
              </a:rPr>
              <a:t>6</a:t>
            </a:r>
            <a:r>
              <a:rPr lang="ru-RU" sz="2800" b="1" dirty="0">
                <a:solidFill>
                  <a:sysClr val="windowText" lastClr="000000"/>
                </a:solidFill>
              </a:rPr>
              <a:t> +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6</a:t>
            </a:r>
            <a:r>
              <a:rPr lang="ru-RU" sz="2800" b="1" dirty="0">
                <a:solidFill>
                  <a:sysClr val="windowText" lastClr="000000"/>
                </a:solidFill>
              </a:rPr>
              <a:t>О</a:t>
            </a:r>
            <a:r>
              <a:rPr lang="ru-RU" sz="2800" b="1" baseline="-25000" dirty="0">
                <a:solidFill>
                  <a:sysClr val="windowText" lastClr="000000"/>
                </a:solidFill>
              </a:rPr>
              <a:t>2</a:t>
            </a:r>
            <a:r>
              <a:rPr lang="ru-RU" sz="2800" b="1" dirty="0">
                <a:solidFill>
                  <a:sysClr val="windowText" lastClr="000000"/>
                </a:solidFill>
                <a:sym typeface="Symbol" pitchFamily="18" charset="2"/>
              </a:rPr>
              <a:t></a:t>
            </a:r>
            <a:r>
              <a:rPr lang="ru-RU" sz="2800" b="1" dirty="0">
                <a:solidFill>
                  <a:sysClr val="windowText" lastClr="000000"/>
                </a:solidFill>
              </a:rPr>
              <a:t> 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62400" y="3048000"/>
            <a:ext cx="1143000" cy="7016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dirty="0" err="1">
                <a:solidFill>
                  <a:schemeClr val="tx1"/>
                </a:solidFill>
              </a:rPr>
              <a:t>СО</a:t>
            </a:r>
            <a:r>
              <a:rPr lang="uk-UA" sz="4000" b="1" baseline="-25000" dirty="0" err="1">
                <a:solidFill>
                  <a:schemeClr val="tx1"/>
                </a:solidFill>
              </a:rPr>
              <a:t>2</a:t>
            </a:r>
            <a:endParaRPr lang="uk-UA" sz="4000" b="1" dirty="0">
              <a:solidFill>
                <a:schemeClr val="tx1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410200" y="4953000"/>
            <a:ext cx="1066800" cy="641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solidFill>
                  <a:srgbClr val="003399"/>
                </a:solidFill>
              </a:rPr>
              <a:t>Н</a:t>
            </a:r>
            <a:r>
              <a:rPr lang="uk-UA" sz="3600" b="1" baseline="-25000" dirty="0">
                <a:solidFill>
                  <a:srgbClr val="003399"/>
                </a:solidFill>
              </a:rPr>
              <a:t>2</a:t>
            </a:r>
            <a:r>
              <a:rPr lang="uk-UA" sz="3600" b="1" dirty="0">
                <a:solidFill>
                  <a:srgbClr val="003399"/>
                </a:solidFill>
              </a:rPr>
              <a:t>О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1447800" y="4495800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solidFill>
                  <a:srgbClr val="09366D"/>
                </a:solidFill>
              </a:rPr>
              <a:t>2</a:t>
            </a: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gray">
          <a:xfrm>
            <a:off x="228600" y="3505200"/>
            <a:ext cx="12954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76ABFA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E7F6FF"/>
                    </a:gs>
                    <a:gs pos="100000">
                      <a:srgbClr val="76ABFA">
                        <a:alpha val="82001"/>
                      </a:srgbClr>
                    </a:gs>
                  </a:gsLst>
                  <a:lin ang="5400000" scaled="1"/>
                </a:gradFill>
                <a:latin typeface="Palatino Linotype"/>
              </a:rPr>
              <a:t>О</a:t>
            </a: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7543800" y="914400"/>
            <a:ext cx="1371600" cy="1447800"/>
          </a:xfrm>
          <a:prstGeom prst="sun">
            <a:avLst>
              <a:gd name="adj" fmla="val 17853"/>
            </a:avLst>
          </a:prstGeom>
          <a:gradFill flip="none" rotWithShape="1">
            <a:gsLst>
              <a:gs pos="0">
                <a:srgbClr val="FFFD45"/>
              </a:gs>
              <a:gs pos="46000">
                <a:srgbClr val="FF4B4B"/>
              </a:gs>
              <a:gs pos="51000">
                <a:srgbClr val="FFFF29"/>
              </a:gs>
            </a:gsLst>
            <a:path path="circle">
              <a:fillToRect l="50000" t="50000" r="50000" b="50000"/>
            </a:path>
            <a:tileRect/>
          </a:gradFill>
          <a:ln w="19050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10" name="Picture 7" descr="абрикос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048000"/>
            <a:ext cx="2362200" cy="1781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5943600" y="6334780"/>
            <a:ext cx="12954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цукор</a:t>
            </a:r>
            <a:endParaRPr lang="uk-UA" sz="2800" b="1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7086600" cy="2062103"/>
          </a:xfrm>
          <a:prstGeom prst="rect">
            <a:avLst/>
          </a:prstGeom>
          <a:solidFill>
            <a:srgbClr val="002A00">
              <a:alpha val="83920"/>
            </a:srgbClr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i="1" dirty="0" smtClean="0">
                <a:solidFill>
                  <a:schemeClr val="bg1"/>
                </a:solidFill>
              </a:rPr>
              <a:t>фотосинтез</a:t>
            </a:r>
            <a:r>
              <a:rPr lang="uk-UA" sz="3200" dirty="0" smtClean="0">
                <a:solidFill>
                  <a:schemeClr val="bg1"/>
                </a:solidFill>
              </a:rPr>
              <a:t> (з вуглекислого газу і води утворюється нова речовина — </a:t>
            </a:r>
            <a:r>
              <a:rPr lang="uk-UA" sz="3200" dirty="0" smtClean="0">
                <a:solidFill>
                  <a:srgbClr val="66FFFF"/>
                </a:solidFill>
              </a:rPr>
              <a:t>глюкоза</a:t>
            </a:r>
            <a:r>
              <a:rPr lang="uk-UA" sz="3200" dirty="0" smtClean="0">
                <a:solidFill>
                  <a:schemeClr val="bg1"/>
                </a:solidFill>
              </a:rPr>
              <a:t>, при цьому поглинається енергія сонячного світла);</a:t>
            </a:r>
            <a:r>
              <a:rPr lang="ru-RU" sz="3200" dirty="0" smtClean="0">
                <a:solidFill>
                  <a:schemeClr val="bg1"/>
                </a:solidFill>
              </a:rPr>
              <a:t>.</a:t>
            </a:r>
            <a:endParaRPr lang="uk-UA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9" grpId="1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1" name="Picture 7" descr="nast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60425"/>
            <a:ext cx="381000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0" y="3429000"/>
            <a:ext cx="9144000" cy="1384995"/>
          </a:xfrm>
          <a:prstGeom prst="rect">
            <a:avLst/>
          </a:prstGeom>
          <a:solidFill>
            <a:srgbClr val="03170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>
                <a:solidFill>
                  <a:srgbClr val="FF3399"/>
                </a:solidFill>
              </a:rPr>
              <a:t> </a:t>
            </a:r>
            <a:r>
              <a:rPr lang="uk-UA" sz="2400" dirty="0">
                <a:solidFill>
                  <a:srgbClr val="FF3399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rgbClr val="FF2F97"/>
                </a:solidFill>
              </a:rPr>
              <a:t>Реакція</a:t>
            </a:r>
            <a:r>
              <a:rPr lang="ru-RU" sz="2800" i="1" dirty="0">
                <a:solidFill>
                  <a:srgbClr val="FF2F97"/>
                </a:solidFill>
              </a:rPr>
              <a:t> </a:t>
            </a:r>
            <a:r>
              <a:rPr lang="ru-RU" sz="2800" i="1" dirty="0" err="1">
                <a:solidFill>
                  <a:srgbClr val="FF2F97"/>
                </a:solidFill>
              </a:rPr>
              <a:t>горіння</a:t>
            </a:r>
            <a:r>
              <a:rPr lang="ru-RU" sz="2800" dirty="0">
                <a:solidFill>
                  <a:schemeClr val="bg1"/>
                </a:solidFill>
              </a:rPr>
              <a:t> - </a:t>
            </a:r>
            <a:r>
              <a:rPr lang="ru-RU" sz="2800" dirty="0" err="1">
                <a:solidFill>
                  <a:schemeClr val="bg1"/>
                </a:solidFill>
              </a:rPr>
              <a:t>це</a:t>
            </a:r>
            <a:r>
              <a:rPr lang="ru-RU" sz="2800" dirty="0">
                <a:solidFill>
                  <a:schemeClr val="bg1"/>
                </a:solidFill>
              </a:rPr>
              <a:t> перша </a:t>
            </a:r>
            <a:r>
              <a:rPr lang="ru-RU" sz="2800" dirty="0" err="1">
                <a:solidFill>
                  <a:schemeClr val="bg1"/>
                </a:solidFill>
              </a:rPr>
              <a:t>хімічна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реакція</a:t>
            </a:r>
            <a:r>
              <a:rPr lang="ru-RU" sz="2800" dirty="0">
                <a:solidFill>
                  <a:schemeClr val="bg1"/>
                </a:solidFill>
              </a:rPr>
              <a:t>, яку </a:t>
            </a:r>
            <a:r>
              <a:rPr lang="ru-RU" sz="2800" dirty="0" err="1">
                <a:solidFill>
                  <a:schemeClr val="bg1"/>
                </a:solidFill>
              </a:rPr>
              <a:t>людина</a:t>
            </a:r>
            <a:r>
              <a:rPr lang="ru-RU" sz="2800" dirty="0">
                <a:solidFill>
                  <a:schemeClr val="bg1"/>
                </a:solidFill>
              </a:rPr>
              <a:t> почала </a:t>
            </a:r>
            <a:r>
              <a:rPr lang="ru-RU" sz="2800" dirty="0" err="1">
                <a:solidFill>
                  <a:schemeClr val="bg1"/>
                </a:solidFill>
              </a:rPr>
              <a:t>здійснювати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свідомо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Вона </a:t>
            </a:r>
            <a:r>
              <a:rPr lang="ru-RU" sz="2800" dirty="0" err="1">
                <a:solidFill>
                  <a:schemeClr val="bg1"/>
                </a:solidFill>
              </a:rPr>
              <a:t>супроводжується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rgbClr val="F83656"/>
                </a:solidFill>
              </a:rPr>
              <a:t>виділенням</a:t>
            </a:r>
            <a:r>
              <a:rPr lang="ru-RU" sz="2800" dirty="0">
                <a:solidFill>
                  <a:srgbClr val="F83656"/>
                </a:solidFill>
              </a:rPr>
              <a:t> тепла та </a:t>
            </a:r>
            <a:r>
              <a:rPr lang="ru-RU" sz="2800" dirty="0" err="1">
                <a:solidFill>
                  <a:srgbClr val="F83656"/>
                </a:solidFill>
              </a:rPr>
              <a:t>світла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5105400"/>
            <a:ext cx="9144000" cy="1384995"/>
          </a:xfrm>
          <a:prstGeom prst="rect">
            <a:avLst/>
          </a:prstGeom>
          <a:solidFill>
            <a:srgbClr val="03170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Люди </a:t>
            </a:r>
            <a:r>
              <a:rPr lang="ru-RU" sz="2800" dirty="0" err="1">
                <a:solidFill>
                  <a:schemeClr val="bg1"/>
                </a:solidFill>
              </a:rPr>
              <a:t>навчились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виготовляти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метали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фарби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скло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порцеляну</a:t>
            </a:r>
            <a:r>
              <a:rPr lang="ru-RU" sz="2800" dirty="0" smtClean="0">
                <a:solidFill>
                  <a:schemeClr val="bg1"/>
                </a:solidFill>
              </a:rPr>
              <a:t>,  </a:t>
            </a:r>
            <a:r>
              <a:rPr lang="ru-RU" sz="2800" dirty="0" err="1">
                <a:solidFill>
                  <a:schemeClr val="bg1"/>
                </a:solidFill>
              </a:rPr>
              <a:t>уповільнювати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процес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псування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м'яса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або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риби</a:t>
            </a:r>
            <a:r>
              <a:rPr lang="ru-RU" sz="2800" dirty="0">
                <a:solidFill>
                  <a:schemeClr val="bg1"/>
                </a:solidFill>
              </a:rPr>
              <a:t> за </a:t>
            </a:r>
            <a:r>
              <a:rPr lang="ru-RU" sz="2800" dirty="0" err="1">
                <a:solidFill>
                  <a:schemeClr val="bg1"/>
                </a:solidFill>
              </a:rPr>
              <a:t>допомогою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солі</a:t>
            </a:r>
            <a:r>
              <a:rPr lang="ru-RU" sz="2800" dirty="0">
                <a:solidFill>
                  <a:schemeClr val="bg1"/>
                </a:solidFill>
              </a:rPr>
              <a:t> та оцту </a:t>
            </a:r>
            <a:r>
              <a:rPr lang="ru-RU" sz="2800" dirty="0" err="1">
                <a:solidFill>
                  <a:schemeClr val="bg1"/>
                </a:solidFill>
              </a:rPr>
              <a:t>тощо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gray">
          <a:xfrm>
            <a:off x="1219200" y="228600"/>
            <a:ext cx="6248400" cy="685800"/>
          </a:xfrm>
          <a:prstGeom prst="rect">
            <a:avLst/>
          </a:prstGeom>
          <a:gradFill rotWithShape="1">
            <a:gsLst>
              <a:gs pos="0">
                <a:srgbClr val="D7452D">
                  <a:alpha val="45000"/>
                </a:srgbClr>
              </a:gs>
              <a:gs pos="50000">
                <a:srgbClr val="4F180F"/>
              </a:gs>
              <a:gs pos="100000">
                <a:srgbClr val="D7452D">
                  <a:alpha val="45000"/>
                </a:srgbClr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ru-RU" sz="3200">
                <a:solidFill>
                  <a:schemeClr val="bg1"/>
                </a:solidFill>
              </a:rPr>
              <a:t>Хімічні явища служать людині</a:t>
            </a:r>
            <a:endParaRPr lang="en-US" sz="320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User\Мои документы\програма_з_хімії_9_кдасу_-скреншоти\метан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9904" y="1038386"/>
            <a:ext cx="2727702" cy="232474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5" grpId="0" animBg="1"/>
      <p:bldP spid="5" grpId="0" animBg="1"/>
      <p:bldP spid="4710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35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670" y="228600"/>
            <a:ext cx="42503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err="1" smtClean="0">
                <a:ln/>
                <a:solidFill>
                  <a:srgbClr val="0BD0D9"/>
                </a:solidFill>
                <a:effectLst/>
                <a:uLnTx/>
                <a:uFillTx/>
              </a:rPr>
              <a:t>Фізичні</a:t>
            </a:r>
            <a:r>
              <a:rPr kumimoji="0" lang="ru-RU" sz="4400" b="1" i="0" u="none" strike="noStrike" kern="0" cap="none" spc="0" normalizeH="0" baseline="0" noProof="0" dirty="0" smtClean="0">
                <a:ln/>
                <a:solidFill>
                  <a:srgbClr val="0BD0D9"/>
                </a:solidFill>
                <a:effectLst/>
                <a:uLnTx/>
                <a:uFillTx/>
              </a:rPr>
              <a:t> </a:t>
            </a:r>
            <a:r>
              <a:rPr kumimoji="0" lang="ru-RU" sz="4400" b="1" i="0" u="none" strike="noStrike" kern="0" cap="none" spc="0" normalizeH="0" baseline="0" noProof="0" dirty="0" err="1" smtClean="0">
                <a:ln/>
                <a:solidFill>
                  <a:srgbClr val="0BD0D9"/>
                </a:solidFill>
                <a:effectLst/>
                <a:uLnTx/>
                <a:uFillTx/>
              </a:rPr>
              <a:t>явища</a:t>
            </a:r>
            <a:endParaRPr kumimoji="0" lang="ru-RU" sz="4400" b="1" i="0" u="none" strike="noStrike" kern="0" cap="none" spc="0" normalizeH="0" baseline="0" noProof="0" dirty="0">
              <a:ln/>
              <a:solidFill>
                <a:srgbClr val="0BD0D9"/>
              </a:solidFill>
              <a:effectLst/>
              <a:uLnTx/>
              <a:uFillTx/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0" y="1295400"/>
            <a:ext cx="4267200" cy="4876800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Arial" pitchFamily="34" charset="0"/>
                <a:cs typeface="Arial" pitchFamily="34" charset="0"/>
              </a:rPr>
              <a:t>Явища, які не супроводжуються утворенням нових речовин.</a:t>
            </a:r>
          </a:p>
          <a:p>
            <a:pPr algn="ctr"/>
            <a:r>
              <a:rPr lang="uk-UA" sz="3200" dirty="0" smtClean="0">
                <a:latin typeface="Arial" pitchFamily="34" charset="0"/>
                <a:cs typeface="Arial" pitchFamily="34" charset="0"/>
              </a:rPr>
              <a:t>Вони проявляються в зміні </a:t>
            </a:r>
            <a:r>
              <a:rPr lang="uk-UA" sz="3200" dirty="0" smtClean="0">
                <a:solidFill>
                  <a:srgbClr val="00FFCC"/>
                </a:solidFill>
                <a:latin typeface="Arial" pitchFamily="34" charset="0"/>
                <a:cs typeface="Arial" pitchFamily="34" charset="0"/>
              </a:rPr>
              <a:t>форми тіла 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або </a:t>
            </a:r>
            <a:r>
              <a:rPr lang="uk-UA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агрегатного стану 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речовини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28600"/>
            <a:ext cx="440697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400" b="1" i="0" u="none" strike="noStrike" kern="0" cap="none" spc="50" normalizeH="0" baseline="0" noProof="0" dirty="0" err="1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Хімічні</a:t>
            </a:r>
            <a:r>
              <a:rPr kumimoji="0" lang="ru-RU" sz="44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400" b="1" i="0" u="none" strike="noStrike" kern="0" cap="none" spc="50" normalizeH="0" baseline="0" noProof="0" dirty="0" err="1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явища</a:t>
            </a:r>
            <a:endParaRPr kumimoji="0" lang="ru-RU" sz="44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009DD9">
                      <a:satMod val="155000"/>
                    </a:srgbClr>
                  </a:gs>
                  <a:gs pos="100000">
                    <a:srgbClr val="009DD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4572000" y="1295400"/>
            <a:ext cx="4572000" cy="4876800"/>
          </a:xfrm>
          <a:prstGeom prst="flowChartDocument">
            <a:avLst/>
          </a:prstGeom>
          <a:gradFill flip="none" rotWithShape="1">
            <a:gsLst>
              <a:gs pos="0">
                <a:schemeClr val="accent4">
                  <a:shade val="15000"/>
                  <a:satMod val="180000"/>
                </a:schemeClr>
              </a:gs>
              <a:gs pos="77000">
                <a:srgbClr val="092E5F"/>
              </a:gs>
              <a:gs pos="45000">
                <a:srgbClr val="0C2140"/>
              </a:gs>
              <a:gs pos="100000">
                <a:schemeClr val="accent4">
                  <a:tint val="95500"/>
                  <a:shade val="100000"/>
                  <a:satMod val="155000"/>
                </a:schemeClr>
              </a:gs>
            </a:gsLst>
            <a:lin ang="54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Arial" pitchFamily="34" charset="0"/>
                <a:cs typeface="Arial" pitchFamily="34" charset="0"/>
              </a:rPr>
              <a:t>Явища (хімічні реакції) проявляються в </a:t>
            </a:r>
            <a:r>
              <a:rPr lang="uk-UA" sz="3200" dirty="0" smtClean="0">
                <a:solidFill>
                  <a:srgbClr val="00FFCC"/>
                </a:solidFill>
                <a:latin typeface="Arial" pitchFamily="34" charset="0"/>
                <a:cs typeface="Arial" pitchFamily="34" charset="0"/>
              </a:rPr>
              <a:t>перетворенні речовин,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 у результаті яких утворюється одна або декілька </a:t>
            </a:r>
            <a:r>
              <a:rPr lang="uk-UA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нових речовин</a:t>
            </a:r>
            <a:endParaRPr lang="uk-UA" sz="3200" dirty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00"/>
            </a:gs>
            <a:gs pos="100000">
              <a:srgbClr val="00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23900" y="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200" dirty="0">
                <a:solidFill>
                  <a:srgbClr val="00FFFF"/>
                </a:solidFill>
              </a:rPr>
              <a:t>  </a:t>
            </a:r>
            <a:r>
              <a:rPr lang="uk-UA" sz="3200" dirty="0" smtClean="0">
                <a:solidFill>
                  <a:srgbClr val="00FFFF"/>
                </a:solidFill>
              </a:rPr>
              <a:t>Що називають хімічними явищами ?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609600" y="2895600"/>
            <a:ext cx="8077200" cy="1373188"/>
          </a:xfrm>
          <a:prstGeom prst="rect">
            <a:avLst/>
          </a:prstGeom>
          <a:solidFill>
            <a:srgbClr val="0022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Наприклад: </a:t>
            </a:r>
            <a:r>
              <a:rPr lang="uk-UA" sz="2800" dirty="0">
                <a:solidFill>
                  <a:srgbClr val="FFFF00"/>
                </a:solidFill>
              </a:rPr>
              <a:t>Горіння деревини</a:t>
            </a:r>
            <a:r>
              <a:rPr lang="uk-UA" sz="2800" dirty="0">
                <a:solidFill>
                  <a:schemeClr val="bg1"/>
                </a:solidFill>
              </a:rPr>
              <a:t>, </a:t>
            </a:r>
            <a:r>
              <a:rPr lang="uk-UA" sz="2800" dirty="0">
                <a:solidFill>
                  <a:srgbClr val="CC3300"/>
                </a:solidFill>
              </a:rPr>
              <a:t>поява  </a:t>
            </a:r>
            <a:r>
              <a:rPr lang="uk-UA" sz="2800" dirty="0" err="1">
                <a:solidFill>
                  <a:srgbClr val="CC3300"/>
                </a:solidFill>
              </a:rPr>
              <a:t>їржі</a:t>
            </a:r>
            <a:r>
              <a:rPr lang="uk-UA" sz="2800" dirty="0">
                <a:solidFill>
                  <a:srgbClr val="CC3300"/>
                </a:solidFill>
              </a:rPr>
              <a:t> н</a:t>
            </a:r>
            <a:r>
              <a:rPr lang="uk-UA" sz="2800" dirty="0">
                <a:solidFill>
                  <a:schemeClr val="bg1"/>
                </a:solidFill>
              </a:rPr>
              <a:t>а </a:t>
            </a:r>
            <a:r>
              <a:rPr lang="uk-UA" sz="2800" dirty="0">
                <a:solidFill>
                  <a:srgbClr val="CC3300"/>
                </a:solidFill>
              </a:rPr>
              <a:t>поверхні залізних виробів</a:t>
            </a:r>
            <a:r>
              <a:rPr lang="uk-UA" sz="2800" dirty="0">
                <a:solidFill>
                  <a:schemeClr val="bg1"/>
                </a:solidFill>
              </a:rPr>
              <a:t>, </a:t>
            </a:r>
            <a:r>
              <a:rPr lang="uk-UA" sz="2800" dirty="0">
                <a:solidFill>
                  <a:srgbClr val="66FFFF"/>
                </a:solidFill>
              </a:rPr>
              <a:t>прокисання молока</a:t>
            </a:r>
            <a:r>
              <a:rPr lang="uk-UA" sz="2800" dirty="0">
                <a:solidFill>
                  <a:schemeClr val="bg1"/>
                </a:solidFill>
              </a:rPr>
              <a:t>, </a:t>
            </a:r>
            <a:r>
              <a:rPr lang="uk-UA" sz="2800" dirty="0">
                <a:solidFill>
                  <a:srgbClr val="FFC000"/>
                </a:solidFill>
              </a:rPr>
              <a:t>пригорання  їжі  на  сковорідці 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447800" y="5257800"/>
            <a:ext cx="6248400" cy="1200150"/>
          </a:xfrm>
          <a:prstGeom prst="rect">
            <a:avLst/>
          </a:prstGeom>
          <a:solidFill>
            <a:srgbClr val="002200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solidFill>
                  <a:schemeClr val="bg1"/>
                </a:solidFill>
              </a:rPr>
              <a:t>Хімічне явище називають</a:t>
            </a:r>
            <a:r>
              <a:rPr lang="ru-RU" sz="3600">
                <a:solidFill>
                  <a:srgbClr val="FF3300"/>
                </a:solidFill>
              </a:rPr>
              <a:t> </a:t>
            </a:r>
            <a:br>
              <a:rPr lang="ru-RU" sz="3600">
                <a:solidFill>
                  <a:srgbClr val="FF3300"/>
                </a:solidFill>
              </a:rPr>
            </a:br>
            <a:r>
              <a:rPr lang="ru-RU" sz="3600">
                <a:solidFill>
                  <a:srgbClr val="FF3300"/>
                </a:solidFill>
              </a:rPr>
              <a:t>хімічно реакцією </a:t>
            </a:r>
            <a:endParaRPr lang="uk-UA" sz="3600">
              <a:solidFill>
                <a:srgbClr val="FF3300"/>
              </a:solidFill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28600" y="762000"/>
            <a:ext cx="8686800" cy="1076325"/>
          </a:xfrm>
          <a:prstGeom prst="rect">
            <a:avLst/>
          </a:prstGeom>
          <a:solidFill>
            <a:srgbClr val="002200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Явища, під час яких </a:t>
            </a:r>
            <a:r>
              <a:rPr lang="uk-UA" sz="3200">
                <a:solidFill>
                  <a:srgbClr val="FF2F97"/>
                </a:solidFill>
              </a:rPr>
              <a:t>одні речовини перетворюються на інші</a:t>
            </a:r>
            <a:r>
              <a:rPr lang="uk-UA" sz="3200">
                <a:solidFill>
                  <a:schemeClr val="bg1"/>
                </a:solidFill>
              </a:rPr>
              <a:t> називаються </a:t>
            </a:r>
            <a:r>
              <a:rPr lang="uk-UA" sz="3200">
                <a:solidFill>
                  <a:srgbClr val="FF3300"/>
                </a:solidFill>
              </a:rPr>
              <a:t>хімічні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3900" y="198120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200" dirty="0">
                <a:solidFill>
                  <a:srgbClr val="00FFFF"/>
                </a:solidFill>
              </a:rPr>
              <a:t>  </a:t>
            </a:r>
            <a:r>
              <a:rPr lang="uk-UA" sz="3200" dirty="0" smtClean="0">
                <a:solidFill>
                  <a:srgbClr val="00FFFF"/>
                </a:solidFill>
              </a:rPr>
              <a:t>Наведіть приклади хімічних явищ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23900" y="434340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3200" dirty="0">
                <a:solidFill>
                  <a:srgbClr val="00FFFF"/>
                </a:solidFill>
              </a:rPr>
              <a:t>  </a:t>
            </a:r>
            <a:r>
              <a:rPr lang="uk-UA" sz="3200" dirty="0" smtClean="0">
                <a:solidFill>
                  <a:srgbClr val="00FFFF"/>
                </a:solidFill>
              </a:rPr>
              <a:t>Як ще називають хімічне явище ?</a:t>
            </a:r>
            <a:endParaRPr lang="uk-UA" sz="3200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59396" grpId="0" animBg="1"/>
      <p:bldP spid="59397" grpId="0" animBg="1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7"/>
          <p:cNvSpPr txBox="1">
            <a:spLocks noChangeArrowheads="1"/>
          </p:cNvSpPr>
          <p:nvPr/>
        </p:nvSpPr>
        <p:spPr bwMode="auto">
          <a:xfrm>
            <a:off x="228600" y="838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dirty="0">
                <a:solidFill>
                  <a:schemeClr val="bg1"/>
                </a:solidFill>
              </a:rPr>
              <a:t>  </a:t>
            </a:r>
            <a:r>
              <a:rPr lang="uk-UA" sz="2400" dirty="0">
                <a:solidFill>
                  <a:schemeClr val="bg1"/>
                </a:solidFill>
              </a:rPr>
              <a:t>Про перебіг реакції можна судити за певними ознаками</a:t>
            </a:r>
            <a:endParaRPr lang="uk-UA" sz="2400" dirty="0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gray">
          <a:xfrm>
            <a:off x="304800" y="1447800"/>
            <a:ext cx="2209800" cy="919163"/>
          </a:xfrm>
          <a:prstGeom prst="rect">
            <a:avLst/>
          </a:prstGeom>
          <a:gradFill rotWithShape="1">
            <a:gsLst>
              <a:gs pos="0">
                <a:srgbClr val="09629F">
                  <a:alpha val="45000"/>
                </a:srgbClr>
              </a:gs>
              <a:gs pos="50000">
                <a:srgbClr val="0F0228"/>
              </a:gs>
              <a:gs pos="100000">
                <a:srgbClr val="09629F">
                  <a:alpha val="45000"/>
                </a:srgbClr>
              </a:gs>
            </a:gsLst>
            <a:lin ang="2700000" scaled="1"/>
          </a:gradFill>
          <a:ln w="9525">
            <a:solidFill>
              <a:srgbClr val="00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Зміна забарвлення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gray">
          <a:xfrm>
            <a:off x="2743200" y="1447800"/>
            <a:ext cx="2133600" cy="919163"/>
          </a:xfrm>
          <a:prstGeom prst="rect">
            <a:avLst/>
          </a:prstGeom>
          <a:gradFill rotWithShape="1">
            <a:gsLst>
              <a:gs pos="0">
                <a:srgbClr val="0F0228"/>
              </a:gs>
              <a:gs pos="100000">
                <a:srgbClr val="480CC0">
                  <a:alpha val="45000"/>
                </a:srgbClr>
              </a:gs>
            </a:gsLst>
            <a:lin ang="2700000" scaled="1"/>
          </a:gradFill>
          <a:ln w="9525">
            <a:solidFill>
              <a:srgbClr val="00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Виділення газу, запаху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gray">
          <a:xfrm>
            <a:off x="5029200" y="1447800"/>
            <a:ext cx="1905000" cy="919163"/>
          </a:xfrm>
          <a:prstGeom prst="rect">
            <a:avLst/>
          </a:prstGeom>
          <a:gradFill rotWithShape="1">
            <a:gsLst>
              <a:gs pos="0">
                <a:srgbClr val="0D8568">
                  <a:alpha val="45000"/>
                </a:srgbClr>
              </a:gs>
              <a:gs pos="50000">
                <a:srgbClr val="0F0228"/>
              </a:gs>
              <a:gs pos="100000">
                <a:srgbClr val="0D8568">
                  <a:alpha val="45000"/>
                </a:srgbClr>
              </a:gs>
            </a:gsLst>
            <a:lin ang="2700000" scaled="1"/>
          </a:gradFill>
          <a:ln w="9525">
            <a:solidFill>
              <a:srgbClr val="00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000" b="1">
                <a:solidFill>
                  <a:schemeClr val="bg1"/>
                </a:solidFill>
              </a:rPr>
              <a:t>Виділення  осаду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gray">
          <a:xfrm>
            <a:off x="7086600" y="1447800"/>
            <a:ext cx="1905000" cy="919163"/>
          </a:xfrm>
          <a:prstGeom prst="rect">
            <a:avLst/>
          </a:prstGeom>
          <a:gradFill rotWithShape="1">
            <a:gsLst>
              <a:gs pos="0">
                <a:srgbClr val="D7452D">
                  <a:alpha val="45000"/>
                </a:srgbClr>
              </a:gs>
              <a:gs pos="50000">
                <a:srgbClr val="4F180F"/>
              </a:gs>
              <a:gs pos="100000">
                <a:srgbClr val="D7452D">
                  <a:alpha val="45000"/>
                </a:srgbClr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chemeClr val="bg1"/>
                </a:solidFill>
              </a:rPr>
              <a:t>  </a:t>
            </a:r>
            <a:r>
              <a:rPr lang="uk-UA" sz="2000" b="1">
                <a:solidFill>
                  <a:schemeClr val="bg1"/>
                </a:solidFill>
              </a:rPr>
              <a:t>Поява світла, тепла</a:t>
            </a:r>
            <a:endParaRPr lang="en-US" sz="2000" b="1">
              <a:solidFill>
                <a:schemeClr val="bg1"/>
              </a:solidFill>
            </a:endParaRPr>
          </a:p>
        </p:txBody>
      </p:sp>
      <p:pic>
        <p:nvPicPr>
          <p:cNvPr id="45068" name="Picture 12" descr="Autum Leafs 1600X1200 Nature Wallpap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2701925"/>
            <a:ext cx="4800600" cy="405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304800" y="2590800"/>
            <a:ext cx="3657600" cy="2246769"/>
          </a:xfrm>
          <a:prstGeom prst="rect">
            <a:avLst/>
          </a:prstGeom>
          <a:solidFill>
            <a:srgbClr val="0022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колір листя на деревах восени змінюється від зеленого до  жовтого або червоного</a:t>
            </a:r>
          </a:p>
        </p:txBody>
      </p:sp>
      <p:pic>
        <p:nvPicPr>
          <p:cNvPr id="45071" name="Picture 15" descr="leaves_falling_in_pile_h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38400"/>
            <a:ext cx="3581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WordArt 19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7673975" cy="609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0" cap="none" spc="0" normalizeH="0" baseline="0" noProof="0" dirty="0" smtClean="0">
                <a:ln/>
                <a:solidFill>
                  <a:srgbClr val="0BD0D9"/>
                </a:solidFill>
                <a:effectLst/>
                <a:uLnTx/>
                <a:uFillTx/>
                <a:latin typeface="Monotype Corsiva"/>
              </a:rPr>
              <a:t>Назвіть ознаки </a:t>
            </a:r>
            <a:r>
              <a:rPr kumimoji="0" lang="uk-UA" sz="3600" b="1" i="0" u="none" strike="noStrike" kern="10" cap="none" spc="0" normalizeH="0" baseline="0" noProof="0" dirty="0">
                <a:ln/>
                <a:solidFill>
                  <a:srgbClr val="0BD0D9"/>
                </a:solidFill>
                <a:effectLst/>
                <a:uLnTx/>
                <a:uFillTx/>
                <a:latin typeface="Monotype Corsiva"/>
              </a:rPr>
              <a:t>хімічних реакцій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45064" grpId="0" animBg="1"/>
      <p:bldP spid="45065" grpId="0" animBg="1"/>
      <p:bldP spid="45066" grpId="0" animBg="1"/>
      <p:bldP spid="45067" grpId="0" animBg="1"/>
      <p:bldP spid="45069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295400"/>
            <a:ext cx="3810000" cy="584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dirty="0">
                <a:latin typeface="Arial" pitchFamily="34" charset="0"/>
                <a:cs typeface="Arial" pitchFamily="34" charset="0"/>
              </a:rPr>
              <a:t>зміна забарвлення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2133600"/>
            <a:ext cx="36576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3200" dirty="0">
                <a:latin typeface="Arial" pitchFamily="34" charset="0"/>
                <a:cs typeface="Arial" pitchFamily="34" charset="0"/>
              </a:rPr>
              <a:t>виділення газу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000" y="2890043"/>
            <a:ext cx="3810000" cy="107791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dirty="0">
                <a:latin typeface="Arial" pitchFamily="34" charset="0"/>
                <a:cs typeface="Arial" pitchFamily="34" charset="0"/>
              </a:rPr>
              <a:t>утворення чи зникнення осаду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4191000"/>
            <a:ext cx="38862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dirty="0">
                <a:latin typeface="Arial" pitchFamily="34" charset="0"/>
                <a:cs typeface="Arial" pitchFamily="34" charset="0"/>
              </a:rPr>
              <a:t>поява, зникнення чи зміна запаху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5638800"/>
            <a:ext cx="38862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2800" dirty="0"/>
              <a:t>виділення чи поглинання теплоти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304800"/>
            <a:ext cx="73914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3600" dirty="0" smtClean="0">
                <a:latin typeface="Arial" pitchFamily="34" charset="0"/>
                <a:cs typeface="Arial" pitchFamily="34" charset="0"/>
              </a:rPr>
              <a:t>Назвіть ознаки хімічних  </a:t>
            </a:r>
            <a:r>
              <a:rPr lang="uk-UA" sz="3600" dirty="0">
                <a:latin typeface="Arial" pitchFamily="34" charset="0"/>
                <a:cs typeface="Arial" pitchFamily="34" charset="0"/>
              </a:rPr>
              <a:t>реакцій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2446639" y="1878228"/>
            <a:ext cx="4497858" cy="81893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3600" dirty="0">
                <a:solidFill>
                  <a:srgbClr val="FF0000"/>
                </a:solidFill>
              </a:rPr>
              <a:t>Змінюється</a:t>
            </a:r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381000" y="4267200"/>
            <a:ext cx="3886200" cy="2152650"/>
          </a:xfrm>
          <a:prstGeom prst="ellipse">
            <a:avLst/>
          </a:prstGeom>
          <a:gradFill rotWithShape="1">
            <a:gsLst>
              <a:gs pos="0">
                <a:srgbClr val="7D3C4A">
                  <a:shade val="15000"/>
                  <a:satMod val="180000"/>
                </a:srgbClr>
              </a:gs>
              <a:gs pos="50000">
                <a:srgbClr val="7D3C4A">
                  <a:shade val="45000"/>
                  <a:satMod val="170000"/>
                </a:srgbClr>
              </a:gs>
              <a:gs pos="70000">
                <a:srgbClr val="7D3C4A">
                  <a:tint val="99000"/>
                  <a:shade val="65000"/>
                  <a:satMod val="155000"/>
                </a:srgbClr>
              </a:gs>
              <a:gs pos="100000">
                <a:srgbClr val="7D3C4A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7D3C4A">
                <a:satMod val="300000"/>
              </a:srgbClr>
            </a:contourClr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FACAF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uk-UA" sz="3200" b="1" kern="0" dirty="0" smtClean="0">
                <a:solidFill>
                  <a:srgbClr val="FFDDFF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kumimoji="0" lang="uk-UA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DD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ечовина</a:t>
            </a: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DD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DD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хімічно </a:t>
            </a: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не змінюється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00FFC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228600" y="2895600"/>
            <a:ext cx="2133600" cy="1066800"/>
          </a:xfrm>
          <a:prstGeom prst="rect">
            <a:avLst/>
          </a:prstGeom>
          <a:gradFill rotWithShape="1">
            <a:gsLst>
              <a:gs pos="0">
                <a:srgbClr val="DA1F28">
                  <a:shade val="15000"/>
                  <a:satMod val="180000"/>
                </a:srgbClr>
              </a:gs>
              <a:gs pos="50000">
                <a:srgbClr val="DA1F28">
                  <a:shade val="45000"/>
                  <a:satMod val="170000"/>
                </a:srgbClr>
              </a:gs>
              <a:gs pos="70000">
                <a:srgbClr val="DA1F28">
                  <a:tint val="99000"/>
                  <a:shade val="65000"/>
                  <a:satMod val="155000"/>
                </a:srgbClr>
              </a:gs>
              <a:gs pos="100000">
                <a:srgbClr val="DA1F2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DA1F28"/>
            </a:solidFill>
            <a:prstDash val="solid"/>
            <a:headEnd/>
            <a:tailEnd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Агрегатний стан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2590800" y="2895600"/>
            <a:ext cx="1752600" cy="1066800"/>
          </a:xfrm>
          <a:prstGeom prst="rect">
            <a:avLst/>
          </a:prstGeom>
          <a:gradFill rotWithShape="1">
            <a:gsLst>
              <a:gs pos="0">
                <a:srgbClr val="EB641B">
                  <a:shade val="15000"/>
                  <a:satMod val="180000"/>
                </a:srgbClr>
              </a:gs>
              <a:gs pos="50000">
                <a:srgbClr val="EB641B">
                  <a:shade val="45000"/>
                  <a:satMod val="170000"/>
                </a:srgbClr>
              </a:gs>
              <a:gs pos="70000">
                <a:srgbClr val="EB641B">
                  <a:tint val="99000"/>
                  <a:shade val="65000"/>
                  <a:satMod val="155000"/>
                </a:srgbClr>
              </a:gs>
              <a:gs pos="100000">
                <a:srgbClr val="EB641B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Форма </a:t>
            </a:r>
            <a:b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тіла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4876800" y="4267200"/>
            <a:ext cx="3733800" cy="2057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FF93FF"/>
                </a:solidFill>
                <a:latin typeface="Calibri" pitchFamily="34" charset="0"/>
              </a:rPr>
              <a:t> </a:t>
            </a:r>
            <a:br>
              <a:rPr lang="uk-UA" sz="2800" b="1" dirty="0">
                <a:solidFill>
                  <a:srgbClr val="FF93FF"/>
                </a:solidFill>
                <a:latin typeface="Calibri" pitchFamily="34" charset="0"/>
              </a:rPr>
            </a:br>
            <a:r>
              <a:rPr lang="uk-UA" sz="3200" b="1" dirty="0" smtClean="0">
                <a:solidFill>
                  <a:srgbClr val="FF0000"/>
                </a:solidFill>
              </a:rPr>
              <a:t>змінюється</a:t>
            </a:r>
            <a:br>
              <a:rPr lang="uk-UA" sz="3200" b="1" dirty="0" smtClean="0">
                <a:solidFill>
                  <a:srgbClr val="FF0000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склад </a:t>
            </a:r>
            <a:r>
              <a:rPr lang="uk-UA" sz="2800" b="1" dirty="0" smtClean="0">
                <a:solidFill>
                  <a:srgbClr val="FF93FF"/>
                </a:solidFill>
                <a:latin typeface="Calibri" pitchFamily="34" charset="0"/>
              </a:rPr>
              <a:t> </a:t>
            </a:r>
            <a:r>
              <a:rPr lang="uk-UA" sz="3200" b="1" dirty="0" smtClean="0">
                <a:solidFill>
                  <a:srgbClr val="FFDDFF"/>
                </a:solidFill>
              </a:rPr>
              <a:t>р</a:t>
            </a:r>
            <a:r>
              <a:rPr lang="uk-UA" sz="3200" b="1" dirty="0" smtClean="0">
                <a:solidFill>
                  <a:srgbClr val="FFDDFF"/>
                </a:solidFill>
                <a:latin typeface="+mn-lt"/>
              </a:rPr>
              <a:t>ечовини </a:t>
            </a:r>
            <a:endParaRPr lang="uk-UA" sz="3200" b="1" dirty="0">
              <a:solidFill>
                <a:srgbClr val="FFDDFF"/>
              </a:solidFill>
              <a:latin typeface="+mn-lt"/>
            </a:endParaRPr>
          </a:p>
          <a:p>
            <a:pPr algn="ctr"/>
            <a:r>
              <a:rPr lang="uk-UA" sz="3200" b="1" dirty="0">
                <a:solidFill>
                  <a:srgbClr val="FFDDFF"/>
                </a:solidFill>
                <a:latin typeface="+mn-lt"/>
              </a:rPr>
              <a:t> </a:t>
            </a:r>
            <a:endParaRPr lang="uk-UA" sz="3200" b="1" dirty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uk-UA" sz="3200" b="1" dirty="0">
                <a:solidFill>
                  <a:srgbClr val="FF93FF"/>
                </a:solidFill>
                <a:latin typeface="+mn-lt"/>
              </a:rPr>
              <a:t> </a:t>
            </a:r>
            <a:endParaRPr lang="ru-RU" sz="2400" b="1" dirty="0">
              <a:solidFill>
                <a:srgbClr val="FF93FF"/>
              </a:solidFill>
              <a:latin typeface="+mn-lt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24400" y="2895600"/>
            <a:ext cx="1981200" cy="1066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3200" dirty="0">
                <a:solidFill>
                  <a:schemeClr val="tx2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Склад речовини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934200" y="2895600"/>
            <a:ext cx="1981200" cy="1066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2400" dirty="0">
                <a:solidFill>
                  <a:schemeClr val="bg1"/>
                </a:solidFill>
              </a:rPr>
              <a:t>Властивості речовини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1670" y="1066800"/>
            <a:ext cx="42503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err="1" smtClean="0">
                <a:ln/>
                <a:solidFill>
                  <a:srgbClr val="0BD0D9"/>
                </a:solidFill>
                <a:effectLst/>
                <a:uLnTx/>
                <a:uFillTx/>
              </a:rPr>
              <a:t>Фізичні</a:t>
            </a:r>
            <a:r>
              <a:rPr kumimoji="0" lang="ru-RU" sz="4400" b="1" i="0" u="none" strike="noStrike" kern="0" cap="none" spc="0" normalizeH="0" baseline="0" noProof="0" dirty="0" smtClean="0">
                <a:ln/>
                <a:solidFill>
                  <a:srgbClr val="0BD0D9"/>
                </a:solidFill>
                <a:effectLst/>
                <a:uLnTx/>
                <a:uFillTx/>
              </a:rPr>
              <a:t> </a:t>
            </a:r>
            <a:r>
              <a:rPr kumimoji="0" lang="ru-RU" sz="4400" b="1" i="0" u="none" strike="noStrike" kern="0" cap="none" spc="0" normalizeH="0" baseline="0" noProof="0" dirty="0" err="1" smtClean="0">
                <a:ln/>
                <a:solidFill>
                  <a:srgbClr val="0BD0D9"/>
                </a:solidFill>
                <a:effectLst/>
                <a:uLnTx/>
                <a:uFillTx/>
              </a:rPr>
              <a:t>явища</a:t>
            </a:r>
            <a:endParaRPr kumimoji="0" lang="ru-RU" sz="4400" b="1" i="0" u="none" strike="noStrike" kern="0" cap="none" spc="0" normalizeH="0" baseline="0" noProof="0" dirty="0">
              <a:ln/>
              <a:solidFill>
                <a:srgbClr val="0BD0D9"/>
              </a:solidFill>
              <a:effectLst/>
              <a:uLnTx/>
              <a:uFillTx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66800"/>
            <a:ext cx="440697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400" b="1" i="0" u="none" strike="noStrike" kern="0" cap="none" spc="50" normalizeH="0" baseline="0" noProof="0" dirty="0" err="1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Хімічні</a:t>
            </a:r>
            <a:r>
              <a:rPr kumimoji="0" lang="ru-RU" sz="44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400" b="1" i="0" u="none" strike="noStrike" kern="0" cap="none" spc="50" normalizeH="0" baseline="0" noProof="0" dirty="0" err="1" smtClean="0">
                <a:ln w="11430"/>
                <a:gradFill>
                  <a:gsLst>
                    <a:gs pos="25000">
                      <a:srgbClr val="009DD9">
                        <a:satMod val="155000"/>
                      </a:srgbClr>
                    </a:gs>
                    <a:gs pos="100000">
                      <a:srgbClr val="009D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явища</a:t>
            </a:r>
            <a:endParaRPr kumimoji="0" lang="ru-RU" sz="44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009DD9">
                      <a:satMod val="155000"/>
                    </a:srgbClr>
                  </a:gs>
                  <a:gs pos="100000">
                    <a:srgbClr val="009DD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/>
              <a:t>Які зміни з речовиною відбуваються  при </a:t>
            </a:r>
            <a:r>
              <a:rPr lang="uk-UA" sz="3200" dirty="0" smtClean="0">
                <a:solidFill>
                  <a:srgbClr val="00FFFF"/>
                </a:solidFill>
              </a:rPr>
              <a:t>фізичних </a:t>
            </a:r>
            <a:r>
              <a:rPr lang="uk-UA" sz="3200" dirty="0" smtClean="0"/>
              <a:t>та </a:t>
            </a:r>
            <a:r>
              <a:rPr lang="uk-UA" sz="3200" dirty="0" smtClean="0">
                <a:solidFill>
                  <a:srgbClr val="33CCFF"/>
                </a:solidFill>
              </a:rPr>
              <a:t>хімічних</a:t>
            </a:r>
            <a:r>
              <a:rPr lang="uk-UA" sz="3200" dirty="0" smtClean="0"/>
              <a:t> явищах?</a:t>
            </a:r>
            <a:endParaRPr lang="uk-UA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0" grpId="0" animBg="1"/>
      <p:bldP spid="30730" grpId="1" animBg="1"/>
      <p:bldP spid="8" grpId="0" animBg="1"/>
      <p:bldP spid="10" grpId="0" animBg="1"/>
      <p:bldP spid="12" grpId="0" animBg="1"/>
      <p:bldP spid="7" grpId="0" animBg="1"/>
      <p:bldP spid="9" grpId="0" animBg="1"/>
      <p:bldP spid="11" grpId="0" animBg="1"/>
      <p:bldP spid="17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815546" y="912127"/>
            <a:ext cx="7512908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rgbClr val="FF0000"/>
                </a:solidFill>
              </a:rPr>
              <a:t>Хімічними </a:t>
            </a:r>
            <a:r>
              <a:rPr lang="uk-UA" sz="3200" b="1" dirty="0" smtClean="0">
                <a:solidFill>
                  <a:srgbClr val="FF0000"/>
                </a:solidFill>
              </a:rPr>
              <a:t>явищами</a:t>
            </a:r>
            <a:br>
              <a:rPr lang="uk-UA" sz="3200" b="1" dirty="0" smtClean="0">
                <a:solidFill>
                  <a:srgbClr val="FF0000"/>
                </a:solidFill>
              </a:rPr>
            </a:b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r>
              <a:rPr lang="uk-UA" sz="3200" b="1" dirty="0"/>
              <a:t>називаються явища, під час яких: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41988" name="Text Box 38"/>
          <p:cNvSpPr txBox="1">
            <a:spLocks noChangeArrowheads="1"/>
          </p:cNvSpPr>
          <p:nvPr/>
        </p:nvSpPr>
        <p:spPr bwMode="auto">
          <a:xfrm>
            <a:off x="304800" y="5078628"/>
            <a:ext cx="85344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3038">
              <a:defRPr/>
            </a:pPr>
            <a:r>
              <a:rPr lang="uk-UA" sz="3200" b="1" dirty="0" smtClean="0"/>
              <a:t>змінюється </a:t>
            </a:r>
            <a:r>
              <a:rPr lang="uk-UA" sz="3200" b="1" dirty="0"/>
              <a:t>агрегатний стан</a:t>
            </a:r>
            <a:endParaRPr lang="ru-RU" sz="3200" b="1" baseline="-25000" dirty="0"/>
          </a:p>
        </p:txBody>
      </p:sp>
      <p:sp>
        <p:nvSpPr>
          <p:cNvPr id="41989" name="Text Box 3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90500" y="3429000"/>
            <a:ext cx="8607511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71463">
              <a:defRPr/>
            </a:pPr>
            <a:r>
              <a:rPr lang="uk-UA" sz="3200" b="1" dirty="0" smtClean="0"/>
              <a:t>одні </a:t>
            </a:r>
            <a:r>
              <a:rPr lang="uk-UA" sz="3200" b="1" dirty="0"/>
              <a:t>речовини перетворюються на інші</a:t>
            </a:r>
            <a:endParaRPr lang="ru-RU" sz="3200" b="1" baseline="-25000" dirty="0"/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228600" y="2496065"/>
            <a:ext cx="8569411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71463">
              <a:defRPr/>
            </a:pPr>
            <a:r>
              <a:rPr lang="uk-UA" sz="3200" b="1" dirty="0" smtClean="0"/>
              <a:t>речовина </a:t>
            </a:r>
            <a:r>
              <a:rPr lang="uk-UA" sz="3200" b="1" dirty="0"/>
              <a:t>не перетворюється на іншу</a:t>
            </a:r>
            <a:endParaRPr lang="ru-RU" sz="3200" b="1" dirty="0"/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274938" y="4250725"/>
            <a:ext cx="8523073" cy="5931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3038">
              <a:defRPr/>
            </a:pPr>
            <a:r>
              <a:rPr lang="ru-RU" sz="3200" b="1" dirty="0" err="1" smtClean="0"/>
              <a:t>атоми</a:t>
            </a:r>
            <a:r>
              <a:rPr lang="ru-RU" sz="3200" b="1" dirty="0" smtClean="0"/>
              <a:t> </a:t>
            </a:r>
            <a:r>
              <a:rPr lang="ru-RU" sz="3200" b="1" dirty="0" err="1"/>
              <a:t>перегруповуються</a:t>
            </a:r>
            <a:endParaRPr lang="ru-RU" sz="3200" b="1" dirty="0"/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800100" y="228600"/>
            <a:ext cx="7543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/>
              </a:rPr>
              <a:t>Вчимося писати тести</a:t>
            </a: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7976333" y="5796186"/>
            <a:ext cx="1019383" cy="9876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2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8" grpId="0" animBg="1"/>
      <p:bldP spid="41988" grpId="1" animBg="1"/>
      <p:bldP spid="41989" grpId="0" animBg="1"/>
      <p:bldP spid="41990" grpId="0" animBg="1"/>
      <p:bldP spid="41990" grpId="1" animBg="1"/>
      <p:bldP spid="41990" grpId="2" animBg="1"/>
      <p:bldP spid="41991" grpId="0" animBg="1"/>
      <p:bldP spid="41991" grpId="1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0" y="887413"/>
            <a:ext cx="9144000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71475">
              <a:defRPr/>
            </a:pPr>
            <a:r>
              <a:rPr lang="uk-UA" sz="3200" b="1" dirty="0">
                <a:solidFill>
                  <a:srgbClr val="0033CC"/>
                </a:solidFill>
              </a:rPr>
              <a:t>Фізичними явищами </a:t>
            </a:r>
            <a:r>
              <a:rPr lang="uk-UA" sz="3200" b="1" dirty="0"/>
              <a:t>називаються явища, під час яких: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41988" name="Text Box 38"/>
          <p:cNvSpPr txBox="1">
            <a:spLocks noChangeArrowheads="1"/>
          </p:cNvSpPr>
          <p:nvPr/>
        </p:nvSpPr>
        <p:spPr bwMode="auto">
          <a:xfrm>
            <a:off x="304800" y="5029200"/>
            <a:ext cx="85344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271463">
              <a:defRPr/>
            </a:pPr>
            <a:r>
              <a:rPr lang="uk-UA" sz="3200" b="1" dirty="0" smtClean="0"/>
              <a:t>змінюється </a:t>
            </a:r>
            <a:r>
              <a:rPr lang="uk-UA" sz="3200" b="1" dirty="0"/>
              <a:t>агрегатний стан</a:t>
            </a:r>
            <a:endParaRPr lang="ru-RU" sz="3200" b="1" baseline="-25000" dirty="0"/>
          </a:p>
        </p:txBody>
      </p:sp>
      <p:sp>
        <p:nvSpPr>
          <p:cNvPr id="41989" name="Text Box 3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92958" y="3136612"/>
            <a:ext cx="855808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71463">
              <a:defRPr/>
            </a:pPr>
            <a:r>
              <a:rPr lang="uk-UA" sz="3200" b="1" dirty="0" smtClean="0"/>
              <a:t>одні </a:t>
            </a:r>
            <a:r>
              <a:rPr lang="uk-UA" sz="3200" b="1" dirty="0"/>
              <a:t>речовини перетворюються на інші</a:t>
            </a:r>
            <a:endParaRPr lang="ru-RU" sz="3200" b="1" baseline="-25000" dirty="0"/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228600" y="2209800"/>
            <a:ext cx="86868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271463">
              <a:defRPr/>
            </a:pPr>
            <a:r>
              <a:rPr lang="uk-UA" sz="3200" b="1" dirty="0" smtClean="0"/>
              <a:t>речовина </a:t>
            </a:r>
            <a:r>
              <a:rPr lang="uk-UA" sz="3200" b="1" dirty="0"/>
              <a:t>не перетворюється на іншу</a:t>
            </a:r>
            <a:endParaRPr lang="ru-RU" sz="3200" b="1" dirty="0"/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205944" y="4038600"/>
            <a:ext cx="8610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371475">
              <a:defRPr/>
            </a:pPr>
            <a:r>
              <a:rPr lang="ru-RU" sz="3200" b="1" dirty="0" err="1" smtClean="0"/>
              <a:t>атоми</a:t>
            </a:r>
            <a:r>
              <a:rPr lang="ru-RU" sz="3200" b="1" dirty="0" smtClean="0"/>
              <a:t> </a:t>
            </a:r>
            <a:r>
              <a:rPr lang="ru-RU" sz="3200" b="1" dirty="0" err="1"/>
              <a:t>перегруповуються</a:t>
            </a:r>
            <a:endParaRPr lang="ru-RU" sz="3200" b="1" dirty="0"/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800100" y="228600"/>
            <a:ext cx="7543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/>
              </a:rPr>
              <a:t>Вчимося писати тести</a:t>
            </a: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7863630" y="5771472"/>
            <a:ext cx="1019383" cy="9876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8" grpId="0" animBg="1"/>
      <p:bldP spid="41988" grpId="1" animBg="1"/>
      <p:bldP spid="41989" grpId="0" animBg="1"/>
      <p:bldP spid="41989" grpId="1" animBg="1"/>
      <p:bldP spid="41990" grpId="0" animBg="1"/>
      <p:bldP spid="41991" grpId="0" animBg="1"/>
      <p:bldP spid="41991" grpId="1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0" y="887413"/>
            <a:ext cx="9144000" cy="523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2800" dirty="0"/>
              <a:t>Виберіть із переліку зовнішні ефекти хімічних реакцій: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41988" name="Text Box 38"/>
          <p:cNvSpPr txBox="1">
            <a:spLocks noChangeArrowheads="1"/>
          </p:cNvSpPr>
          <p:nvPr/>
        </p:nvSpPr>
        <p:spPr bwMode="auto">
          <a:xfrm>
            <a:off x="1371600" y="3886200"/>
            <a:ext cx="5562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 виділення </a:t>
            </a:r>
            <a:r>
              <a:rPr lang="uk-UA" sz="3200" b="1" dirty="0"/>
              <a:t>теплоти</a:t>
            </a:r>
            <a:endParaRPr lang="ru-RU" sz="3200" b="1" baseline="-25000" dirty="0"/>
          </a:p>
        </p:txBody>
      </p:sp>
      <p:sp>
        <p:nvSpPr>
          <p:cNvPr id="41989" name="Text Box 3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447800" y="2317750"/>
            <a:ext cx="5562600" cy="585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050" b="1" dirty="0" smtClean="0">
                <a:latin typeface="Times New Roman" pitchFamily="18" charset="0"/>
              </a:rPr>
              <a:t>      </a:t>
            </a:r>
            <a:r>
              <a:rPr lang="uk-UA" sz="3200" b="1" dirty="0" smtClean="0"/>
              <a:t>зміна </a:t>
            </a:r>
            <a:r>
              <a:rPr lang="uk-UA" sz="3200" b="1" dirty="0"/>
              <a:t>агрегатного стану</a:t>
            </a:r>
            <a:endParaRPr lang="ru-RU" sz="3200" b="1" baseline="-25000" dirty="0"/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1447800" y="1524000"/>
            <a:ext cx="5562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зміна </a:t>
            </a:r>
            <a:r>
              <a:rPr lang="uk-UA" sz="3200" b="1" dirty="0"/>
              <a:t>кольору</a:t>
            </a:r>
            <a:endParaRPr lang="ru-RU" sz="3200" b="1" dirty="0"/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1433513" y="3136900"/>
            <a:ext cx="5562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/>
              <a:t>    </a:t>
            </a:r>
            <a:r>
              <a:rPr lang="ru-RU" sz="3200" b="1" dirty="0" err="1" smtClean="0"/>
              <a:t>випадання</a:t>
            </a:r>
            <a:r>
              <a:rPr lang="ru-RU" sz="3200" b="1" dirty="0" smtClean="0"/>
              <a:t> </a:t>
            </a:r>
            <a:r>
              <a:rPr lang="ru-RU" sz="3200" b="1" dirty="0"/>
              <a:t>осаду</a:t>
            </a:r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800100" y="228600"/>
            <a:ext cx="7543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/>
              </a:rPr>
              <a:t>Вчимося писати тести</a:t>
            </a: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1371600" y="4648200"/>
            <a:ext cx="5562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 випаровування</a:t>
            </a:r>
            <a:endParaRPr lang="ru-RU" sz="3200" b="1" baseline="-25000" dirty="0"/>
          </a:p>
        </p:txBody>
      </p:sp>
      <p:sp>
        <p:nvSpPr>
          <p:cNvPr id="9" name="Text Box 38"/>
          <p:cNvSpPr txBox="1">
            <a:spLocks noChangeArrowheads="1"/>
          </p:cNvSpPr>
          <p:nvPr/>
        </p:nvSpPr>
        <p:spPr bwMode="auto">
          <a:xfrm>
            <a:off x="1371600" y="5410200"/>
            <a:ext cx="55626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 виділення </a:t>
            </a:r>
            <a:r>
              <a:rPr lang="uk-UA" sz="3200" b="1" dirty="0"/>
              <a:t>запаху</a:t>
            </a:r>
            <a:endParaRPr lang="ru-RU" sz="3200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290487" y="1828799"/>
            <a:ext cx="1853513" cy="830997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4 вірні відповіді</a:t>
            </a:r>
            <a:endParaRPr lang="uk-UA" sz="2400" b="1" dirty="0"/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7838915" y="5440086"/>
            <a:ext cx="1019383" cy="9876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charset="0"/>
              </a:rPr>
              <a:t>3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8" grpId="0" animBg="1"/>
      <p:bldP spid="41989" grpId="0" animBg="1"/>
      <p:bldP spid="41989" grpId="1" animBg="1"/>
      <p:bldP spid="41990" grpId="0" animBg="1"/>
      <p:bldP spid="41991" grpId="0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0" y="887413"/>
            <a:ext cx="91440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/>
              <a:t>Серед перелічених явищ виберіть </a:t>
            </a:r>
            <a:r>
              <a:rPr lang="uk-UA" sz="3200" b="1" dirty="0">
                <a:solidFill>
                  <a:srgbClr val="FF0000"/>
                </a:solidFill>
              </a:rPr>
              <a:t>хімічні: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1989" name="Text Box 3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70013" y="2844800"/>
            <a:ext cx="4395787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050" b="1" dirty="0" smtClean="0">
                <a:latin typeface="Times New Roman" pitchFamily="18" charset="0"/>
              </a:rPr>
              <a:t> </a:t>
            </a:r>
            <a:r>
              <a:rPr lang="uk-UA" sz="3200" b="1" dirty="0" smtClean="0"/>
              <a:t>плавлення </a:t>
            </a:r>
            <a:r>
              <a:rPr lang="uk-UA" sz="3200" b="1" dirty="0"/>
              <a:t>цукру</a:t>
            </a:r>
            <a:endParaRPr lang="ru-RU" sz="3200" b="1" dirty="0"/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1323975" y="1943100"/>
            <a:ext cx="442595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ржавіння </a:t>
            </a:r>
            <a:r>
              <a:rPr lang="uk-UA" sz="3200" b="1" dirty="0"/>
              <a:t>заліза</a:t>
            </a:r>
            <a:endParaRPr lang="ru-RU" sz="3200" b="1" dirty="0"/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1339850" y="3694113"/>
            <a:ext cx="4394200" cy="585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/>
              <a:t>   </a:t>
            </a:r>
            <a:r>
              <a:rPr lang="ru-RU" sz="3200" b="1" dirty="0" err="1" smtClean="0"/>
              <a:t>горіння</a:t>
            </a:r>
            <a:r>
              <a:rPr lang="ru-RU" sz="3200" b="1" dirty="0" smtClean="0"/>
              <a:t> </a:t>
            </a:r>
            <a:r>
              <a:rPr lang="ru-RU" sz="3200" b="1" dirty="0"/>
              <a:t>спирту</a:t>
            </a:r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800100" y="228600"/>
            <a:ext cx="7543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/>
              </a:rPr>
              <a:t>Вчимося писати тести</a:t>
            </a: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1355725" y="4492625"/>
            <a:ext cx="4348163" cy="585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утворення </a:t>
            </a:r>
            <a:r>
              <a:rPr lang="uk-UA" sz="3200" b="1" dirty="0"/>
              <a:t>інею</a:t>
            </a:r>
            <a:endParaRPr lang="ru-RU" sz="3200" b="1" baseline="-25000" dirty="0"/>
          </a:p>
        </p:txBody>
      </p:sp>
      <p:sp>
        <p:nvSpPr>
          <p:cNvPr id="9" name="Text Box 38"/>
          <p:cNvSpPr txBox="1">
            <a:spLocks noChangeArrowheads="1"/>
          </p:cNvSpPr>
          <p:nvPr/>
        </p:nvSpPr>
        <p:spPr bwMode="auto">
          <a:xfrm>
            <a:off x="1339850" y="5332413"/>
            <a:ext cx="4378325" cy="585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гниття </a:t>
            </a:r>
            <a:r>
              <a:rPr lang="uk-UA" sz="3200" b="1" dirty="0"/>
              <a:t>деревини</a:t>
            </a:r>
            <a:endParaRPr lang="ru-RU" sz="3200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290487" y="1828799"/>
            <a:ext cx="1853513" cy="830997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3</a:t>
            </a:r>
            <a:r>
              <a:rPr lang="uk-UA" sz="2400" b="1" dirty="0" smtClean="0"/>
              <a:t> вірні відповіді</a:t>
            </a:r>
            <a:endParaRPr lang="uk-UA" sz="2400" b="1" dirty="0"/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7789488" y="5524339"/>
            <a:ext cx="1019383" cy="9876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charset="0"/>
              </a:rPr>
              <a:t>3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9" grpId="0" animBg="1"/>
      <p:bldP spid="41989" grpId="1" animBg="1"/>
      <p:bldP spid="41990" grpId="0" animBg="1"/>
      <p:bldP spid="41991" grpId="0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0" y="887413"/>
            <a:ext cx="914400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/>
              <a:t>Серед перелічених явищ виберіть </a:t>
            </a:r>
            <a:r>
              <a:rPr lang="uk-UA" sz="3200" b="1" dirty="0">
                <a:solidFill>
                  <a:srgbClr val="FF0000"/>
                </a:solidFill>
              </a:rPr>
              <a:t>хімічні: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1989" name="Text Box 3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70013" y="2844800"/>
            <a:ext cx="5805487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050" b="1" dirty="0" smtClean="0">
                <a:latin typeface="Times New Roman" pitchFamily="18" charset="0"/>
              </a:rPr>
              <a:t>      </a:t>
            </a:r>
            <a:r>
              <a:rPr lang="uk-UA" sz="3200" b="1" dirty="0" smtClean="0"/>
              <a:t>танення </a:t>
            </a:r>
            <a:r>
              <a:rPr lang="uk-UA" sz="3200" b="1" dirty="0"/>
              <a:t>снігу</a:t>
            </a:r>
            <a:endParaRPr lang="ru-RU" sz="3200" b="1" dirty="0"/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1323975" y="1943100"/>
            <a:ext cx="583565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скисання </a:t>
            </a:r>
            <a:r>
              <a:rPr lang="uk-UA" sz="3200" b="1" dirty="0"/>
              <a:t>яблучного соку</a:t>
            </a:r>
            <a:endParaRPr lang="ru-RU" sz="3200" b="1" dirty="0"/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1339850" y="3694113"/>
            <a:ext cx="5867400" cy="585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 dirty="0"/>
              <a:t> </a:t>
            </a:r>
            <a:r>
              <a:rPr lang="ru-RU" sz="3200" b="1" dirty="0" smtClean="0"/>
              <a:t>  </a:t>
            </a:r>
            <a:r>
              <a:rPr lang="ru-RU" sz="3200" b="1" dirty="0" err="1" smtClean="0"/>
              <a:t>горіння</a:t>
            </a:r>
            <a:r>
              <a:rPr lang="ru-RU" sz="3200" b="1" dirty="0" smtClean="0"/>
              <a:t>  </a:t>
            </a:r>
            <a:r>
              <a:rPr lang="ru-RU" sz="3200" b="1" dirty="0"/>
              <a:t>бензину</a:t>
            </a:r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800100" y="228600"/>
            <a:ext cx="7543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/>
              </a:rPr>
              <a:t>Вчимося писати тести</a:t>
            </a: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1355725" y="4492625"/>
            <a:ext cx="5851525" cy="585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висихання </a:t>
            </a:r>
            <a:r>
              <a:rPr lang="uk-UA" sz="3200" b="1" dirty="0"/>
              <a:t>білизни</a:t>
            </a:r>
            <a:endParaRPr lang="ru-RU" sz="3200" b="1" baseline="-25000" dirty="0"/>
          </a:p>
        </p:txBody>
      </p:sp>
      <p:sp>
        <p:nvSpPr>
          <p:cNvPr id="9" name="Text Box 38"/>
          <p:cNvSpPr txBox="1">
            <a:spLocks noChangeArrowheads="1"/>
          </p:cNvSpPr>
          <p:nvPr/>
        </p:nvSpPr>
        <p:spPr bwMode="auto">
          <a:xfrm>
            <a:off x="1339850" y="5332413"/>
            <a:ext cx="5867400" cy="585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3200" b="1" dirty="0" smtClean="0"/>
              <a:t>  плавлення </a:t>
            </a:r>
            <a:r>
              <a:rPr lang="uk-UA" sz="3200" b="1" dirty="0"/>
              <a:t>металів</a:t>
            </a:r>
            <a:endParaRPr lang="ru-RU" sz="3200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290487" y="1828799"/>
            <a:ext cx="1853513" cy="830997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 вірні відповіді</a:t>
            </a:r>
            <a:endParaRPr lang="uk-UA" sz="2400" b="1" dirty="0"/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7789488" y="5440062"/>
            <a:ext cx="1019383" cy="9876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charset="0"/>
              </a:rPr>
              <a:t>4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9" grpId="0" animBg="1"/>
      <p:bldP spid="41989" grpId="1" animBg="1"/>
      <p:bldP spid="41990" grpId="0" animBg="1"/>
      <p:bldP spid="41991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woman_leading_meet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4191000" cy="6858000"/>
          </a:xfrm>
          <a:prstGeom prst="rect">
            <a:avLst/>
          </a:prstGeom>
          <a:noFill/>
        </p:spPr>
      </p:pic>
      <p:pic>
        <p:nvPicPr>
          <p:cNvPr id="33798" name="Picture 6" descr="poison_vial_h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2933700"/>
            <a:ext cx="1828800" cy="2152650"/>
          </a:xfrm>
          <a:prstGeom prst="rect">
            <a:avLst/>
          </a:prstGeom>
          <a:noFill/>
        </p:spPr>
      </p:pic>
      <p:pic>
        <p:nvPicPr>
          <p:cNvPr id="33799" name="Picture 7" descr="bubbles_soap_h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124200"/>
            <a:ext cx="2235200" cy="3733800"/>
          </a:xfrm>
          <a:prstGeom prst="rect">
            <a:avLst/>
          </a:prstGeom>
          <a:noFill/>
        </p:spPr>
      </p:pic>
      <p:pic>
        <p:nvPicPr>
          <p:cNvPr id="7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8382000" y="6172200"/>
            <a:ext cx="304800" cy="304800"/>
          </a:xfrm>
          <a:prstGeom prst="rect">
            <a:avLst/>
          </a:prstGeom>
        </p:spPr>
      </p:pic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4572000" y="163773"/>
            <a:ext cx="2776181" cy="78133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Домашнє</a:t>
            </a:r>
            <a:b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</a:br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 завдання</a:t>
            </a:r>
            <a:endParaRPr lang="uk-UA" sz="3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/>
            </a:endParaRPr>
          </a:p>
        </p:txBody>
      </p:sp>
      <p:pic>
        <p:nvPicPr>
          <p:cNvPr id="9" name="Picture 8" descr="BOOK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50" y="4882180"/>
            <a:ext cx="2964752" cy="197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ятно 1 9"/>
          <p:cNvSpPr/>
          <p:nvPr/>
        </p:nvSpPr>
        <p:spPr>
          <a:xfrm>
            <a:off x="4838700" y="819150"/>
            <a:ext cx="2438400" cy="20574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§17</a:t>
            </a:r>
            <a:endParaRPr lang="uk-UA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31"/>
                            </p:stCondLst>
                            <p:childTnLst>
                              <p:par>
                                <p:cTn id="1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свиток-прозор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99" y="939422"/>
            <a:ext cx="8336689" cy="5918578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933700" y="1371600"/>
            <a:ext cx="59436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5250"/>
            <a:r>
              <a:rPr lang="uk-UA" dirty="0" smtClean="0"/>
              <a:t> П.П.</a:t>
            </a:r>
            <a:r>
              <a:rPr lang="uk-UA" dirty="0" err="1" smtClean="0"/>
              <a:t>Попель</a:t>
            </a:r>
            <a:r>
              <a:rPr lang="uk-UA" dirty="0" smtClean="0"/>
              <a:t>, Л,С.</a:t>
            </a:r>
            <a:r>
              <a:rPr lang="uk-UA" dirty="0" err="1" smtClean="0"/>
              <a:t>Крикля</a:t>
            </a:r>
            <a:r>
              <a:rPr lang="uk-UA" dirty="0" smtClean="0"/>
              <a:t>  </a:t>
            </a:r>
            <a:r>
              <a:rPr lang="uk-UA" b="1" dirty="0" err="1" smtClean="0"/>
              <a:t>Хімія.Підручник</a:t>
            </a:r>
            <a:r>
              <a:rPr lang="uk-UA" b="1" dirty="0" smtClean="0"/>
              <a:t> для 7 кл</a:t>
            </a:r>
            <a:r>
              <a:rPr lang="uk-UA" dirty="0" smtClean="0"/>
              <a:t>.    </a:t>
            </a:r>
            <a:r>
              <a:rPr lang="uk-UA" dirty="0" err="1" smtClean="0"/>
              <a:t>Київ.Видавничий</a:t>
            </a:r>
            <a:r>
              <a:rPr lang="uk-UA" dirty="0" smtClean="0"/>
              <a:t> центр </a:t>
            </a:r>
            <a:r>
              <a:rPr lang="uk-UA" dirty="0" err="1" smtClean="0"/>
              <a:t>“Академія”</a:t>
            </a:r>
            <a:r>
              <a:rPr lang="uk-UA" dirty="0" smtClean="0"/>
              <a:t>, 2016  </a:t>
            </a:r>
            <a:endParaRPr lang="uk-UA" sz="2000" dirty="0"/>
          </a:p>
          <a:p>
            <a:endParaRPr lang="uk-UA" sz="2000" dirty="0" smtClean="0"/>
          </a:p>
          <a:p>
            <a:r>
              <a:rPr lang="uk-UA" sz="2000" dirty="0" smtClean="0"/>
              <a:t>Григорович </a:t>
            </a:r>
            <a:r>
              <a:rPr lang="uk-UA" sz="2000" dirty="0"/>
              <a:t>О.В. </a:t>
            </a:r>
            <a:r>
              <a:rPr lang="uk-UA" sz="2000" b="1" dirty="0"/>
              <a:t>Хімія.7 </a:t>
            </a:r>
            <a:r>
              <a:rPr lang="uk-UA" sz="2000" b="1" dirty="0" smtClean="0"/>
              <a:t>клас</a:t>
            </a:r>
            <a:br>
              <a:rPr lang="uk-UA" sz="2000" b="1" dirty="0" smtClean="0"/>
            </a:br>
            <a:r>
              <a:rPr lang="uk-UA" sz="2000" b="1" dirty="0" smtClean="0"/>
              <a:t> </a:t>
            </a:r>
            <a:r>
              <a:rPr lang="uk-UA" sz="2000" b="1" dirty="0"/>
              <a:t>Розробки уроків</a:t>
            </a:r>
            <a:r>
              <a:rPr lang="de-DE" sz="2000" b="1" dirty="0"/>
              <a:t> </a:t>
            </a:r>
            <a:r>
              <a:rPr lang="uk-UA" sz="2000" b="1" dirty="0" smtClean="0"/>
              <a:t> </a:t>
            </a:r>
            <a:r>
              <a:rPr lang="uk-UA" sz="2000" dirty="0" smtClean="0"/>
              <a:t>Х</a:t>
            </a:r>
            <a:r>
              <a:rPr lang="uk-UA" sz="2000" dirty="0"/>
              <a:t>.: Вид-во </a:t>
            </a:r>
            <a:r>
              <a:rPr lang="uk-UA" sz="2000" dirty="0" err="1"/>
              <a:t>“Ранок”</a:t>
            </a:r>
            <a:r>
              <a:rPr lang="uk-UA" sz="2000" dirty="0"/>
              <a:t>, 2007.</a:t>
            </a:r>
          </a:p>
          <a:p>
            <a:r>
              <a:rPr lang="uk-UA" sz="2000" dirty="0"/>
              <a:t>    </a:t>
            </a:r>
            <a:r>
              <a:rPr lang="de-DE" sz="2000" dirty="0"/>
              <a:t> </a:t>
            </a:r>
            <a:endParaRPr lang="uk-UA" sz="2000" dirty="0"/>
          </a:p>
          <a:p>
            <a:r>
              <a:rPr lang="uk-UA" sz="2000" dirty="0"/>
              <a:t>    </a:t>
            </a:r>
            <a:r>
              <a:rPr lang="uk-UA" sz="2000" dirty="0" err="1"/>
              <a:t>Шаповалов</a:t>
            </a:r>
            <a:r>
              <a:rPr lang="uk-UA" sz="2000" dirty="0"/>
              <a:t> С.А. </a:t>
            </a:r>
            <a:r>
              <a:rPr lang="uk-UA" sz="2000" b="1" dirty="0"/>
              <a:t>Довідник старшокласника</a:t>
            </a:r>
            <a:br>
              <a:rPr lang="uk-UA" sz="2000" b="1" dirty="0"/>
            </a:br>
            <a:r>
              <a:rPr lang="uk-UA" sz="2000" b="1" dirty="0"/>
              <a:t>та абітурієнта.</a:t>
            </a:r>
            <a:r>
              <a:rPr lang="uk-UA" sz="2000" dirty="0"/>
              <a:t> Х. </a:t>
            </a:r>
            <a:r>
              <a:rPr lang="uk-UA" sz="2000" dirty="0" err="1"/>
              <a:t>Торсінг</a:t>
            </a:r>
            <a:r>
              <a:rPr lang="uk-UA" sz="2000" dirty="0"/>
              <a:t>, 2005.</a:t>
            </a:r>
            <a:br>
              <a:rPr lang="uk-UA" sz="2000" dirty="0"/>
            </a:br>
            <a:endParaRPr lang="de-DE" sz="2000" dirty="0"/>
          </a:p>
          <a:p>
            <a:r>
              <a:rPr lang="de-DE" sz="2000" dirty="0"/>
              <a:t>    </a:t>
            </a:r>
            <a:r>
              <a:rPr lang="de-DE" sz="2000" dirty="0" smtClean="0"/>
              <a:t>  </a:t>
            </a:r>
            <a:r>
              <a:rPr lang="uk-UA" sz="2000" dirty="0" err="1"/>
              <a:t>Старовойтова</a:t>
            </a:r>
            <a:r>
              <a:rPr lang="uk-UA" sz="2000" dirty="0"/>
              <a:t> І. Ю. </a:t>
            </a:r>
            <a:r>
              <a:rPr lang="uk-UA" sz="2000" b="1" dirty="0"/>
              <a:t>Усі уроки хімії. 7 клас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Х.: Вид. група </a:t>
            </a:r>
            <a:r>
              <a:rPr lang="uk-UA" sz="2000" dirty="0" err="1"/>
              <a:t>“Основа”</a:t>
            </a:r>
            <a:r>
              <a:rPr lang="uk-UA" sz="2000" dirty="0"/>
              <a:t>, 2007. </a:t>
            </a:r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Хімія</a:t>
            </a:r>
            <a:r>
              <a:rPr lang="uk-UA" sz="2000" dirty="0" smtClean="0"/>
              <a:t>. </a:t>
            </a:r>
            <a:r>
              <a:rPr lang="uk-UA" sz="2000" b="1" dirty="0" smtClean="0"/>
              <a:t>Практичний довідник 7-9 клас. </a:t>
            </a:r>
            <a:r>
              <a:rPr lang="uk-UA" sz="2000" dirty="0" smtClean="0"/>
              <a:t>/ </a:t>
            </a:r>
            <a:r>
              <a:rPr lang="uk-UA" sz="2000" dirty="0" err="1" smtClean="0"/>
              <a:t>Авт.-упорядник</a:t>
            </a:r>
            <a:r>
              <a:rPr lang="uk-UA" sz="2000" dirty="0" smtClean="0"/>
              <a:t> </a:t>
            </a:r>
            <a:r>
              <a:rPr lang="uk-UA" sz="2000" dirty="0" err="1" smtClean="0"/>
              <a:t>Курмакова</a:t>
            </a:r>
            <a:r>
              <a:rPr lang="uk-UA" sz="2000" dirty="0" smtClean="0"/>
              <a:t> І.М.  та інші – Чернігів: КММЕДІА,  2015.</a:t>
            </a:r>
            <a:endParaRPr lang="uk-UA" sz="2000" dirty="0"/>
          </a:p>
        </p:txBody>
      </p:sp>
      <p:pic>
        <p:nvPicPr>
          <p:cNvPr id="53251" name="Picture 3" descr="smart_guy_read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03313"/>
            <a:ext cx="5867400" cy="575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Олександр\Pictures\ Джерела.png"/>
          <p:cNvPicPr>
            <a:picLocks noChangeAspect="1" noChangeArrowheads="1"/>
          </p:cNvPicPr>
          <p:nvPr/>
        </p:nvPicPr>
        <p:blipFill>
          <a:blip r:embed="rId5"/>
          <a:srcRect t="17217"/>
          <a:stretch>
            <a:fillRect/>
          </a:stretch>
        </p:blipFill>
        <p:spPr bwMode="auto">
          <a:xfrm>
            <a:off x="2828925" y="172998"/>
            <a:ext cx="3486150" cy="89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2229</TotalTime>
  <Words>1279</Words>
  <Application>Microsoft PowerPoint</Application>
  <PresentationFormat>Экран (4:3)</PresentationFormat>
  <Paragraphs>338</Paragraphs>
  <Slides>38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Оформление по умолчанию</vt:lpstr>
      <vt:lpstr>Открытая</vt:lpstr>
      <vt:lpstr>Поток</vt:lpstr>
      <vt:lpstr>1_Оформление по умолчанию</vt:lpstr>
      <vt:lpstr>2_Оформление по умолчанию</vt:lpstr>
      <vt:lpstr>1_Открытая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Олександр</cp:lastModifiedBy>
  <cp:revision>203</cp:revision>
  <cp:lastPrinted>1601-01-01T00:00:00Z</cp:lastPrinted>
  <dcterms:created xsi:type="dcterms:W3CDTF">2012-12-31T18:41:59Z</dcterms:created>
  <dcterms:modified xsi:type="dcterms:W3CDTF">2018-03-12T08:48:43Z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