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57" r:id="rId3"/>
    <p:sldId id="279" r:id="rId4"/>
    <p:sldId id="281" r:id="rId5"/>
    <p:sldId id="280" r:id="rId6"/>
    <p:sldId id="258" r:id="rId7"/>
    <p:sldId id="278" r:id="rId8"/>
    <p:sldId id="302" r:id="rId9"/>
    <p:sldId id="337" r:id="rId10"/>
    <p:sldId id="326" r:id="rId11"/>
    <p:sldId id="338" r:id="rId12"/>
    <p:sldId id="339" r:id="rId13"/>
    <p:sldId id="340" r:id="rId14"/>
    <p:sldId id="349" r:id="rId15"/>
    <p:sldId id="348" r:id="rId16"/>
    <p:sldId id="350" r:id="rId17"/>
    <p:sldId id="347" r:id="rId18"/>
    <p:sldId id="325" r:id="rId19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  <a:srgbClr val="4F81BD"/>
    <a:srgbClr val="00E600"/>
    <a:srgbClr val="AFFFAF"/>
    <a:srgbClr val="CCECFF"/>
    <a:srgbClr val="89FFFC"/>
    <a:srgbClr val="FFFF29"/>
    <a:srgbClr val="FFFFA3"/>
    <a:srgbClr val="007E00"/>
    <a:srgbClr val="00E6E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814" autoAdjust="0"/>
    <p:restoredTop sz="94660"/>
  </p:normalViewPr>
  <p:slideViewPr>
    <p:cSldViewPr snapToGrid="0">
      <p:cViewPr>
        <p:scale>
          <a:sx n="50" d="100"/>
          <a:sy n="50" d="100"/>
        </p:scale>
        <p:origin x="-630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0DC548D-BE1A-4DF2-873D-2A1B7CF9180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B69A6-12E1-446D-AB3D-D521D968DB4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92AB6-36C1-4C1D-B1C7-B5B011801E7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9050D5-8281-4ABF-94AC-DAC06537C2F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328681-958F-4151-B240-2D1A44299BE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5637D-1973-4653-A7E6-3483E12D05A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29866-F378-4EA2-BA1A-F9F1E8C3B27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09CD6-B108-480F-9E81-C8830E56613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18E45-7F42-4AEE-A9B6-3C6808F92D9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541FB-A35F-4906-B3E6-929264159D6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AB864-B528-4DC6-B45A-563F4E8F065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B7DED-F645-42B6-A6B5-33C514B1B11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6C8689-DF39-4151-91F0-7B365B0A3235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A02514-04E1-41EC-8D3F-BAF49C100D0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66B9DC-E33D-410D-94C1-8B961BBA4870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9387D2-8DDC-438D-BC14-14E890ACECB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53F7A1-85BE-4EE9-B403-10CEB2487285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BF2748-06C1-4F0A-AE3C-B8490D9DEE4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84AD22-9F0C-45ED-AAE2-E871F544798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66845C-C476-45B2-A94C-758AA501328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B55FA-D1DC-4450-9243-7A01FC6CAC4A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6F272A-413F-45B5-9C1D-1B478B21150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64571D-836C-4C93-8045-57F17F6778C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54117042-2B50-44E6-B84F-BF35A653C91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97E3251-A4BD-486F-94A8-90CA8317D3D3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2;&#1091;&#1079;&#1080;&#1082;&#1072;\&#1056;&#1080;&#1085;&#1075;&#1090;&#1086;&#1085;&#1080;\&#1047;&#1040;&#1057;&#1058;&#1040;&#1042;&#1050;&#1040;%20%20Music15.wav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31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11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11.png"/><Relationship Id="rId3" Type="http://schemas.openxmlformats.org/officeDocument/2006/relationships/image" Target="../media/image34.png"/><Relationship Id="rId7" Type="http://schemas.openxmlformats.org/officeDocument/2006/relationships/image" Target="../media/image22.png"/><Relationship Id="rId12" Type="http://schemas.openxmlformats.org/officeDocument/2006/relationships/image" Target="../media/image28.png"/><Relationship Id="rId17" Type="http://schemas.openxmlformats.org/officeDocument/2006/relationships/image" Target="../media/image32.png"/><Relationship Id="rId2" Type="http://schemas.openxmlformats.org/officeDocument/2006/relationships/image" Target="../media/image10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37.png"/><Relationship Id="rId5" Type="http://schemas.openxmlformats.org/officeDocument/2006/relationships/image" Target="../media/image33.png"/><Relationship Id="rId15" Type="http://schemas.openxmlformats.org/officeDocument/2006/relationships/image" Target="../media/image26.png"/><Relationship Id="rId10" Type="http://schemas.openxmlformats.org/officeDocument/2006/relationships/image" Target="../media/image24.png"/><Relationship Id="rId4" Type="http://schemas.openxmlformats.org/officeDocument/2006/relationships/image" Target="../media/image35.png"/><Relationship Id="rId9" Type="http://schemas.openxmlformats.org/officeDocument/2006/relationships/image" Target="../media/image23.png"/><Relationship Id="rId1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image" Target="../media/image41.pn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2.bin"/><Relationship Id="rId6" Type="http://schemas.openxmlformats.org/officeDocument/2006/relationships/image" Target="../media/image44.gif"/><Relationship Id="rId5" Type="http://schemas.openxmlformats.org/officeDocument/2006/relationships/image" Target="../media/image43.gif"/><Relationship Id="rId4" Type="http://schemas.openxmlformats.org/officeDocument/2006/relationships/image" Target="../media/image4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4"/>
          <p:cNvSpPr>
            <a:spLocks noChangeArrowheads="1" noChangeShapeType="1" noTextEdit="1"/>
          </p:cNvSpPr>
          <p:nvPr/>
        </p:nvSpPr>
        <p:spPr bwMode="gray">
          <a:xfrm>
            <a:off x="946484" y="954505"/>
            <a:ext cx="7315200" cy="3048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b="1" kern="10" dirty="0" smtClean="0">
                <a:ln w="635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FFFF"/>
                    </a:gs>
                    <a:gs pos="50000">
                      <a:srgbClr val="FFFFFF"/>
                    </a:gs>
                    <a:gs pos="100000">
                      <a:srgbClr val="00FFFF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808080"/>
                  </a:outerShdw>
                </a:effectLst>
                <a:latin typeface="Palatino Linotype"/>
              </a:rPr>
              <a:t>Природа </a:t>
            </a:r>
            <a:br>
              <a:rPr lang="uk-UA" sz="3600" b="1" kern="10" dirty="0" smtClean="0">
                <a:ln w="635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FFFF"/>
                    </a:gs>
                    <a:gs pos="50000">
                      <a:srgbClr val="FFFFFF"/>
                    </a:gs>
                    <a:gs pos="100000">
                      <a:srgbClr val="00FFFF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808080"/>
                  </a:outerShdw>
                </a:effectLst>
                <a:latin typeface="Palatino Linotype"/>
              </a:rPr>
            </a:br>
            <a:r>
              <a:rPr lang="uk-UA" sz="3600" b="1" kern="10" dirty="0" smtClean="0">
                <a:ln w="635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FFFF"/>
                    </a:gs>
                    <a:gs pos="50000">
                      <a:srgbClr val="FFFFFF"/>
                    </a:gs>
                    <a:gs pos="100000">
                      <a:srgbClr val="00FFFF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808080"/>
                  </a:outerShdw>
                </a:effectLst>
                <a:latin typeface="Palatino Linotype"/>
              </a:rPr>
              <a:t>хімічного зв'язку</a:t>
            </a:r>
            <a:endParaRPr lang="uk-UA" sz="3600" b="1" kern="10" dirty="0">
              <a:ln w="6350">
                <a:noFill/>
                <a:round/>
                <a:headEnd/>
                <a:tailEnd/>
              </a:ln>
              <a:gradFill rotWithShape="1">
                <a:gsLst>
                  <a:gs pos="0">
                    <a:srgbClr val="00FFFF"/>
                  </a:gs>
                  <a:gs pos="50000">
                    <a:srgbClr val="FFFFFF"/>
                  </a:gs>
                  <a:gs pos="100000">
                    <a:srgbClr val="00FFFF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808080"/>
                </a:outerShdw>
              </a:effectLst>
              <a:latin typeface="Palatino Linotype"/>
            </a:endParaRPr>
          </a:p>
        </p:txBody>
      </p:sp>
      <p:sp>
        <p:nvSpPr>
          <p:cNvPr id="2051" name="Text Box 6"/>
          <p:cNvSpPr txBox="1">
            <a:spLocks noChangeArrowheads="1"/>
          </p:cNvSpPr>
          <p:nvPr/>
        </p:nvSpPr>
        <p:spPr bwMode="auto">
          <a:xfrm>
            <a:off x="7315200" y="6248400"/>
            <a:ext cx="1600200" cy="396875"/>
          </a:xfrm>
          <a:prstGeom prst="rect">
            <a:avLst/>
          </a:prstGeom>
          <a:solidFill>
            <a:srgbClr val="0D1525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>
                <a:solidFill>
                  <a:schemeClr val="bg1"/>
                </a:solidFill>
              </a:rPr>
              <a:t> 06.05.2013</a:t>
            </a:r>
            <a:endParaRPr lang="uk-UA"/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276600" y="4495800"/>
            <a:ext cx="2895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 dirty="0">
                <a:solidFill>
                  <a:schemeClr val="bg1"/>
                </a:solidFill>
              </a:rPr>
              <a:t>Хімія 8 клас</a:t>
            </a:r>
          </a:p>
        </p:txBody>
      </p:sp>
      <p:pic>
        <p:nvPicPr>
          <p:cNvPr id="6" name="ЗАСТАВКА  Music15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6705600" y="6248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67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72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050" grpId="0" animBg="1"/>
      <p:bldP spid="20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0" y="304800"/>
            <a:ext cx="9144000" cy="2062103"/>
          </a:xfrm>
          <a:prstGeom prst="rect">
            <a:avLst/>
          </a:prstGeom>
          <a:solidFill>
            <a:srgbClr val="171945">
              <a:alpha val="6196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chemeClr val="bg1"/>
                </a:solidFill>
              </a:rPr>
              <a:t>Ми </a:t>
            </a:r>
            <a:r>
              <a:rPr lang="uk-UA" sz="3200" b="1" dirty="0">
                <a:solidFill>
                  <a:schemeClr val="bg1"/>
                </a:solidFill>
              </a:rPr>
              <a:t>і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ru-RU" sz="3200" b="1" dirty="0">
                <a:solidFill>
                  <a:schemeClr val="bg1"/>
                </a:solidFill>
              </a:rPr>
              <a:t>весь </a:t>
            </a:r>
            <a:r>
              <a:rPr lang="ru-RU" sz="3200" b="1" dirty="0" err="1">
                <a:solidFill>
                  <a:schemeClr val="bg1"/>
                </a:solidFill>
              </a:rPr>
              <a:t>оточуючий</a:t>
            </a:r>
            <a:r>
              <a:rPr lang="ru-RU" sz="3200" b="1" dirty="0">
                <a:solidFill>
                  <a:schemeClr val="bg1"/>
                </a:solidFill>
              </a:rPr>
              <a:t> нас</a:t>
            </a:r>
            <a:r>
              <a:rPr lang="uk-UA" sz="3200" b="1" dirty="0">
                <a:solidFill>
                  <a:schemeClr val="bg1"/>
                </a:solidFill>
              </a:rPr>
              <a:t> світ </a:t>
            </a:r>
            <a:r>
              <a:rPr lang="ru-RU" sz="3200" b="1" dirty="0">
                <a:solidFill>
                  <a:schemeClr val="bg1"/>
                </a:solidFill>
              </a:rPr>
              <a:t> склада</a:t>
            </a:r>
            <a:r>
              <a:rPr lang="uk-UA" sz="3200" b="1" dirty="0">
                <a:solidFill>
                  <a:schemeClr val="bg1"/>
                </a:solidFill>
              </a:rPr>
              <a:t>є</a:t>
            </a:r>
            <a:r>
              <a:rPr lang="ru-RU" sz="3200" b="1" dirty="0" err="1">
                <a:solidFill>
                  <a:schemeClr val="bg1"/>
                </a:solidFill>
              </a:rPr>
              <a:t>мось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br>
              <a:rPr lang="ru-RU" sz="3200" b="1" dirty="0">
                <a:solidFill>
                  <a:schemeClr val="bg1"/>
                </a:solidFill>
              </a:rPr>
            </a:br>
            <a:r>
              <a:rPr lang="ru-RU" sz="3200" b="1" dirty="0" err="1">
                <a:solidFill>
                  <a:schemeClr val="bg1"/>
                </a:solidFill>
              </a:rPr>
              <a:t>з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простих</a:t>
            </a:r>
            <a:r>
              <a:rPr lang="ru-RU" sz="3200" b="1" dirty="0">
                <a:solidFill>
                  <a:schemeClr val="bg1"/>
                </a:solidFill>
              </a:rPr>
              <a:t> та </a:t>
            </a:r>
            <a:r>
              <a:rPr lang="ru-RU" sz="3200" b="1" dirty="0" err="1">
                <a:solidFill>
                  <a:schemeClr val="bg1"/>
                </a:solidFill>
              </a:rPr>
              <a:t>складних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речовин</a:t>
            </a:r>
            <a:r>
              <a:rPr lang="ru-RU" sz="3200" b="1" dirty="0">
                <a:solidFill>
                  <a:schemeClr val="bg1"/>
                </a:solidFill>
              </a:rPr>
              <a:t>. </a:t>
            </a:r>
            <a:br>
              <a:rPr lang="ru-RU" sz="3200" b="1" dirty="0">
                <a:solidFill>
                  <a:schemeClr val="bg1"/>
                </a:solidFill>
              </a:rPr>
            </a:br>
            <a:r>
              <a:rPr lang="ru-RU" sz="3200" b="1" dirty="0" err="1">
                <a:solidFill>
                  <a:schemeClr val="bg1"/>
                </a:solidFill>
              </a:rPr>
              <a:t>Чи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замислювалися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ви</a:t>
            </a:r>
            <a:r>
              <a:rPr lang="ru-RU" sz="3200" b="1" dirty="0">
                <a:solidFill>
                  <a:schemeClr val="bg1"/>
                </a:solidFill>
              </a:rPr>
              <a:t> над </a:t>
            </a:r>
            <a:r>
              <a:rPr lang="ru-RU" sz="3200" b="1" dirty="0" err="1">
                <a:solidFill>
                  <a:schemeClr val="bg1"/>
                </a:solidFill>
              </a:rPr>
              <a:t>тим</a:t>
            </a:r>
            <a:r>
              <a:rPr lang="ru-RU" sz="3200" b="1" dirty="0">
                <a:solidFill>
                  <a:schemeClr val="bg1"/>
                </a:solidFill>
              </a:rPr>
              <a:t>, </a:t>
            </a:r>
            <a:r>
              <a:rPr lang="ru-RU" sz="3200" b="1" dirty="0" err="1">
                <a:solidFill>
                  <a:schemeClr val="bg1"/>
                </a:solidFill>
              </a:rPr>
              <a:t>яким</a:t>
            </a:r>
            <a:r>
              <a:rPr lang="ru-RU" sz="3200" b="1" dirty="0">
                <a:solidFill>
                  <a:schemeClr val="bg1"/>
                </a:solidFill>
              </a:rPr>
              <a:t> чином </a:t>
            </a:r>
            <a:r>
              <a:rPr lang="ru-RU" sz="3200" b="1" dirty="0" err="1">
                <a:solidFill>
                  <a:schemeClr val="bg1"/>
                </a:solidFill>
              </a:rPr>
              <a:t>утримуються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атоми</a:t>
            </a:r>
            <a:r>
              <a:rPr lang="ru-RU" sz="3200" b="1" dirty="0">
                <a:solidFill>
                  <a:schemeClr val="bg1"/>
                </a:solidFill>
              </a:rPr>
              <a:t> один </a:t>
            </a:r>
            <a:r>
              <a:rPr lang="uk-UA" sz="3200" b="1" dirty="0">
                <a:solidFill>
                  <a:schemeClr val="bg1"/>
                </a:solidFill>
              </a:rPr>
              <a:t>біля</a:t>
            </a:r>
            <a:r>
              <a:rPr lang="ru-RU" sz="3200" b="1" dirty="0">
                <a:solidFill>
                  <a:schemeClr val="bg1"/>
                </a:solidFill>
              </a:rPr>
              <a:t> одного? </a:t>
            </a:r>
            <a:endParaRPr lang="uk-UA" sz="3200" b="1" dirty="0">
              <a:solidFill>
                <a:schemeClr val="bg1"/>
              </a:solidFill>
            </a:endParaRP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533400" y="5562600"/>
            <a:ext cx="8610600" cy="1077218"/>
          </a:xfrm>
          <a:prstGeom prst="rect">
            <a:avLst/>
          </a:prstGeom>
          <a:solidFill>
            <a:srgbClr val="000066">
              <a:alpha val="70979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 dirty="0">
                <a:solidFill>
                  <a:schemeClr val="bg1"/>
                </a:solidFill>
              </a:rPr>
              <a:t> Чому  атоми  інших елементів з</a:t>
            </a:r>
            <a:r>
              <a:rPr lang="en-US" sz="3200" b="1" dirty="0">
                <a:solidFill>
                  <a:schemeClr val="bg1"/>
                </a:solidFill>
                <a:latin typeface="Kristen ITC" pitchFamily="66" charset="0"/>
              </a:rPr>
              <a:t>'</a:t>
            </a:r>
            <a:r>
              <a:rPr lang="uk-UA" sz="3200" b="1" dirty="0" err="1">
                <a:solidFill>
                  <a:schemeClr val="bg1"/>
                </a:solidFill>
              </a:rPr>
              <a:t>єднуються</a:t>
            </a:r>
            <a:r>
              <a:rPr lang="uk-UA" sz="3200" b="1" dirty="0">
                <a:solidFill>
                  <a:schemeClr val="bg1"/>
                </a:solidFill>
              </a:rPr>
              <a:t> один з одним в молекули?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4953000" y="2935705"/>
            <a:ext cx="3902242" cy="2062103"/>
          </a:xfrm>
          <a:prstGeom prst="rect">
            <a:avLst/>
          </a:prstGeom>
          <a:solidFill>
            <a:srgbClr val="000066">
              <a:alpha val="70979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 dirty="0">
                <a:solidFill>
                  <a:schemeClr val="bg1"/>
                </a:solidFill>
              </a:rPr>
              <a:t> Чому  атоми інертних газів </a:t>
            </a:r>
            <a:br>
              <a:rPr lang="uk-UA" sz="3200" b="1" dirty="0">
                <a:solidFill>
                  <a:schemeClr val="bg1"/>
                </a:solidFill>
              </a:rPr>
            </a:br>
            <a:r>
              <a:rPr lang="uk-UA" sz="3200" b="1" dirty="0">
                <a:solidFill>
                  <a:schemeClr val="bg1"/>
                </a:solidFill>
              </a:rPr>
              <a:t> не сполучаються </a:t>
            </a: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>в </a:t>
            </a:r>
            <a:r>
              <a:rPr lang="uk-UA" sz="3200" b="1" dirty="0">
                <a:solidFill>
                  <a:schemeClr val="bg1"/>
                </a:solidFill>
              </a:rPr>
              <a:t>молекули?</a:t>
            </a:r>
          </a:p>
        </p:txBody>
      </p:sp>
      <p:pic>
        <p:nvPicPr>
          <p:cNvPr id="1026" name="Picture 2" descr="C:\Documents and Settings\User\Рабочий стол\фото з  програми\Par19_Piridimin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800" y="2438400"/>
            <a:ext cx="4013200" cy="3009900"/>
          </a:xfrm>
          <a:prstGeom prst="rect">
            <a:avLst/>
          </a:prstGeom>
          <a:noFill/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nimBg="1"/>
      <p:bldP spid="28677" grpId="0" animBg="1"/>
      <p:bldP spid="2867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C"/>
            </a:gs>
            <a:gs pos="100000">
              <a:srgbClr val="00008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Oval 4"/>
          <p:cNvSpPr>
            <a:spLocks noChangeArrowheads="1"/>
          </p:cNvSpPr>
          <p:nvPr/>
        </p:nvSpPr>
        <p:spPr bwMode="auto">
          <a:xfrm>
            <a:off x="5181600" y="2057400"/>
            <a:ext cx="838200" cy="8382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 b="1"/>
              <a:t>О</a:t>
            </a:r>
          </a:p>
        </p:txBody>
      </p:sp>
      <p:sp>
        <p:nvSpPr>
          <p:cNvPr id="4099" name="AutoShape 6"/>
          <p:cNvSpPr>
            <a:spLocks noChangeArrowheads="1"/>
          </p:cNvSpPr>
          <p:nvPr/>
        </p:nvSpPr>
        <p:spPr bwMode="auto">
          <a:xfrm>
            <a:off x="304800" y="228600"/>
            <a:ext cx="4038600" cy="1752600"/>
          </a:xfrm>
          <a:prstGeom prst="rightArrow">
            <a:avLst>
              <a:gd name="adj1" fmla="val 73843"/>
              <a:gd name="adj2" fmla="val 33911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 b="1"/>
              <a:t> Одноатомні </a:t>
            </a:r>
            <a:br>
              <a:rPr lang="uk-UA" sz="2800" b="1"/>
            </a:br>
            <a:r>
              <a:rPr lang="uk-UA" sz="2800" b="1"/>
              <a:t>молекули інертних </a:t>
            </a:r>
            <a:br>
              <a:rPr lang="uk-UA" sz="2800" b="1"/>
            </a:br>
            <a:r>
              <a:rPr lang="uk-UA" sz="2800" b="1"/>
              <a:t>газів</a:t>
            </a:r>
          </a:p>
        </p:txBody>
      </p:sp>
      <p:sp>
        <p:nvSpPr>
          <p:cNvPr id="30727" name="Oval 7"/>
          <p:cNvSpPr>
            <a:spLocks noChangeArrowheads="1"/>
          </p:cNvSpPr>
          <p:nvPr/>
        </p:nvSpPr>
        <p:spPr bwMode="auto">
          <a:xfrm>
            <a:off x="4648200" y="381000"/>
            <a:ext cx="1143000" cy="10668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2A31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3600"/>
              <a:t>Не</a:t>
            </a:r>
          </a:p>
        </p:txBody>
      </p:sp>
      <p:sp>
        <p:nvSpPr>
          <p:cNvPr id="30728" name="Oval 8"/>
          <p:cNvSpPr>
            <a:spLocks noChangeArrowheads="1"/>
          </p:cNvSpPr>
          <p:nvPr/>
        </p:nvSpPr>
        <p:spPr bwMode="auto">
          <a:xfrm>
            <a:off x="6858000" y="838200"/>
            <a:ext cx="914400" cy="838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E51BD7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3600"/>
              <a:t>N</a:t>
            </a:r>
            <a:r>
              <a:rPr lang="uk-UA" sz="3600"/>
              <a:t>е</a:t>
            </a:r>
          </a:p>
        </p:txBody>
      </p:sp>
      <p:sp>
        <p:nvSpPr>
          <p:cNvPr id="30729" name="Oval 9"/>
          <p:cNvSpPr>
            <a:spLocks noChangeArrowheads="1"/>
          </p:cNvSpPr>
          <p:nvPr/>
        </p:nvSpPr>
        <p:spPr bwMode="auto">
          <a:xfrm>
            <a:off x="5867400" y="228600"/>
            <a:ext cx="990600" cy="914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3600"/>
              <a:t>Ar</a:t>
            </a:r>
            <a:endParaRPr lang="uk-UA" sz="3600"/>
          </a:p>
        </p:txBody>
      </p:sp>
      <p:sp>
        <p:nvSpPr>
          <p:cNvPr id="30730" name="Oval 10"/>
          <p:cNvSpPr>
            <a:spLocks noChangeArrowheads="1"/>
          </p:cNvSpPr>
          <p:nvPr/>
        </p:nvSpPr>
        <p:spPr bwMode="auto">
          <a:xfrm>
            <a:off x="5867400" y="1219200"/>
            <a:ext cx="838200" cy="7620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3600"/>
              <a:t>Kr</a:t>
            </a:r>
            <a:endParaRPr lang="uk-UA" sz="3600"/>
          </a:p>
        </p:txBody>
      </p:sp>
      <p:sp>
        <p:nvSpPr>
          <p:cNvPr id="30731" name="Oval 11"/>
          <p:cNvSpPr>
            <a:spLocks noChangeArrowheads="1"/>
          </p:cNvSpPr>
          <p:nvPr/>
        </p:nvSpPr>
        <p:spPr bwMode="auto">
          <a:xfrm>
            <a:off x="7696200" y="228600"/>
            <a:ext cx="1143000" cy="10668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3600"/>
              <a:t>Xe</a:t>
            </a:r>
            <a:endParaRPr lang="uk-UA" sz="3600"/>
          </a:p>
        </p:txBody>
      </p:sp>
      <p:sp>
        <p:nvSpPr>
          <p:cNvPr id="30732" name="AutoShape 12"/>
          <p:cNvSpPr>
            <a:spLocks noChangeArrowheads="1"/>
          </p:cNvSpPr>
          <p:nvPr/>
        </p:nvSpPr>
        <p:spPr bwMode="auto">
          <a:xfrm>
            <a:off x="304800" y="2133600"/>
            <a:ext cx="4098758" cy="1981200"/>
          </a:xfrm>
          <a:prstGeom prst="rightArrow">
            <a:avLst>
              <a:gd name="adj1" fmla="val 73843"/>
              <a:gd name="adj2" fmla="val 32151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 b="1" dirty="0"/>
              <a:t> </a:t>
            </a:r>
            <a:r>
              <a:rPr lang="de-DE" sz="2800" b="1" dirty="0"/>
              <a:t>  </a:t>
            </a:r>
            <a:r>
              <a:rPr lang="uk-UA" sz="2800" b="1" dirty="0"/>
              <a:t>молекули </a:t>
            </a:r>
            <a:r>
              <a:rPr lang="uk-UA" sz="2800" b="1" dirty="0" smtClean="0"/>
              <a:t>утворені</a:t>
            </a:r>
            <a:br>
              <a:rPr lang="uk-UA" sz="2800" b="1" dirty="0" smtClean="0"/>
            </a:br>
            <a:r>
              <a:rPr lang="uk-UA" sz="2800" b="1" dirty="0" smtClean="0"/>
              <a:t> </a:t>
            </a:r>
            <a:r>
              <a:rPr lang="uk-UA" sz="2800" b="1" dirty="0" err="1" smtClean="0"/>
              <a:t>зкількох</a:t>
            </a:r>
            <a:r>
              <a:rPr lang="uk-UA" sz="2800" b="1" dirty="0" smtClean="0"/>
              <a:t> </a:t>
            </a:r>
            <a:r>
              <a:rPr lang="uk-UA" sz="2800" b="1" dirty="0"/>
              <a:t>атомів </a:t>
            </a:r>
            <a:br>
              <a:rPr lang="uk-UA" sz="2800" b="1" dirty="0"/>
            </a:br>
            <a:r>
              <a:rPr lang="uk-UA" sz="2800" b="1" dirty="0">
                <a:solidFill>
                  <a:srgbClr val="FF3300"/>
                </a:solidFill>
              </a:rPr>
              <a:t>одного елемента</a:t>
            </a:r>
          </a:p>
        </p:txBody>
      </p:sp>
      <p:sp>
        <p:nvSpPr>
          <p:cNvPr id="30733" name="Oval 13"/>
          <p:cNvSpPr>
            <a:spLocks noChangeArrowheads="1"/>
          </p:cNvSpPr>
          <p:nvPr/>
        </p:nvSpPr>
        <p:spPr bwMode="auto">
          <a:xfrm>
            <a:off x="4419600" y="2057400"/>
            <a:ext cx="838200" cy="8382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 b="1"/>
              <a:t>О</a:t>
            </a:r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4495800" y="3124200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bg1"/>
                </a:solidFill>
              </a:rPr>
              <a:t>кисень</a:t>
            </a:r>
          </a:p>
        </p:txBody>
      </p:sp>
      <p:sp>
        <p:nvSpPr>
          <p:cNvPr id="30737" name="Oval 17"/>
          <p:cNvSpPr>
            <a:spLocks noChangeArrowheads="1"/>
          </p:cNvSpPr>
          <p:nvPr/>
        </p:nvSpPr>
        <p:spPr bwMode="auto">
          <a:xfrm>
            <a:off x="6096000" y="2590800"/>
            <a:ext cx="609600" cy="609600"/>
          </a:xfrm>
          <a:prstGeom prst="ellipse">
            <a:avLst/>
          </a:prstGeom>
          <a:gradFill rotWithShape="1">
            <a:gsLst>
              <a:gs pos="0">
                <a:srgbClr val="FF0066"/>
              </a:gs>
              <a:gs pos="100000">
                <a:srgbClr val="F38243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3200" dirty="0"/>
              <a:t>Н</a:t>
            </a:r>
          </a:p>
        </p:txBody>
      </p:sp>
      <p:sp>
        <p:nvSpPr>
          <p:cNvPr id="30738" name="Oval 18"/>
          <p:cNvSpPr>
            <a:spLocks noChangeArrowheads="1"/>
          </p:cNvSpPr>
          <p:nvPr/>
        </p:nvSpPr>
        <p:spPr bwMode="auto">
          <a:xfrm>
            <a:off x="6629400" y="2590800"/>
            <a:ext cx="609600" cy="609600"/>
          </a:xfrm>
          <a:prstGeom prst="ellipse">
            <a:avLst/>
          </a:prstGeom>
          <a:gradFill rotWithShape="1">
            <a:gsLst>
              <a:gs pos="0">
                <a:srgbClr val="FF0066"/>
              </a:gs>
              <a:gs pos="100000">
                <a:srgbClr val="F38243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3200"/>
              <a:t>Н</a:t>
            </a:r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6019800" y="3276600"/>
            <a:ext cx="152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bg1"/>
                </a:solidFill>
              </a:rPr>
              <a:t> водень</a:t>
            </a:r>
          </a:p>
        </p:txBody>
      </p:sp>
      <p:sp>
        <p:nvSpPr>
          <p:cNvPr id="30740" name="Oval 20"/>
          <p:cNvSpPr>
            <a:spLocks noChangeArrowheads="1"/>
          </p:cNvSpPr>
          <p:nvPr/>
        </p:nvSpPr>
        <p:spPr bwMode="auto">
          <a:xfrm>
            <a:off x="7162800" y="1828800"/>
            <a:ext cx="914400" cy="838200"/>
          </a:xfrm>
          <a:prstGeom prst="ellipse">
            <a:avLst/>
          </a:prstGeom>
          <a:gradFill rotWithShape="1">
            <a:gsLst>
              <a:gs pos="0">
                <a:srgbClr val="33CC33"/>
              </a:gs>
              <a:gs pos="100000">
                <a:srgbClr val="99FF99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3600"/>
              <a:t>С</a:t>
            </a:r>
            <a:r>
              <a:rPr lang="de-DE" sz="3600"/>
              <a:t>l</a:t>
            </a:r>
            <a:endParaRPr lang="uk-UA" sz="3600"/>
          </a:p>
        </p:txBody>
      </p:sp>
      <p:sp>
        <p:nvSpPr>
          <p:cNvPr id="30741" name="Oval 21"/>
          <p:cNvSpPr>
            <a:spLocks noChangeArrowheads="1"/>
          </p:cNvSpPr>
          <p:nvPr/>
        </p:nvSpPr>
        <p:spPr bwMode="auto">
          <a:xfrm>
            <a:off x="7924800" y="1828800"/>
            <a:ext cx="914400" cy="838200"/>
          </a:xfrm>
          <a:prstGeom prst="ellipse">
            <a:avLst/>
          </a:prstGeom>
          <a:gradFill rotWithShape="1">
            <a:gsLst>
              <a:gs pos="0">
                <a:srgbClr val="33CC33"/>
              </a:gs>
              <a:gs pos="100000">
                <a:srgbClr val="99FF99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3600"/>
              <a:t>С</a:t>
            </a:r>
            <a:r>
              <a:rPr lang="de-DE" sz="3600"/>
              <a:t>l</a:t>
            </a:r>
            <a:endParaRPr lang="uk-UA" sz="3600"/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7772400" y="2819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uk-UA" sz="2400" dirty="0">
                <a:solidFill>
                  <a:schemeClr val="bg1"/>
                </a:solidFill>
              </a:rPr>
              <a:t>хлор</a:t>
            </a:r>
          </a:p>
        </p:txBody>
      </p:sp>
      <p:sp>
        <p:nvSpPr>
          <p:cNvPr id="30743" name="AutoShape 23"/>
          <p:cNvSpPr>
            <a:spLocks noChangeArrowheads="1"/>
          </p:cNvSpPr>
          <p:nvPr/>
        </p:nvSpPr>
        <p:spPr bwMode="auto">
          <a:xfrm>
            <a:off x="304800" y="4343400"/>
            <a:ext cx="4146884" cy="1905000"/>
          </a:xfrm>
          <a:prstGeom prst="rightArrow">
            <a:avLst>
              <a:gd name="adj1" fmla="val 73843"/>
              <a:gd name="adj2" fmla="val 34062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 b="1" dirty="0"/>
              <a:t> </a:t>
            </a:r>
            <a:r>
              <a:rPr lang="de-DE" sz="2800" b="1" dirty="0"/>
              <a:t>  </a:t>
            </a:r>
            <a:r>
              <a:rPr lang="uk-UA" sz="2800" b="1" dirty="0"/>
              <a:t>молекули </a:t>
            </a:r>
            <a:r>
              <a:rPr lang="uk-UA" sz="2800" b="1" dirty="0" smtClean="0"/>
              <a:t>утворені </a:t>
            </a:r>
            <a:br>
              <a:rPr lang="uk-UA" sz="2800" b="1" dirty="0" smtClean="0"/>
            </a:br>
            <a:r>
              <a:rPr lang="uk-UA" sz="2800" b="1" dirty="0" smtClean="0"/>
              <a:t>з кількох </a:t>
            </a:r>
            <a:r>
              <a:rPr lang="uk-UA" sz="2800" b="1" dirty="0"/>
              <a:t>атомів </a:t>
            </a:r>
            <a:br>
              <a:rPr lang="uk-UA" sz="2800" b="1" dirty="0"/>
            </a:br>
            <a:r>
              <a:rPr lang="uk-UA" sz="2800" b="1" dirty="0">
                <a:solidFill>
                  <a:srgbClr val="FF3300"/>
                </a:solidFill>
              </a:rPr>
              <a:t> різних елементів</a:t>
            </a:r>
          </a:p>
        </p:txBody>
      </p:sp>
      <p:pic>
        <p:nvPicPr>
          <p:cNvPr id="30744" name="Picture 62" descr="СО-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8305" y="4262870"/>
            <a:ext cx="2057400" cy="1897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5" name="Oval 25"/>
          <p:cNvSpPr>
            <a:spLocks noChangeArrowheads="1"/>
          </p:cNvSpPr>
          <p:nvPr/>
        </p:nvSpPr>
        <p:spPr bwMode="auto">
          <a:xfrm>
            <a:off x="4255168" y="4427621"/>
            <a:ext cx="609600" cy="609600"/>
          </a:xfrm>
          <a:prstGeom prst="ellipse">
            <a:avLst/>
          </a:prstGeom>
          <a:gradFill rotWithShape="1">
            <a:gsLst>
              <a:gs pos="0">
                <a:srgbClr val="FF0066"/>
              </a:gs>
              <a:gs pos="100000">
                <a:srgbClr val="F38243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3200"/>
              <a:t>Н</a:t>
            </a:r>
          </a:p>
        </p:txBody>
      </p:sp>
      <p:sp>
        <p:nvSpPr>
          <p:cNvPr id="30746" name="Oval 26"/>
          <p:cNvSpPr>
            <a:spLocks noChangeArrowheads="1"/>
          </p:cNvSpPr>
          <p:nvPr/>
        </p:nvSpPr>
        <p:spPr bwMode="auto">
          <a:xfrm>
            <a:off x="4255168" y="5438274"/>
            <a:ext cx="609600" cy="609600"/>
          </a:xfrm>
          <a:prstGeom prst="ellipse">
            <a:avLst/>
          </a:prstGeom>
          <a:gradFill rotWithShape="1">
            <a:gsLst>
              <a:gs pos="0">
                <a:srgbClr val="FF0066"/>
              </a:gs>
              <a:gs pos="100000">
                <a:srgbClr val="F38243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3200"/>
              <a:t>Н</a:t>
            </a:r>
          </a:p>
        </p:txBody>
      </p:sp>
      <p:sp>
        <p:nvSpPr>
          <p:cNvPr id="30747" name="Text Box 27"/>
          <p:cNvSpPr txBox="1">
            <a:spLocks noChangeArrowheads="1"/>
          </p:cNvSpPr>
          <p:nvPr/>
        </p:nvSpPr>
        <p:spPr bwMode="auto">
          <a:xfrm>
            <a:off x="3581400" y="6172200"/>
            <a:ext cx="2971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bg1"/>
                </a:solidFill>
              </a:rPr>
              <a:t>сульфатна кислота</a:t>
            </a:r>
          </a:p>
        </p:txBody>
      </p:sp>
      <p:pic>
        <p:nvPicPr>
          <p:cNvPr id="30750" name="Picture 17" descr="Оа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3810000"/>
            <a:ext cx="1485900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1" name="Oval 31"/>
          <p:cNvSpPr>
            <a:spLocks noChangeArrowheads="1"/>
          </p:cNvSpPr>
          <p:nvPr/>
        </p:nvSpPr>
        <p:spPr bwMode="auto">
          <a:xfrm>
            <a:off x="6553200" y="3886200"/>
            <a:ext cx="838200" cy="762000"/>
          </a:xfrm>
          <a:prstGeom prst="ellipse">
            <a:avLst/>
          </a:prstGeom>
          <a:gradFill rotWithShape="1">
            <a:gsLst>
              <a:gs pos="0">
                <a:schemeClr val="hlink"/>
              </a:gs>
              <a:gs pos="100000">
                <a:srgbClr val="33CC33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/>
              <a:t>Na</a:t>
            </a:r>
            <a:endParaRPr lang="uk-UA" sz="2800"/>
          </a:p>
        </p:txBody>
      </p:sp>
      <p:sp>
        <p:nvSpPr>
          <p:cNvPr id="30752" name="Text Box 32"/>
          <p:cNvSpPr txBox="1">
            <a:spLocks noChangeArrowheads="1"/>
          </p:cNvSpPr>
          <p:nvPr/>
        </p:nvSpPr>
        <p:spPr bwMode="auto">
          <a:xfrm>
            <a:off x="6477000" y="4800600"/>
            <a:ext cx="2438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dirty="0">
                <a:solidFill>
                  <a:schemeClr val="bg1"/>
                </a:solidFill>
              </a:rPr>
              <a:t> </a:t>
            </a:r>
            <a:r>
              <a:rPr lang="de-DE" sz="2000" dirty="0">
                <a:solidFill>
                  <a:schemeClr val="bg1"/>
                </a:solidFill>
              </a:rPr>
              <a:t>  </a:t>
            </a:r>
            <a:r>
              <a:rPr lang="uk-UA" sz="2000" dirty="0">
                <a:solidFill>
                  <a:schemeClr val="bg1"/>
                </a:solidFill>
              </a:rPr>
              <a:t>натрій гідроксид</a:t>
            </a:r>
          </a:p>
        </p:txBody>
      </p:sp>
      <p:sp>
        <p:nvSpPr>
          <p:cNvPr id="30753" name="Oval 33"/>
          <p:cNvSpPr>
            <a:spLocks noChangeArrowheads="1"/>
          </p:cNvSpPr>
          <p:nvPr/>
        </p:nvSpPr>
        <p:spPr bwMode="auto">
          <a:xfrm>
            <a:off x="7391400" y="5334000"/>
            <a:ext cx="838200" cy="7620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0000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800"/>
              <a:t>О</a:t>
            </a:r>
          </a:p>
        </p:txBody>
      </p:sp>
      <p:sp>
        <p:nvSpPr>
          <p:cNvPr id="30754" name="Oval 34"/>
          <p:cNvSpPr>
            <a:spLocks noChangeArrowheads="1"/>
          </p:cNvSpPr>
          <p:nvPr/>
        </p:nvSpPr>
        <p:spPr bwMode="auto">
          <a:xfrm>
            <a:off x="7010400" y="5791200"/>
            <a:ext cx="685800" cy="685800"/>
          </a:xfrm>
          <a:prstGeom prst="ellipse">
            <a:avLst/>
          </a:prstGeom>
          <a:gradFill rotWithShape="1">
            <a:gsLst>
              <a:gs pos="0">
                <a:srgbClr val="FF0066"/>
              </a:gs>
              <a:gs pos="100000">
                <a:srgbClr val="F38243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3200" dirty="0"/>
              <a:t>Н</a:t>
            </a:r>
          </a:p>
        </p:txBody>
      </p:sp>
      <p:sp>
        <p:nvSpPr>
          <p:cNvPr id="30755" name="Oval 35"/>
          <p:cNvSpPr>
            <a:spLocks noChangeArrowheads="1"/>
          </p:cNvSpPr>
          <p:nvPr/>
        </p:nvSpPr>
        <p:spPr bwMode="auto">
          <a:xfrm>
            <a:off x="7924800" y="5791200"/>
            <a:ext cx="685800" cy="685800"/>
          </a:xfrm>
          <a:prstGeom prst="ellipse">
            <a:avLst/>
          </a:prstGeom>
          <a:gradFill rotWithShape="1">
            <a:gsLst>
              <a:gs pos="0">
                <a:srgbClr val="FF0066"/>
              </a:gs>
              <a:gs pos="100000">
                <a:srgbClr val="F38243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3200"/>
              <a:t>Н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0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000"/>
                            </p:stCondLst>
                            <p:childTnLst>
                              <p:par>
                                <p:cTn id="10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30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0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0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00"/>
                            </p:stCondLst>
                            <p:childTnLst>
                              <p:par>
                                <p:cTn id="13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000"/>
                            </p:stCondLst>
                            <p:childTnLst>
                              <p:par>
                                <p:cTn id="14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000"/>
                            </p:stCondLst>
                            <p:childTnLst>
                              <p:par>
                                <p:cTn id="1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0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3500"/>
                            </p:stCondLst>
                            <p:childTnLst>
                              <p:par>
                                <p:cTn id="1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30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30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20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30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30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0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500"/>
                            </p:stCondLst>
                            <p:childTnLst>
                              <p:par>
                                <p:cTn id="17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30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30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6000"/>
                            </p:stCondLst>
                            <p:childTnLst>
                              <p:par>
                                <p:cTn id="18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000" fill="hold"/>
                                        <p:tgtEl>
                                          <p:spTgt spid="30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8000"/>
                            </p:stCondLst>
                            <p:childTnLst>
                              <p:par>
                                <p:cTn id="19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30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9000"/>
                            </p:stCondLst>
                            <p:childTnLst>
                              <p:par>
                                <p:cTn id="20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30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animBg="1"/>
      <p:bldP spid="30727" grpId="0" animBg="1"/>
      <p:bldP spid="30728" grpId="0" animBg="1"/>
      <p:bldP spid="30729" grpId="0" animBg="1"/>
      <p:bldP spid="30730" grpId="0" animBg="1"/>
      <p:bldP spid="30731" grpId="0" animBg="1"/>
      <p:bldP spid="30732" grpId="0" animBg="1"/>
      <p:bldP spid="30733" grpId="0" animBg="1"/>
      <p:bldP spid="30736" grpId="0"/>
      <p:bldP spid="30737" grpId="0" animBg="1"/>
      <p:bldP spid="30738" grpId="0" animBg="1"/>
      <p:bldP spid="30739" grpId="0"/>
      <p:bldP spid="30740" grpId="0" animBg="1"/>
      <p:bldP spid="30741" grpId="0" animBg="1"/>
      <p:bldP spid="30742" grpId="0"/>
      <p:bldP spid="30743" grpId="0" animBg="1"/>
      <p:bldP spid="30745" grpId="0" animBg="1"/>
      <p:bldP spid="30746" grpId="0" animBg="1"/>
      <p:bldP spid="30747" grpId="0"/>
      <p:bldP spid="30751" grpId="0" animBg="1"/>
      <p:bldP spid="30752" grpId="0"/>
      <p:bldP spid="30753" grpId="0" animBg="1"/>
      <p:bldP spid="30754" grpId="0" animBg="1"/>
      <p:bldP spid="3075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228600" y="4876800"/>
            <a:ext cx="8686800" cy="1569660"/>
          </a:xfrm>
          <a:prstGeom prst="rect">
            <a:avLst/>
          </a:prstGeom>
          <a:solidFill>
            <a:srgbClr val="000066">
              <a:alpha val="70979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 Хімічний зв’язок утворюється за рахунок взаємодії всіх електронів та ядер атомів, які входять до складу молекули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457200" y="381000"/>
            <a:ext cx="8229600" cy="1569660"/>
          </a:xfrm>
          <a:prstGeom prst="rect">
            <a:avLst/>
          </a:prstGeom>
          <a:solidFill>
            <a:srgbClr val="000066">
              <a:alpha val="70979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bg1"/>
                </a:solidFill>
              </a:rPr>
              <a:t>Так ось, атоми сполучаються один з одним в молекули за допомогою особливих зв’язків – </a:t>
            </a:r>
            <a:r>
              <a:rPr lang="uk-UA" sz="3200" dirty="0">
                <a:solidFill>
                  <a:srgbClr val="FF0066"/>
                </a:solidFill>
              </a:rPr>
              <a:t>хімічних зв’язків</a:t>
            </a:r>
            <a:r>
              <a:rPr lang="uk-UA" sz="32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2050" name="Picture 2" descr="C:\Documents and Settings\User\Рабочий стол\фото з  програми\Par19_NitrogenSP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2000250"/>
            <a:ext cx="3810000" cy="28575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/>
      <p:bldP spid="2970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9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 descr="не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3810000"/>
            <a:ext cx="1600200" cy="1539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9" descr="2 ша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4254726"/>
            <a:ext cx="914400" cy="839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228600" y="4191000"/>
            <a:ext cx="881063" cy="88423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uk-UA" sz="2800" dirty="0">
                <a:solidFill>
                  <a:sysClr val="windowText" lastClr="000000"/>
                </a:solidFill>
              </a:rPr>
              <a:t>Не</a:t>
            </a:r>
            <a:br>
              <a:rPr lang="uk-UA" sz="2800" dirty="0">
                <a:solidFill>
                  <a:sysClr val="windowText" lastClr="000000"/>
                </a:solidFill>
              </a:rPr>
            </a:br>
            <a:r>
              <a:rPr lang="uk-UA" sz="2400" dirty="0">
                <a:solidFill>
                  <a:sysClr val="windowText" lastClr="000000"/>
                </a:solidFill>
              </a:rPr>
              <a:t>гелій</a:t>
            </a: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2286000" y="4191000"/>
            <a:ext cx="944563" cy="88423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de-DE" sz="2800" dirty="0">
                <a:solidFill>
                  <a:sysClr val="windowText" lastClr="000000"/>
                </a:solidFill>
              </a:rPr>
              <a:t>N</a:t>
            </a:r>
            <a:r>
              <a:rPr lang="uk-UA" sz="2800" dirty="0">
                <a:solidFill>
                  <a:sysClr val="windowText" lastClr="000000"/>
                </a:solidFill>
              </a:rPr>
              <a:t>е</a:t>
            </a:r>
            <a:br>
              <a:rPr lang="uk-UA" sz="2800" dirty="0">
                <a:solidFill>
                  <a:sysClr val="windowText" lastClr="000000"/>
                </a:solidFill>
              </a:rPr>
            </a:br>
            <a:r>
              <a:rPr lang="uk-UA" sz="2400" dirty="0">
                <a:solidFill>
                  <a:sysClr val="windowText" lastClr="000000"/>
                </a:solidFill>
              </a:rPr>
              <a:t> неон</a:t>
            </a: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5334000" y="4191000"/>
            <a:ext cx="974626" cy="89255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uk-UA" sz="2800" dirty="0">
                <a:solidFill>
                  <a:sysClr val="windowText" lastClr="000000"/>
                </a:solidFill>
              </a:rPr>
              <a:t> </a:t>
            </a:r>
            <a:r>
              <a:rPr lang="de-DE" sz="2800" dirty="0">
                <a:solidFill>
                  <a:sysClr val="windowText" lastClr="000000"/>
                </a:solidFill>
              </a:rPr>
              <a:t>Ar</a:t>
            </a:r>
            <a:r>
              <a:rPr lang="uk-UA" sz="2800" dirty="0">
                <a:solidFill>
                  <a:sysClr val="windowText" lastClr="000000"/>
                </a:solidFill>
              </a:rPr>
              <a:t/>
            </a:r>
            <a:br>
              <a:rPr lang="uk-UA" sz="2800" dirty="0">
                <a:solidFill>
                  <a:sysClr val="windowText" lastClr="000000"/>
                </a:solidFill>
              </a:rPr>
            </a:br>
            <a:r>
              <a:rPr lang="uk-UA" sz="2400" dirty="0" smtClean="0">
                <a:solidFill>
                  <a:sysClr val="windowText" lastClr="000000"/>
                </a:solidFill>
              </a:rPr>
              <a:t>аргон</a:t>
            </a:r>
            <a:endParaRPr lang="uk-UA" sz="2400" dirty="0">
              <a:solidFill>
                <a:sysClr val="windowText" lastClr="000000"/>
              </a:solidFill>
            </a:endParaRP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0" y="1905000"/>
            <a:ext cx="9144000" cy="138499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solidFill>
                  <a:schemeClr val="bg1"/>
                </a:solidFill>
              </a:rPr>
              <a:t>Ця теорія заснована на уяві про те, що електронні оболонки атомів </a:t>
            </a:r>
            <a:r>
              <a:rPr lang="uk-UA" sz="2800">
                <a:solidFill>
                  <a:srgbClr val="99FF99"/>
                </a:solidFill>
              </a:rPr>
              <a:t>інертних газів</a:t>
            </a:r>
            <a:r>
              <a:rPr lang="uk-UA" sz="2800">
                <a:solidFill>
                  <a:schemeClr val="bg1"/>
                </a:solidFill>
              </a:rPr>
              <a:t>  мають  </a:t>
            </a:r>
            <a:r>
              <a:rPr lang="uk-UA" sz="2800">
                <a:solidFill>
                  <a:srgbClr val="CDFFFF"/>
                </a:solidFill>
              </a:rPr>
              <a:t>завершений електронний</a:t>
            </a:r>
            <a:r>
              <a:rPr lang="uk-UA" sz="2800">
                <a:solidFill>
                  <a:schemeClr val="bg1"/>
                </a:solidFill>
              </a:rPr>
              <a:t> шар із </a:t>
            </a:r>
            <a:r>
              <a:rPr lang="uk-UA" sz="2800">
                <a:solidFill>
                  <a:srgbClr val="FF0066"/>
                </a:solidFill>
              </a:rPr>
              <a:t>двох</a:t>
            </a:r>
            <a:r>
              <a:rPr lang="uk-UA" sz="2800">
                <a:solidFill>
                  <a:schemeClr val="bg1"/>
                </a:solidFill>
              </a:rPr>
              <a:t> чи </a:t>
            </a:r>
            <a:r>
              <a:rPr lang="uk-UA" sz="2800">
                <a:solidFill>
                  <a:srgbClr val="FF0066"/>
                </a:solidFill>
              </a:rPr>
              <a:t>восьми електронів</a:t>
            </a:r>
            <a:r>
              <a:rPr lang="uk-UA" sz="280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0" y="5473005"/>
            <a:ext cx="9144000" cy="138499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>
                <a:solidFill>
                  <a:schemeClr val="bg1"/>
                </a:solidFill>
              </a:rPr>
              <a:t> </a:t>
            </a:r>
            <a:r>
              <a:rPr lang="uk-UA" sz="2800">
                <a:solidFill>
                  <a:schemeClr val="bg1"/>
                </a:solidFill>
              </a:rPr>
              <a:t>Електронні оболонки атомів </a:t>
            </a:r>
            <a:r>
              <a:rPr lang="uk-UA" sz="2000"/>
              <a:t> </a:t>
            </a:r>
            <a:r>
              <a:rPr lang="uk-UA" sz="2800">
                <a:solidFill>
                  <a:schemeClr val="bg1"/>
                </a:solidFill>
              </a:rPr>
              <a:t>відрізняються особливою стійкістю, чим  і  пояснюється  їхня  </a:t>
            </a:r>
            <a:br>
              <a:rPr lang="uk-UA" sz="2800">
                <a:solidFill>
                  <a:schemeClr val="bg1"/>
                </a:solidFill>
              </a:rPr>
            </a:br>
            <a:r>
              <a:rPr lang="uk-UA" sz="2800">
                <a:solidFill>
                  <a:schemeClr val="bg1"/>
                </a:solidFill>
              </a:rPr>
              <a:t>(не взаємодія з іншими атомами) хімічна інертність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228600"/>
            <a:ext cx="9144000" cy="138499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Умови виникнення хімічного </a:t>
            </a:r>
            <a:r>
              <a:rPr lang="uk-UA" sz="2800" dirty="0" err="1" smtClean="0">
                <a:solidFill>
                  <a:schemeClr val="bg1"/>
                </a:solidFill>
              </a:rPr>
              <a:t>звязку</a:t>
            </a:r>
            <a:r>
              <a:rPr lang="uk-UA" sz="2800" dirty="0" smtClean="0">
                <a:solidFill>
                  <a:schemeClr val="bg1"/>
                </a:solidFill>
              </a:rPr>
              <a:t> визначив </a:t>
            </a:r>
            <a:br>
              <a:rPr lang="uk-UA" sz="2800" dirty="0" smtClean="0">
                <a:solidFill>
                  <a:schemeClr val="bg1"/>
                </a:solidFill>
              </a:rPr>
            </a:br>
            <a:r>
              <a:rPr lang="uk-UA" sz="2800" dirty="0" smtClean="0">
                <a:solidFill>
                  <a:schemeClr val="bg1"/>
                </a:solidFill>
              </a:rPr>
              <a:t>американський хімік </a:t>
            </a:r>
            <a:r>
              <a:rPr lang="uk-UA" sz="2800" dirty="0" err="1" smtClean="0">
                <a:solidFill>
                  <a:schemeClr val="bg1"/>
                </a:solidFill>
              </a:rPr>
              <a:t>Льюіс</a:t>
            </a:r>
            <a:r>
              <a:rPr lang="uk-UA" sz="2800" dirty="0" smtClean="0">
                <a:solidFill>
                  <a:schemeClr val="bg1"/>
                </a:solidFill>
              </a:rPr>
              <a:t>, який у 1016 році</a:t>
            </a:r>
            <a:br>
              <a:rPr lang="uk-UA" sz="2800" dirty="0" smtClean="0">
                <a:solidFill>
                  <a:schemeClr val="bg1"/>
                </a:solidFill>
              </a:rPr>
            </a:br>
            <a:r>
              <a:rPr lang="uk-UA" sz="2800" dirty="0" smtClean="0">
                <a:solidFill>
                  <a:schemeClr val="bg1"/>
                </a:solidFill>
              </a:rPr>
              <a:t>запропонував електронну теорію хімічного </a:t>
            </a:r>
            <a:r>
              <a:rPr lang="uk-UA" sz="2800" dirty="0" err="1" smtClean="0">
                <a:solidFill>
                  <a:schemeClr val="bg1"/>
                </a:solidFill>
              </a:rPr>
              <a:t>звязку</a:t>
            </a:r>
            <a:endParaRPr lang="ru-RU" sz="2800" dirty="0"/>
          </a:p>
        </p:txBody>
      </p:sp>
      <p:pic>
        <p:nvPicPr>
          <p:cNvPr id="7176" name="Picture 8" descr="аргон (2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3124200"/>
            <a:ext cx="2449057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" grpId="0" animBg="1"/>
      <p:bldP spid="7179" grpId="0" animBg="1"/>
      <p:bldP spid="7180" grpId="0" animBg="1"/>
      <p:bldP spid="7181" grpId="0" animBg="1"/>
      <p:bldP spid="718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9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461962" y="285750"/>
            <a:ext cx="8220075" cy="1815882"/>
          </a:xfrm>
          <a:prstGeom prst="rect">
            <a:avLst/>
          </a:prstGeom>
          <a:solidFill>
            <a:srgbClr val="00004C">
              <a:alpha val="70588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chemeClr val="bg1"/>
                </a:solidFill>
              </a:rPr>
              <a:t>  Атоми всіх інших елементів при утворенні  хімічного </a:t>
            </a:r>
            <a:r>
              <a:rPr lang="uk-UA" sz="2800" dirty="0" smtClean="0">
                <a:solidFill>
                  <a:schemeClr val="bg1"/>
                </a:solidFill>
              </a:rPr>
              <a:t>зв’язку </a:t>
            </a:r>
            <a:r>
              <a:rPr lang="uk-UA" sz="2800" dirty="0">
                <a:solidFill>
                  <a:schemeClr val="bg1"/>
                </a:solidFill>
              </a:rPr>
              <a:t>прагнуть змінити електронну оболонку до конфігурації найближчого інертного газу, віддаючи, або приєднуючи електрони.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4343" y="2247900"/>
            <a:ext cx="8215313" cy="1384995"/>
          </a:xfrm>
          <a:prstGeom prst="rect">
            <a:avLst/>
          </a:prstGeom>
          <a:solidFill>
            <a:srgbClr val="00004C">
              <a:alpha val="70979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chemeClr val="bg1"/>
                </a:solidFill>
              </a:rPr>
              <a:t>   Атоми елементів втрачають, або набувають електрони для того, щоб мати на зовнішньому шарі </a:t>
            </a:r>
            <a:r>
              <a:rPr lang="uk-UA" sz="2800" dirty="0">
                <a:solidFill>
                  <a:srgbClr val="FF0066"/>
                </a:solidFill>
              </a:rPr>
              <a:t>8 електронів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428626" y="3714750"/>
            <a:ext cx="8258174" cy="1384995"/>
          </a:xfrm>
          <a:prstGeom prst="rect">
            <a:avLst/>
          </a:prstGeom>
          <a:solidFill>
            <a:srgbClr val="00004C">
              <a:alpha val="70979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chemeClr val="bg1"/>
                </a:solidFill>
              </a:rPr>
              <a:t>   Атоми елементів, які </a:t>
            </a:r>
            <a:r>
              <a:rPr lang="uk-UA" sz="2800" dirty="0">
                <a:solidFill>
                  <a:srgbClr val="FF0066"/>
                </a:solidFill>
              </a:rPr>
              <a:t>втрачають </a:t>
            </a:r>
            <a:r>
              <a:rPr lang="uk-UA" sz="2800" dirty="0">
                <a:solidFill>
                  <a:schemeClr val="bg1"/>
                </a:solidFill>
              </a:rPr>
              <a:t>електрони  перетворюються на </a:t>
            </a:r>
            <a:r>
              <a:rPr lang="uk-UA" sz="2800" dirty="0">
                <a:solidFill>
                  <a:srgbClr val="FF0066"/>
                </a:solidFill>
              </a:rPr>
              <a:t>позитивно</a:t>
            </a:r>
            <a:r>
              <a:rPr lang="uk-UA" sz="2800" dirty="0">
                <a:solidFill>
                  <a:schemeClr val="bg1"/>
                </a:solidFill>
              </a:rPr>
              <a:t> заряджені </a:t>
            </a:r>
            <a:r>
              <a:rPr lang="uk-UA" sz="2800" dirty="0" err="1">
                <a:solidFill>
                  <a:schemeClr val="bg1"/>
                </a:solidFill>
              </a:rPr>
              <a:t>йони</a:t>
            </a:r>
            <a:r>
              <a:rPr lang="uk-UA" sz="2800" dirty="0">
                <a:solidFill>
                  <a:schemeClr val="bg1"/>
                </a:solidFill>
              </a:rPr>
              <a:t>, </a:t>
            </a:r>
            <a:br>
              <a:rPr lang="uk-UA" sz="2800" dirty="0">
                <a:solidFill>
                  <a:schemeClr val="bg1"/>
                </a:solidFill>
              </a:rPr>
            </a:br>
            <a:r>
              <a:rPr lang="uk-UA" sz="2800" dirty="0">
                <a:solidFill>
                  <a:schemeClr val="bg1"/>
                </a:solidFill>
              </a:rPr>
              <a:t>які мають назву </a:t>
            </a:r>
            <a:r>
              <a:rPr lang="uk-UA" sz="2800" dirty="0">
                <a:solidFill>
                  <a:srgbClr val="00FFFF"/>
                </a:solidFill>
              </a:rPr>
              <a:t>катіони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421481" y="5219700"/>
            <a:ext cx="8301038" cy="1384995"/>
          </a:xfrm>
          <a:prstGeom prst="rect">
            <a:avLst/>
          </a:prstGeom>
          <a:solidFill>
            <a:srgbClr val="00004C">
              <a:alpha val="70979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chemeClr val="bg1"/>
                </a:solidFill>
              </a:rPr>
              <a:t>   Атоми елементів, які </a:t>
            </a:r>
            <a:r>
              <a:rPr lang="uk-UA" sz="2800" dirty="0">
                <a:solidFill>
                  <a:srgbClr val="FF0066"/>
                </a:solidFill>
              </a:rPr>
              <a:t> набувають </a:t>
            </a:r>
            <a:r>
              <a:rPr lang="uk-UA" sz="2800" dirty="0">
                <a:solidFill>
                  <a:schemeClr val="bg1"/>
                </a:solidFill>
              </a:rPr>
              <a:t>електрони  перетворюються на </a:t>
            </a:r>
            <a:r>
              <a:rPr lang="uk-UA" sz="2800" dirty="0">
                <a:solidFill>
                  <a:srgbClr val="FF0066"/>
                </a:solidFill>
              </a:rPr>
              <a:t> негативно</a:t>
            </a:r>
            <a:r>
              <a:rPr lang="uk-UA" sz="2800" dirty="0">
                <a:solidFill>
                  <a:schemeClr val="bg1"/>
                </a:solidFill>
              </a:rPr>
              <a:t> заряджені </a:t>
            </a:r>
            <a:r>
              <a:rPr lang="uk-UA" sz="2800" dirty="0" err="1">
                <a:solidFill>
                  <a:schemeClr val="bg1"/>
                </a:solidFill>
              </a:rPr>
              <a:t>йони</a:t>
            </a:r>
            <a:r>
              <a:rPr lang="uk-UA" sz="2800" dirty="0">
                <a:solidFill>
                  <a:schemeClr val="bg1"/>
                </a:solidFill>
              </a:rPr>
              <a:t>, </a:t>
            </a:r>
            <a:br>
              <a:rPr lang="uk-UA" sz="2800" dirty="0">
                <a:solidFill>
                  <a:schemeClr val="bg1"/>
                </a:solidFill>
              </a:rPr>
            </a:br>
            <a:r>
              <a:rPr lang="uk-UA" sz="2800" dirty="0">
                <a:solidFill>
                  <a:schemeClr val="bg1"/>
                </a:solidFill>
              </a:rPr>
              <a:t>які мають назву </a:t>
            </a:r>
            <a:r>
              <a:rPr lang="uk-UA" sz="2800" dirty="0">
                <a:solidFill>
                  <a:srgbClr val="CDFFFF"/>
                </a:solidFill>
              </a:rPr>
              <a:t> аніони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animBg="1"/>
      <p:bldP spid="27653" grpId="0" animBg="1"/>
      <p:bldP spid="27654" grpId="0" animBg="1"/>
      <p:bldP spid="2765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"/>
          <p:cNvSpPr txBox="1">
            <a:spLocks noChangeArrowheads="1"/>
          </p:cNvSpPr>
          <p:nvPr/>
        </p:nvSpPr>
        <p:spPr bwMode="auto">
          <a:xfrm>
            <a:off x="537410" y="533400"/>
            <a:ext cx="8069179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400" dirty="0">
                <a:solidFill>
                  <a:schemeClr val="bg1"/>
                </a:solidFill>
              </a:rPr>
              <a:t>     </a:t>
            </a:r>
            <a:r>
              <a:rPr lang="uk-UA" sz="4000" dirty="0">
                <a:solidFill>
                  <a:schemeClr val="bg1"/>
                </a:solidFill>
              </a:rPr>
              <a:t>Елементи втрачають або набувають електрони для того, щоб мати на зовнішньому електронному шарі </a:t>
            </a:r>
            <a:r>
              <a:rPr lang="uk-UA" sz="4000" dirty="0">
                <a:solidFill>
                  <a:srgbClr val="F94168"/>
                </a:solidFill>
              </a:rPr>
              <a:t>8</a:t>
            </a:r>
            <a:r>
              <a:rPr lang="uk-UA" sz="4000" dirty="0">
                <a:solidFill>
                  <a:schemeClr val="bg1"/>
                </a:solidFill>
              </a:rPr>
              <a:t> електронів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10653" y="3180348"/>
            <a:ext cx="7283116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4000" dirty="0">
                <a:solidFill>
                  <a:schemeClr val="bg1"/>
                </a:solidFill>
              </a:rPr>
              <a:t>  В утворенні хімічного </a:t>
            </a:r>
            <a:r>
              <a:rPr lang="uk-UA" sz="4000" dirty="0" err="1">
                <a:solidFill>
                  <a:schemeClr val="bg1"/>
                </a:solidFill>
              </a:rPr>
              <a:t>звязку</a:t>
            </a:r>
            <a:r>
              <a:rPr lang="uk-UA" sz="4000" dirty="0">
                <a:solidFill>
                  <a:schemeClr val="bg1"/>
                </a:solidFill>
              </a:rPr>
              <a:t> </a:t>
            </a:r>
            <a:r>
              <a:rPr lang="uk-UA" sz="4000" dirty="0" smtClean="0">
                <a:solidFill>
                  <a:schemeClr val="bg1"/>
                </a:solidFill>
              </a:rPr>
              <a:t>приймають </a:t>
            </a:r>
            <a:r>
              <a:rPr lang="uk-UA" sz="4000" dirty="0">
                <a:solidFill>
                  <a:schemeClr val="bg1"/>
                </a:solidFill>
              </a:rPr>
              <a:t>участь електрони останніх електронних шарів.</a:t>
            </a:r>
            <a:br>
              <a:rPr lang="uk-UA" sz="4000" dirty="0">
                <a:solidFill>
                  <a:schemeClr val="bg1"/>
                </a:solidFill>
              </a:rPr>
            </a:br>
            <a:r>
              <a:rPr lang="uk-UA" sz="4000" dirty="0">
                <a:solidFill>
                  <a:schemeClr val="bg1"/>
                </a:solidFill>
              </a:rPr>
              <a:t> </a:t>
            </a:r>
            <a:r>
              <a:rPr lang="uk-UA" sz="4000" dirty="0" err="1">
                <a:solidFill>
                  <a:schemeClr val="bg1"/>
                </a:solidFill>
              </a:rPr>
              <a:t>Іх</a:t>
            </a:r>
            <a:r>
              <a:rPr lang="uk-UA" sz="4000" dirty="0">
                <a:solidFill>
                  <a:schemeClr val="bg1"/>
                </a:solidFill>
              </a:rPr>
              <a:t> ще називають </a:t>
            </a:r>
            <a:r>
              <a:rPr lang="uk-UA" sz="4000" dirty="0" smtClean="0">
                <a:solidFill>
                  <a:schemeClr val="bg1"/>
                </a:solidFill>
              </a:rPr>
              <a:t/>
            </a:r>
            <a:br>
              <a:rPr lang="uk-UA" sz="4000" dirty="0" smtClean="0">
                <a:solidFill>
                  <a:schemeClr val="bg1"/>
                </a:solidFill>
              </a:rPr>
            </a:br>
            <a:r>
              <a:rPr lang="uk-UA" sz="4000" dirty="0" smtClean="0">
                <a:solidFill>
                  <a:srgbClr val="99FF99"/>
                </a:solidFill>
              </a:rPr>
              <a:t>валентні електрони.</a:t>
            </a:r>
            <a:endParaRPr lang="uk-UA" sz="3200" dirty="0">
              <a:solidFill>
                <a:srgbClr val="99FF99"/>
              </a:solidFill>
            </a:endParaRPr>
          </a:p>
        </p:txBody>
      </p:sp>
    </p:spTree>
  </p:cSld>
  <p:clrMapOvr>
    <a:masterClrMapping/>
  </p:clrMapOvr>
  <p:transition spd="med">
    <p:pull dir="d"/>
    <p:sndAc>
      <p:stSnd>
        <p:snd r:embed="rId2" name="drumroll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360947" y="566678"/>
            <a:ext cx="842210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3600" dirty="0">
                <a:solidFill>
                  <a:schemeClr val="bg1"/>
                </a:solidFill>
              </a:rPr>
              <a:t>  При утворенні хімічного </a:t>
            </a:r>
            <a:r>
              <a:rPr lang="uk-UA" sz="3600" dirty="0" err="1">
                <a:solidFill>
                  <a:schemeClr val="bg1"/>
                </a:solidFill>
              </a:rPr>
              <a:t>зв</a:t>
            </a:r>
            <a:r>
              <a:rPr lang="en-US" sz="3600" dirty="0">
                <a:solidFill>
                  <a:schemeClr val="bg1"/>
                </a:solidFill>
                <a:latin typeface="Kristen ITC" pitchFamily="66" charset="0"/>
              </a:rPr>
              <a:t>'</a:t>
            </a:r>
            <a:r>
              <a:rPr lang="uk-UA" sz="3600" dirty="0" err="1">
                <a:solidFill>
                  <a:schemeClr val="bg1"/>
                </a:solidFill>
              </a:rPr>
              <a:t>язку</a:t>
            </a:r>
            <a:r>
              <a:rPr lang="uk-UA" sz="3600" dirty="0">
                <a:solidFill>
                  <a:schemeClr val="bg1"/>
                </a:solidFill>
              </a:rPr>
              <a:t> зовнішні електронні шари атомів набувають електронної конфігурації найближчого інертного елемента із </a:t>
            </a:r>
            <a:r>
              <a:rPr lang="uk-UA" sz="3600" dirty="0">
                <a:solidFill>
                  <a:srgbClr val="99FF99"/>
                </a:solidFill>
              </a:rPr>
              <a:t>восьми </a:t>
            </a:r>
            <a:r>
              <a:rPr lang="uk-UA" sz="3600" dirty="0" smtClean="0">
                <a:solidFill>
                  <a:schemeClr val="bg1"/>
                </a:solidFill>
              </a:rPr>
              <a:t>електронів (з 2-х у Гелію).</a:t>
            </a:r>
            <a:endParaRPr lang="uk-UA" sz="3600" dirty="0"/>
          </a:p>
        </p:txBody>
      </p:sp>
      <p:pic>
        <p:nvPicPr>
          <p:cNvPr id="47111" name="Picture 7" descr="аргон (2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6474" y="3092115"/>
            <a:ext cx="23622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7118685" y="5525502"/>
            <a:ext cx="990600" cy="641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/>
              <a:t> </a:t>
            </a:r>
            <a:r>
              <a:rPr lang="de-DE" sz="3600"/>
              <a:t>Ar</a:t>
            </a:r>
            <a:r>
              <a:rPr lang="uk-UA" sz="3600" baseline="30000"/>
              <a:t>0</a:t>
            </a:r>
            <a:r>
              <a:rPr lang="de-DE" sz="4400" baseline="30000"/>
              <a:t> </a:t>
            </a:r>
            <a:endParaRPr lang="uk-UA" sz="4400" baseline="30000"/>
          </a:p>
        </p:txBody>
      </p:sp>
      <p:pic>
        <p:nvPicPr>
          <p:cNvPr id="47113" name="Picture 9" descr="нео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90688" y="3731795"/>
            <a:ext cx="1597557" cy="1706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4076700" y="5566611"/>
            <a:ext cx="990600" cy="5794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/>
              <a:t> </a:t>
            </a:r>
            <a:r>
              <a:rPr lang="de-DE" sz="3200"/>
              <a:t>Ne</a:t>
            </a:r>
            <a:r>
              <a:rPr lang="uk-UA" sz="3200" baseline="30000"/>
              <a:t>0</a:t>
            </a:r>
            <a:r>
              <a:rPr lang="de-DE" sz="4400" baseline="30000"/>
              <a:t> </a:t>
            </a:r>
            <a:endParaRPr lang="uk-UA" sz="4400" baseline="30000"/>
          </a:p>
        </p:txBody>
      </p:sp>
      <p:pic>
        <p:nvPicPr>
          <p:cNvPr id="47116" name="Picture 12" descr="2 шар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28488" y="4301290"/>
            <a:ext cx="1150018" cy="115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7" name="Text Box 13"/>
          <p:cNvSpPr txBox="1">
            <a:spLocks noChangeArrowheads="1"/>
          </p:cNvSpPr>
          <p:nvPr/>
        </p:nvSpPr>
        <p:spPr bwMode="auto">
          <a:xfrm>
            <a:off x="1375609" y="5510463"/>
            <a:ext cx="990600" cy="5794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/>
              <a:t> </a:t>
            </a:r>
            <a:r>
              <a:rPr lang="uk-UA" sz="3200"/>
              <a:t>Н</a:t>
            </a:r>
            <a:r>
              <a:rPr lang="de-DE" sz="3200"/>
              <a:t>e</a:t>
            </a:r>
            <a:r>
              <a:rPr lang="uk-UA" sz="3200" baseline="30000"/>
              <a:t>0</a:t>
            </a:r>
            <a:r>
              <a:rPr lang="de-DE" sz="4400" baseline="30000"/>
              <a:t> </a:t>
            </a:r>
            <a:endParaRPr lang="uk-UA" sz="4400" baseline="3000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0" grpId="0"/>
      <p:bldP spid="47112" grpId="0" animBg="1"/>
      <p:bldP spid="47115" grpId="0" animBg="1"/>
      <p:bldP spid="471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Рабочий стол\22-ковалентний неполярний звязок\2000-01-06 00 22 48.png"/>
          <p:cNvPicPr>
            <a:picLocks noChangeAspect="1" noChangeArrowheads="1"/>
          </p:cNvPicPr>
          <p:nvPr/>
        </p:nvPicPr>
        <p:blipFill>
          <a:blip r:embed="rId3"/>
          <a:srcRect l="54123" t="67152" r="25388" b="12661"/>
          <a:stretch>
            <a:fillRect/>
          </a:stretch>
        </p:blipFill>
        <p:spPr bwMode="auto">
          <a:xfrm>
            <a:off x="4495800" y="3124200"/>
            <a:ext cx="34544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85011" y="742950"/>
            <a:ext cx="8398042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 smtClean="0"/>
              <a:t> </a:t>
            </a:r>
            <a:r>
              <a:rPr lang="ru-RU" sz="3600" b="1" dirty="0" err="1" smtClean="0"/>
              <a:t>Взаємодію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між</a:t>
            </a:r>
            <a:r>
              <a:rPr lang="ru-RU" sz="3600" b="1" dirty="0" smtClean="0"/>
              <a:t> атомами та </a:t>
            </a:r>
            <a:r>
              <a:rPr lang="ru-RU" sz="3600" b="1" dirty="0" err="1" smtClean="0"/>
              <a:t>йонами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завдяки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якій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частинки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утримуються</a:t>
            </a:r>
            <a:r>
              <a:rPr lang="ru-RU" sz="3600" b="1" dirty="0" smtClean="0"/>
              <a:t> разом, </a:t>
            </a:r>
            <a:r>
              <a:rPr lang="ru-RU" sz="3600" b="1" dirty="0" err="1" smtClean="0"/>
              <a:t>називають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хімічним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звязком</a:t>
            </a:r>
            <a:endParaRPr lang="ru-RU" sz="3600" b="1" dirty="0"/>
          </a:p>
        </p:txBody>
      </p:sp>
      <p:pic>
        <p:nvPicPr>
          <p:cNvPr id="4" name="Picture 2" descr="C:\Documents and Settings\User\Рабочий стол\22-ковалентний неполярний звязок\2000-01-06 00 22 48.png"/>
          <p:cNvPicPr>
            <a:picLocks noChangeAspect="1" noChangeArrowheads="1"/>
          </p:cNvPicPr>
          <p:nvPr/>
        </p:nvPicPr>
        <p:blipFill>
          <a:blip r:embed="rId3"/>
          <a:srcRect l="21137" t="58564" r="52474" b="3453"/>
          <a:stretch>
            <a:fillRect/>
          </a:stretch>
        </p:blipFill>
        <p:spPr bwMode="auto">
          <a:xfrm>
            <a:off x="914400" y="3200400"/>
            <a:ext cx="2438400" cy="251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User\Рабочий стол\Мои рисунки\Фонові Картинки\орбіталь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23411" y="1106904"/>
            <a:ext cx="1267326" cy="1211179"/>
          </a:xfrm>
          <a:prstGeom prst="rect">
            <a:avLst/>
          </a:prstGeom>
          <a:noFill/>
        </p:spPr>
      </p:pic>
      <p:pic>
        <p:nvPicPr>
          <p:cNvPr id="1026" name="Picture 2" descr="C:\Documents and Settings\User\Рабочий стол\Мои рисунки\Фонові Картинки\орбіталь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9116" y="1058779"/>
            <a:ext cx="1263010" cy="1255667"/>
          </a:xfrm>
          <a:prstGeom prst="rect">
            <a:avLst/>
          </a:prstGeom>
          <a:noFill/>
        </p:spPr>
      </p:pic>
      <p:pic>
        <p:nvPicPr>
          <p:cNvPr id="1027" name="Picture 3" descr="C:\Documents and Settings\User\Рабочий стол\Мои рисунки\Фонові Картинки\орбіталь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15452" y="1053302"/>
            <a:ext cx="1219201" cy="1200614"/>
          </a:xfrm>
          <a:prstGeom prst="rect">
            <a:avLst/>
          </a:prstGeom>
          <a:noFill/>
        </p:spPr>
      </p:pic>
      <p:pic>
        <p:nvPicPr>
          <p:cNvPr id="1028" name="Picture 4" descr="C:\Documents and Settings\User\Рабочий стол\Мои рисунки\Фонові Картинки\апоп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3800" y="1163052"/>
            <a:ext cx="3068053" cy="1076325"/>
          </a:xfrm>
          <a:prstGeom prst="rect">
            <a:avLst/>
          </a:prstGeom>
          <a:noFill/>
        </p:spPr>
      </p:pic>
      <p:pic>
        <p:nvPicPr>
          <p:cNvPr id="8" name="Picture 4" descr="C:\Documents and Settings\User\Рабочий стол\Мои рисунки\Фонові Картинки\апоп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958" y="2569244"/>
            <a:ext cx="3429000" cy="1076325"/>
          </a:xfrm>
          <a:prstGeom prst="rect">
            <a:avLst/>
          </a:prstGeom>
          <a:noFill/>
        </p:spPr>
      </p:pic>
      <p:pic>
        <p:nvPicPr>
          <p:cNvPr id="9" name="Picture 4" descr="C:\Documents and Settings\User\Рабочий стол\Мои рисунки\Фонові Картинки\апоп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0" y="2569244"/>
            <a:ext cx="3429000" cy="1076325"/>
          </a:xfrm>
          <a:prstGeom prst="rect">
            <a:avLst/>
          </a:prstGeom>
          <a:noFill/>
        </p:spPr>
      </p:pic>
      <p:pic>
        <p:nvPicPr>
          <p:cNvPr id="1029" name="Picture 5" descr="C:\Documents and Settings\User\Рабочий стол\Мои рисунки\Фонові Картинки\пе орбіталь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62274" y="858252"/>
            <a:ext cx="1163052" cy="2835443"/>
          </a:xfrm>
          <a:prstGeom prst="rect">
            <a:avLst/>
          </a:prstGeom>
          <a:noFill/>
        </p:spPr>
      </p:pic>
      <p:pic>
        <p:nvPicPr>
          <p:cNvPr id="13" name="Picture 5" descr="C:\Documents and Settings\User\Рабочий стол\Мои рисунки\Фонові Картинки\пе орбіталь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79895" y="906378"/>
            <a:ext cx="1134978" cy="283544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830178" y="336884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S ─ S</a:t>
            </a:r>
            <a:endParaRPr lang="uk-UA" sz="40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29789" y="360948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S ─ P</a:t>
            </a:r>
            <a:endParaRPr lang="uk-UA" sz="40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59832" y="2181726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P ─ P</a:t>
            </a:r>
            <a:endParaRPr lang="uk-UA" sz="4000" dirty="0">
              <a:solidFill>
                <a:schemeClr val="bg1"/>
              </a:solidFill>
            </a:endParaRPr>
          </a:p>
        </p:txBody>
      </p:sp>
      <p:cxnSp>
        <p:nvCxnSpPr>
          <p:cNvPr id="21" name="Прямая соединительная линия 20"/>
          <p:cNvCxnSpPr>
            <a:stCxn id="1026" idx="1"/>
          </p:cNvCxnSpPr>
          <p:nvPr/>
        </p:nvCxnSpPr>
        <p:spPr>
          <a:xfrm rot="10800000" flipH="1">
            <a:off x="309116" y="1668381"/>
            <a:ext cx="6685242" cy="1823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8" idx="1"/>
          </p:cNvCxnSpPr>
          <p:nvPr/>
        </p:nvCxnSpPr>
        <p:spPr>
          <a:xfrm rot="10800000" flipH="1" flipV="1">
            <a:off x="364958" y="3107406"/>
            <a:ext cx="5727032" cy="634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16200000" flipV="1">
            <a:off x="5710035" y="2696028"/>
            <a:ext cx="3643086" cy="317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721896" y="3881844"/>
            <a:ext cx="7820526" cy="2308324"/>
          </a:xfrm>
          <a:prstGeom prst="rect">
            <a:avLst/>
          </a:prstGeom>
          <a:solidFill>
            <a:srgbClr val="00001A">
              <a:alpha val="8549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3600" dirty="0">
                <a:solidFill>
                  <a:schemeClr val="bg1"/>
                </a:solidFill>
              </a:rPr>
              <a:t> Хімічний </a:t>
            </a:r>
            <a:r>
              <a:rPr lang="uk-UA" sz="3600" dirty="0" err="1">
                <a:solidFill>
                  <a:schemeClr val="bg1"/>
                </a:solidFill>
              </a:rPr>
              <a:t>зв</a:t>
            </a:r>
            <a:r>
              <a:rPr lang="en-US" sz="3600" dirty="0">
                <a:solidFill>
                  <a:schemeClr val="bg1"/>
                </a:solidFill>
                <a:latin typeface="Kristen ITC" pitchFamily="66" charset="0"/>
              </a:rPr>
              <a:t>'</a:t>
            </a:r>
            <a:r>
              <a:rPr lang="uk-UA" sz="3600" dirty="0" err="1">
                <a:solidFill>
                  <a:schemeClr val="bg1"/>
                </a:solidFill>
              </a:rPr>
              <a:t>язок</a:t>
            </a:r>
            <a:r>
              <a:rPr lang="uk-UA" sz="3600" dirty="0">
                <a:solidFill>
                  <a:schemeClr val="bg1"/>
                </a:solidFill>
              </a:rPr>
              <a:t> утворюється за рахунок перекривання </a:t>
            </a:r>
            <a:r>
              <a:rPr lang="uk-UA" sz="3600" dirty="0" err="1">
                <a:solidFill>
                  <a:schemeClr val="bg1"/>
                </a:solidFill>
              </a:rPr>
              <a:t>орбіталей</a:t>
            </a:r>
            <a:r>
              <a:rPr lang="uk-UA" sz="3600" dirty="0">
                <a:solidFill>
                  <a:schemeClr val="bg1"/>
                </a:solidFill>
              </a:rPr>
              <a:t> різних атомів і за рахунок взаємодії </a:t>
            </a:r>
            <a:r>
              <a:rPr lang="uk-UA" sz="3600" dirty="0" smtClean="0">
                <a:solidFill>
                  <a:schemeClr val="bg1"/>
                </a:solidFill>
              </a:rPr>
              <a:t>неспарених </a:t>
            </a:r>
            <a:r>
              <a:rPr lang="uk-UA" sz="3600" dirty="0">
                <a:solidFill>
                  <a:schemeClr val="bg1"/>
                </a:solidFill>
              </a:rPr>
              <a:t>електронів цих атомів.</a:t>
            </a:r>
            <a:endParaRPr lang="uk-UA" sz="2800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rot="16200000" flipV="1">
            <a:off x="6463824" y="2559860"/>
            <a:ext cx="3628571" cy="970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058526" y="288758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P ─ P</a:t>
            </a:r>
            <a:endParaRPr lang="uk-UA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23" grpId="0" animBg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Мои документы\скреншоти програми хімія-9\14-електронегативність і радіус атома\Image 1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34518"/>
            <a:ext cx="9144000" cy="533767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28851" y="785812"/>
            <a:ext cx="1573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ГРУПИ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728664" y="0"/>
            <a:ext cx="6005965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/>
              <a:t>На </a:t>
            </a:r>
            <a:r>
              <a:rPr lang="ru-RU" sz="2800" b="1" dirty="0" err="1" smtClean="0"/>
              <a:t>що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вказує</a:t>
            </a:r>
            <a:r>
              <a:rPr lang="ru-RU" sz="2800" b="1" dirty="0" smtClean="0"/>
              <a:t> номер </a:t>
            </a:r>
            <a:r>
              <a:rPr lang="ru-RU" sz="2800" b="1" dirty="0" smtClean="0">
                <a:solidFill>
                  <a:srgbClr val="FF0000"/>
                </a:solidFill>
              </a:rPr>
              <a:t>ПЕРІОДА ?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903893"/>
            <a:ext cx="6906126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/>
              <a:t> номер ПЕРІОДА  </a:t>
            </a:r>
            <a:r>
              <a:rPr lang="ru-RU" sz="2800" b="1" dirty="0" err="1" smtClean="0"/>
              <a:t>вказує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кількість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електронних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шарів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які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має</a:t>
            </a:r>
            <a:r>
              <a:rPr lang="ru-RU" sz="2800" b="1" dirty="0" smtClean="0"/>
              <a:t> атом?</a:t>
            </a:r>
            <a:endParaRPr lang="ru-RU" sz="2800" b="1" dirty="0"/>
          </a:p>
        </p:txBody>
      </p:sp>
      <p:sp>
        <p:nvSpPr>
          <p:cNvPr id="6" name="Овал 5"/>
          <p:cNvSpPr/>
          <p:nvPr/>
        </p:nvSpPr>
        <p:spPr>
          <a:xfrm>
            <a:off x="-1" y="3428999"/>
            <a:ext cx="986971" cy="1607457"/>
          </a:xfrm>
          <a:prstGeom prst="ellipse">
            <a:avLst/>
          </a:prstGeom>
          <a:solidFill>
            <a:srgbClr val="FA8EEB">
              <a:alpha val="4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Овал 6"/>
          <p:cNvSpPr/>
          <p:nvPr/>
        </p:nvSpPr>
        <p:spPr>
          <a:xfrm>
            <a:off x="6756401" y="2017487"/>
            <a:ext cx="2140856" cy="2801256"/>
          </a:xfrm>
          <a:prstGeom prst="ellipse">
            <a:avLst/>
          </a:prstGeom>
          <a:solidFill>
            <a:srgbClr val="FA8EEB">
              <a:alpha val="4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Мои документы\скреншоти програми хімія-9\14-електронегативність і радіус атома\Image 1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42963"/>
            <a:ext cx="9143999" cy="477202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28850" y="871537"/>
            <a:ext cx="1571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ГРУПИ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728664" y="0"/>
            <a:ext cx="5486399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/>
              <a:t>На </a:t>
            </a:r>
            <a:r>
              <a:rPr lang="ru-RU" sz="2800" b="1" dirty="0" err="1" smtClean="0"/>
              <a:t>що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вказує</a:t>
            </a:r>
            <a:r>
              <a:rPr lang="ru-RU" sz="2800" b="1" dirty="0" smtClean="0"/>
              <a:t> номер </a:t>
            </a:r>
            <a:r>
              <a:rPr lang="ru-RU" sz="2800" b="1" dirty="0" smtClean="0">
                <a:solidFill>
                  <a:srgbClr val="FF0000"/>
                </a:solidFill>
              </a:rPr>
              <a:t>ГРУПИ</a:t>
            </a:r>
            <a:r>
              <a:rPr lang="ru-RU" sz="2800" dirty="0" smtClean="0"/>
              <a:t> ?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638800"/>
            <a:ext cx="9144000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/>
              <a:t>номер ГРУПИ  </a:t>
            </a:r>
            <a:r>
              <a:rPr lang="ru-RU" sz="2800" b="1" dirty="0" err="1" smtClean="0"/>
              <a:t>вказує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кількість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електронів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останньому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електронному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шарі</a:t>
            </a:r>
            <a:r>
              <a:rPr lang="ru-RU" sz="2800" b="1" dirty="0" smtClean="0"/>
              <a:t> в </a:t>
            </a:r>
            <a:r>
              <a:rPr lang="ru-RU" sz="2800" b="1" dirty="0" err="1" smtClean="0"/>
              <a:t>атомі</a:t>
            </a:r>
            <a:endParaRPr lang="ru-RU" sz="2800" b="1" dirty="0"/>
          </a:p>
        </p:txBody>
      </p:sp>
      <p:sp>
        <p:nvSpPr>
          <p:cNvPr id="6" name="Овал 5"/>
          <p:cNvSpPr/>
          <p:nvPr/>
        </p:nvSpPr>
        <p:spPr>
          <a:xfrm>
            <a:off x="8069943" y="2220686"/>
            <a:ext cx="754744" cy="1208314"/>
          </a:xfrm>
          <a:prstGeom prst="ellipse">
            <a:avLst/>
          </a:prstGeom>
          <a:solidFill>
            <a:srgbClr val="FA8EEB">
              <a:alpha val="4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Овал 6"/>
          <p:cNvSpPr/>
          <p:nvPr/>
        </p:nvSpPr>
        <p:spPr>
          <a:xfrm>
            <a:off x="1400629" y="1270000"/>
            <a:ext cx="754744" cy="1208314"/>
          </a:xfrm>
          <a:prstGeom prst="ellipse">
            <a:avLst/>
          </a:prstGeom>
          <a:solidFill>
            <a:srgbClr val="FA8EEB">
              <a:alpha val="4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</a:rPr>
              <a:t>Скільки електронів не вистачає до октету атомам </a:t>
            </a:r>
            <a:r>
              <a:rPr lang="uk-UA" sz="2800" b="1" dirty="0" smtClean="0">
                <a:solidFill>
                  <a:sysClr val="windowText" lastClr="000000"/>
                </a:solidFill>
              </a:rPr>
              <a:t>Карбону, Нітрогену, </a:t>
            </a:r>
            <a:r>
              <a:rPr lang="uk-UA" sz="2800" b="1" dirty="0" err="1" smtClean="0">
                <a:solidFill>
                  <a:sysClr val="windowText" lastClr="000000"/>
                </a:solidFill>
              </a:rPr>
              <a:t>Оксигену</a:t>
            </a:r>
            <a:r>
              <a:rPr lang="uk-UA" sz="2800" b="1" dirty="0" smtClean="0">
                <a:solidFill>
                  <a:sysClr val="windowText" lastClr="000000"/>
                </a:solidFill>
              </a:rPr>
              <a:t>, </a:t>
            </a:r>
            <a:r>
              <a:rPr lang="uk-UA" sz="2800" b="1" dirty="0" err="1" smtClean="0">
                <a:solidFill>
                  <a:sysClr val="windowText" lastClr="000000"/>
                </a:solidFill>
              </a:rPr>
              <a:t>Сульфуру</a:t>
            </a:r>
            <a:r>
              <a:rPr lang="uk-UA" sz="2800" b="1" dirty="0" smtClean="0">
                <a:solidFill>
                  <a:sysClr val="windowText" lastClr="000000"/>
                </a:solidFill>
              </a:rPr>
              <a:t> , Хлору, 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pic>
        <p:nvPicPr>
          <p:cNvPr id="14" name="Picture 6" descr="Е-не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4049" y="4828673"/>
            <a:ext cx="1705938" cy="1331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26" descr="2003-06-06 00 18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35036" y="1058206"/>
            <a:ext cx="1241700" cy="970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Олександр\Pictures\ЛОГОТИПИ\КАСК.png"/>
          <p:cNvPicPr>
            <a:picLocks noChangeAspect="1" noChangeArrowheads="1"/>
          </p:cNvPicPr>
          <p:nvPr/>
        </p:nvPicPr>
        <p:blipFill>
          <a:blip r:embed="rId4"/>
          <a:srcRect l="6045" t="8419" r="6075" b="80592"/>
          <a:stretch>
            <a:fillRect/>
          </a:stretch>
        </p:blipFill>
        <p:spPr bwMode="auto">
          <a:xfrm>
            <a:off x="0" y="0"/>
            <a:ext cx="9144000" cy="972457"/>
          </a:xfrm>
          <a:prstGeom prst="rect">
            <a:avLst/>
          </a:prstGeom>
          <a:noFill/>
        </p:spPr>
      </p:pic>
      <p:pic>
        <p:nvPicPr>
          <p:cNvPr id="29" name="Picture 14" descr="аргон (2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08682" y="4734585"/>
            <a:ext cx="1704974" cy="1618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17" descr="Е-аргон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59111" y="4910666"/>
            <a:ext cx="1598029" cy="1249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Picture 16" descr="Е-хлор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35479" y="1034716"/>
            <a:ext cx="1264731" cy="959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Picture 5" descr="неон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71539" y="4748466"/>
            <a:ext cx="1387640" cy="1387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Picture 5" descr="2003-06-06 01 27 2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6567" y="2272464"/>
            <a:ext cx="2049880" cy="2049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10" descr="Електрон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92747" y="2294354"/>
            <a:ext cx="400728" cy="40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12" descr="Електрон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881104" y="2727993"/>
            <a:ext cx="400728" cy="40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4" descr="2003-06-06 02 39 5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598821" y="1070810"/>
            <a:ext cx="1179095" cy="926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14" descr="2003-06-06 09 18 38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850105" y="1046748"/>
            <a:ext cx="1195675" cy="974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5" descr="нітроген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 rot="5400000">
            <a:off x="2410325" y="2188750"/>
            <a:ext cx="2085476" cy="2237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16" descr="Електрон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433722" y="2730667"/>
            <a:ext cx="414488" cy="439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17" descr="Електрон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840289" y="2276643"/>
            <a:ext cx="435208" cy="439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8" descr="Електрон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586080" y="2305885"/>
            <a:ext cx="435208" cy="439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5" descr="нітроген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 rot="5400000">
            <a:off x="4656724" y="2298535"/>
            <a:ext cx="2010270" cy="205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6" descr="Електрон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120940" y="2313740"/>
            <a:ext cx="435208" cy="439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18" descr="Електрон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738228" y="2324770"/>
            <a:ext cx="435208" cy="439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33" descr="радіактивний елемент=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656364" y="2866034"/>
            <a:ext cx="391886" cy="389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7" descr="третій шар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689558" y="2164725"/>
            <a:ext cx="2454442" cy="2455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14" descr="Електрон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757737" y="2645725"/>
            <a:ext cx="457614" cy="462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18" descr="Електрон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729664" y="3403716"/>
            <a:ext cx="457614" cy="462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19" descr="Електрон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085221" y="4117589"/>
            <a:ext cx="457614" cy="462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20" descr="Електрон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279105" y="4045399"/>
            <a:ext cx="457614" cy="462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14" descr="Електрон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290723" y="2216600"/>
            <a:ext cx="457614" cy="462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33" descr="радіактивний елемент=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109285" y="2165795"/>
            <a:ext cx="469058" cy="466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11" descr="Електрон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04009" y="2292516"/>
            <a:ext cx="400728" cy="40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13" descr="Електрон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97104" y="2745204"/>
            <a:ext cx="400728" cy="40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19" descr="Електрон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686386" y="2705884"/>
            <a:ext cx="457614" cy="462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19" descr="Електрон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686386" y="3524031"/>
            <a:ext cx="457614" cy="462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</a:rPr>
              <a:t>До електронної конфігурації яких елементів прагнуть атоми    Літію, Алюмінію, </a:t>
            </a:r>
            <a:r>
              <a:rPr lang="uk-UA" sz="2800" dirty="0" err="1" smtClean="0">
                <a:solidFill>
                  <a:sysClr val="windowText" lastClr="000000"/>
                </a:solidFill>
              </a:rPr>
              <a:t>Оксигену</a:t>
            </a:r>
            <a:r>
              <a:rPr lang="uk-UA" sz="2800" dirty="0" smtClean="0">
                <a:solidFill>
                  <a:sysClr val="windowText" lastClr="000000"/>
                </a:solidFill>
              </a:rPr>
              <a:t>, Хлору</a:t>
            </a:r>
            <a:endParaRPr lang="uk-UA" sz="2800" dirty="0">
              <a:solidFill>
                <a:sysClr val="windowText" lastClr="000000"/>
              </a:solidFill>
            </a:endParaRPr>
          </a:p>
        </p:txBody>
      </p:sp>
      <p:pic>
        <p:nvPicPr>
          <p:cNvPr id="9" name="Picture 22" descr="2 ша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5080" y="4412343"/>
            <a:ext cx="902177" cy="875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0" descr="паоап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147" y="2560757"/>
            <a:ext cx="1266824" cy="1250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8" descr="2003-06-06 02 18 5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419" y="1081768"/>
            <a:ext cx="1235241" cy="942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7" descr="третій шар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85257" y="2202280"/>
            <a:ext cx="1935739" cy="1953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5" descr="неон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27176" y="4221107"/>
            <a:ext cx="1387640" cy="1387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6" descr="Е-неон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30454" y="5887453"/>
            <a:ext cx="1243484" cy="970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22" descr="егшщг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8680834">
            <a:off x="4337575" y="2199760"/>
            <a:ext cx="1633387" cy="1675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26" descr="2003-06-06 00 18 1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78017" y="1082270"/>
            <a:ext cx="1241700" cy="970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Олександр\Pictures\ЛОГОТИПИ\КАСК.png"/>
          <p:cNvPicPr>
            <a:picLocks noChangeAspect="1" noChangeArrowheads="1"/>
          </p:cNvPicPr>
          <p:nvPr/>
        </p:nvPicPr>
        <p:blipFill>
          <a:blip r:embed="rId10"/>
          <a:srcRect l="6045" t="8419" r="6075" b="80592"/>
          <a:stretch>
            <a:fillRect/>
          </a:stretch>
        </p:blipFill>
        <p:spPr bwMode="auto">
          <a:xfrm>
            <a:off x="0" y="-1"/>
            <a:ext cx="9144000" cy="972457"/>
          </a:xfrm>
          <a:prstGeom prst="rect">
            <a:avLst/>
          </a:prstGeom>
          <a:noFill/>
        </p:spPr>
      </p:pic>
      <p:pic>
        <p:nvPicPr>
          <p:cNvPr id="23" name="Picture 13" descr="Е- алюміній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090511" y="1077233"/>
            <a:ext cx="1295400" cy="9402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19" descr="Електрон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904220" y="2217229"/>
            <a:ext cx="376009" cy="379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9" descr="Електрон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18785" y="2670629"/>
            <a:ext cx="392787" cy="396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9" descr="Електрон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49714" y="2186869"/>
            <a:ext cx="377327" cy="381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4" descr="аргон (2)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338661" y="4108905"/>
            <a:ext cx="1704974" cy="1738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17" descr="Е-аргон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611258" y="5897258"/>
            <a:ext cx="1228725" cy="960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Picture 6" descr="Е-неон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84036" y="5887453"/>
            <a:ext cx="1243484" cy="970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Picture 7" descr="третій шар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26628" y="2097505"/>
            <a:ext cx="1962499" cy="1953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Picture 16" descr="Е-хлор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900964" y="1087211"/>
            <a:ext cx="1264731" cy="959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Picture 5" descr="неон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8880" y="4144453"/>
            <a:ext cx="1387640" cy="1387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Олександр\Pictures\54ш57.png"/>
          <p:cNvPicPr>
            <a:picLocks noChangeAspect="1" noChangeArrowheads="1"/>
          </p:cNvPicPr>
          <p:nvPr/>
        </p:nvPicPr>
        <p:blipFill>
          <a:blip r:embed="rId16"/>
          <a:srcRect l="71195" t="12119" r="19301" b="79765"/>
          <a:stretch>
            <a:fillRect/>
          </a:stretch>
        </p:blipFill>
        <p:spPr bwMode="auto">
          <a:xfrm>
            <a:off x="215097" y="5871029"/>
            <a:ext cx="1294389" cy="986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Picture 33" descr="радіактивний елемент=2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7286172" y="2139269"/>
            <a:ext cx="391886" cy="389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3" descr="радіактивний елемент=2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7351487" y="3626983"/>
            <a:ext cx="391886" cy="389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3" descr="радіактивний елемент=2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712858" y="3670526"/>
            <a:ext cx="391886" cy="389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33" descr="радіактивний елемент=2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262915" y="3206069"/>
            <a:ext cx="391886" cy="389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33" descr="радіактивний елемент=2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204858" y="2552926"/>
            <a:ext cx="391886" cy="389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33" descr="радіактивний елемент=2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7815944" y="3191555"/>
            <a:ext cx="391886" cy="389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33" descr="радіактивний елемент=2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7801430" y="2567441"/>
            <a:ext cx="391886" cy="389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9" descr="Електрон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937081" y="2540852"/>
            <a:ext cx="354690" cy="35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33" descr="радіактивний елемент=2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791625" y="2195416"/>
            <a:ext cx="391886" cy="389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33" descr="радіактивний елемент=2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353099" y="2323753"/>
            <a:ext cx="391886" cy="389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33" descr="радіактивний елемент=2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682682" y="2115206"/>
            <a:ext cx="391886" cy="389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3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3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3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</a:rPr>
              <a:t>Скільки електронів  можуть віддати атоми </a:t>
            </a:r>
            <a:r>
              <a:rPr lang="uk-UA" sz="2800" b="1" dirty="0" smtClean="0">
                <a:solidFill>
                  <a:sysClr val="windowText" lastClr="000000"/>
                </a:solidFill>
              </a:rPr>
              <a:t>Натрію, Алюмінію, </a:t>
            </a:r>
            <a:r>
              <a:rPr lang="uk-UA" sz="2800" b="1" dirty="0" err="1" smtClean="0">
                <a:solidFill>
                  <a:sysClr val="windowText" lastClr="000000"/>
                </a:solidFill>
              </a:rPr>
              <a:t>Сульфуру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pic>
        <p:nvPicPr>
          <p:cNvPr id="1026" name="Picture 2" descr="C:\Users\Олександр\Pictures\ЛОГОТИПИ\КАСК.png"/>
          <p:cNvPicPr>
            <a:picLocks noChangeAspect="1" noChangeArrowheads="1"/>
          </p:cNvPicPr>
          <p:nvPr/>
        </p:nvPicPr>
        <p:blipFill>
          <a:blip r:embed="rId2"/>
          <a:srcRect l="6045" t="8419" r="6075" b="80592"/>
          <a:stretch>
            <a:fillRect/>
          </a:stretch>
        </p:blipFill>
        <p:spPr bwMode="auto">
          <a:xfrm>
            <a:off x="0" y="0"/>
            <a:ext cx="9144000" cy="972457"/>
          </a:xfrm>
          <a:prstGeom prst="rect">
            <a:avLst/>
          </a:prstGeom>
          <a:noFill/>
        </p:spPr>
      </p:pic>
      <p:pic>
        <p:nvPicPr>
          <p:cNvPr id="34" name="Picture 11" descr="Е-натрі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9074" y="982579"/>
            <a:ext cx="1058778" cy="896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18" descr="третій шар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89" y="2117558"/>
            <a:ext cx="2021306" cy="2112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Picture 19" descr="Електро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79095" y="2069432"/>
            <a:ext cx="395495" cy="399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8" descr="третій шар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17558" y="2045369"/>
            <a:ext cx="2001420" cy="2088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2" name="Picture 9" descr="Електро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85737" y="2519280"/>
            <a:ext cx="396213" cy="400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3" descr="Е- алюміній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81726" y="953329"/>
            <a:ext cx="1101057" cy="87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4" descr="Електро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2431" y="2058070"/>
            <a:ext cx="396213" cy="400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5" descr="Електро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82779" y="2062079"/>
            <a:ext cx="396213" cy="400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7" descr="третій шар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95273" y="1997242"/>
            <a:ext cx="2229511" cy="2277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7" name="Picture 8" descr="Електро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82766" y="3297931"/>
            <a:ext cx="383702" cy="387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13" descr="Електро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8354" y="2572026"/>
            <a:ext cx="383702" cy="387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14" descr="Електро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61160" y="2057075"/>
            <a:ext cx="383702" cy="387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18" descr="Електро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5033" y="2061887"/>
            <a:ext cx="383702" cy="387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19" descr="Електро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65057" y="3309964"/>
            <a:ext cx="383702" cy="387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20" descr="Електро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66261" y="2553979"/>
            <a:ext cx="383702" cy="387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17" descr="2003-06-06 05 14 3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67251" y="952502"/>
            <a:ext cx="1225482" cy="952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decel="100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decel="100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de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ac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de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ac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de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ac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de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ac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3" name="Picture 5" descr="woman_leading_meeting_hg_clr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0"/>
            <a:ext cx="42291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9334" name="Picture 6" descr="poison_vial_hc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64506" y="2900613"/>
            <a:ext cx="1828800" cy="2152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9335" name="Picture 7" descr="bubbles_soap_hc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" y="3124200"/>
            <a:ext cx="2235200" cy="3733800"/>
          </a:xfrm>
          <a:prstGeom prst="rect">
            <a:avLst/>
          </a:prstGeom>
          <a:noFill/>
        </p:spPr>
      </p:pic>
      <p:pic>
        <p:nvPicPr>
          <p:cNvPr id="8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7"/>
          <a:stretch>
            <a:fillRect/>
          </a:stretch>
        </p:blipFill>
        <p:spPr>
          <a:xfrm>
            <a:off x="8534400" y="6248400"/>
            <a:ext cx="304800" cy="304800"/>
          </a:xfrm>
          <a:prstGeom prst="rect">
            <a:avLst/>
          </a:prstGeom>
        </p:spPr>
      </p:pic>
      <p:sp>
        <p:nvSpPr>
          <p:cNvPr id="9" name="WordArt 11"/>
          <p:cNvSpPr>
            <a:spLocks noChangeArrowheads="1" noChangeShapeType="1" noTextEdit="1"/>
          </p:cNvSpPr>
          <p:nvPr/>
        </p:nvSpPr>
        <p:spPr bwMode="auto">
          <a:xfrm>
            <a:off x="3810000" y="228600"/>
            <a:ext cx="4023815" cy="958755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egoe Script"/>
              </a:rPr>
              <a:t>Домашнє</a:t>
            </a:r>
            <a:br>
              <a:rPr lang="uk-UA" sz="36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egoe Script"/>
              </a:rPr>
            </a:br>
            <a:r>
              <a:rPr lang="uk-UA" sz="36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egoe Script"/>
              </a:rPr>
              <a:t> завдання</a:t>
            </a:r>
            <a:endParaRPr lang="uk-UA" sz="3600" kern="1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egoe Script"/>
            </a:endParaRPr>
          </a:p>
        </p:txBody>
      </p:sp>
      <p:pic>
        <p:nvPicPr>
          <p:cNvPr id="11" name="Picture 8" descr="BOOK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3400" y="5486400"/>
            <a:ext cx="2439109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utoShape 2"/>
          <p:cNvSpPr>
            <a:spLocks noChangeArrowheads="1"/>
          </p:cNvSpPr>
          <p:nvPr/>
        </p:nvSpPr>
        <p:spPr bwMode="gray">
          <a:xfrm>
            <a:off x="4430533" y="1045363"/>
            <a:ext cx="2197291" cy="1968690"/>
          </a:xfrm>
          <a:prstGeom prst="irregularSeal1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uk-U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§17</a:t>
            </a:r>
            <a:endParaRPr lang="uk-UA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31"/>
                            </p:stCondLst>
                            <p:childTnLst>
                              <p:par>
                                <p:cTn id="24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600" y="0"/>
            <a:ext cx="8128000" cy="431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1"/>
          <p:cNvSpPr txBox="1"/>
          <p:nvPr/>
        </p:nvSpPr>
        <p:spPr>
          <a:xfrm>
            <a:off x="1311252" y="476240"/>
            <a:ext cx="6572296" cy="3416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/>
              <a:t>Григорович О.В. Хімія: </a:t>
            </a:r>
            <a:r>
              <a:rPr lang="uk-UA" sz="2400" b="1" dirty="0" err="1" smtClean="0"/>
              <a:t>підруч</a:t>
            </a:r>
            <a:r>
              <a:rPr lang="uk-UA" sz="2400" b="1" dirty="0" smtClean="0"/>
              <a:t>. </a:t>
            </a:r>
            <a:r>
              <a:rPr lang="uk-UA" sz="2400" b="1" smtClean="0"/>
              <a:t>для </a:t>
            </a:r>
            <a:r>
              <a:rPr lang="uk-UA" sz="2400" b="1" dirty="0" smtClean="0"/>
              <a:t>8 класу </a:t>
            </a:r>
            <a:r>
              <a:rPr lang="uk-UA" sz="2400" b="1" dirty="0" err="1" smtClean="0"/>
              <a:t>загальноосвіт</a:t>
            </a:r>
            <a:r>
              <a:rPr lang="uk-UA" sz="2400" b="1" dirty="0" smtClean="0"/>
              <a:t>. </a:t>
            </a:r>
            <a:r>
              <a:rPr lang="uk-UA" sz="2400" b="1" dirty="0" err="1" smtClean="0"/>
              <a:t>навч.закл</a:t>
            </a:r>
            <a:r>
              <a:rPr lang="uk-UA" sz="2400" dirty="0" smtClean="0"/>
              <a:t>./ О.В. Григорович .̶  Харків: Вид-во «Ранок», 2016</a:t>
            </a:r>
          </a:p>
          <a:p>
            <a:r>
              <a:rPr lang="uk-UA" sz="2400" dirty="0" err="1" smtClean="0"/>
              <a:t>Шаповалов</a:t>
            </a:r>
            <a:r>
              <a:rPr lang="uk-UA" sz="2400" dirty="0" smtClean="0"/>
              <a:t> С.А. </a:t>
            </a:r>
            <a:r>
              <a:rPr lang="uk-UA" sz="2400" b="1" dirty="0" smtClean="0"/>
              <a:t>Хімія.</a:t>
            </a:r>
            <a:r>
              <a:rPr lang="uk-UA" sz="2400" dirty="0" smtClean="0"/>
              <a:t> </a:t>
            </a:r>
            <a:r>
              <a:rPr lang="uk-UA" sz="2400" b="1" dirty="0" smtClean="0"/>
              <a:t>Довідник старшокласника та абітурієнта.</a:t>
            </a:r>
            <a:r>
              <a:rPr lang="uk-UA" sz="2400" dirty="0" smtClean="0"/>
              <a:t> Харків. </a:t>
            </a:r>
            <a:r>
              <a:rPr lang="uk-UA" sz="2400" dirty="0" err="1" smtClean="0"/>
              <a:t>Торсінг</a:t>
            </a:r>
            <a:r>
              <a:rPr lang="uk-UA" sz="2400" dirty="0" smtClean="0"/>
              <a:t>, 2005.</a:t>
            </a:r>
          </a:p>
          <a:p>
            <a:r>
              <a:rPr lang="uk-UA" sz="2400" dirty="0" smtClean="0"/>
              <a:t>  Данильченко В.Є Халімон Є.В.  </a:t>
            </a:r>
            <a:r>
              <a:rPr lang="uk-UA" sz="2400" b="1" dirty="0" smtClean="0"/>
              <a:t>Хімія.</a:t>
            </a:r>
            <a:r>
              <a:rPr lang="uk-UA" sz="2400" dirty="0" smtClean="0"/>
              <a:t> </a:t>
            </a:r>
            <a:r>
              <a:rPr lang="uk-UA" sz="2400" b="1" dirty="0" smtClean="0"/>
              <a:t>Навчальний посібник. 8-9 класи </a:t>
            </a:r>
            <a:r>
              <a:rPr lang="uk-UA" sz="2400" dirty="0" smtClean="0"/>
              <a:t>– Харків.: Країна мрій, 2008. – 128с.</a:t>
            </a:r>
          </a:p>
        </p:txBody>
      </p:sp>
      <p:pic>
        <p:nvPicPr>
          <p:cNvPr id="50178" name="Picture 4" descr="smart_guy_reading_hg_clr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1625600"/>
            <a:ext cx="5178424" cy="523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uk-U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uk-U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5345066</TotalTime>
  <Words>462</Words>
  <Application>Microsoft PowerPoint</Application>
  <PresentationFormat>Экран (4:3)</PresentationFormat>
  <Paragraphs>69</Paragraphs>
  <Slides>17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Оформление по умолчанию</vt:lpstr>
      <vt:lpstr>2_Оформление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</dc:creator>
  <cp:lastModifiedBy>Олександр</cp:lastModifiedBy>
  <cp:revision>174</cp:revision>
  <cp:lastPrinted>1601-01-01T00:00:00Z</cp:lastPrinted>
  <dcterms:created xsi:type="dcterms:W3CDTF">2003-06-06T05:31:35Z</dcterms:created>
  <dcterms:modified xsi:type="dcterms:W3CDTF">2018-03-02T14:29:38Z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