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334" r:id="rId3"/>
    <p:sldId id="270" r:id="rId4"/>
    <p:sldId id="338" r:id="rId5"/>
    <p:sldId id="327" r:id="rId6"/>
    <p:sldId id="328" r:id="rId7"/>
    <p:sldId id="257" r:id="rId8"/>
    <p:sldId id="284" r:id="rId9"/>
    <p:sldId id="285" r:id="rId10"/>
    <p:sldId id="258" r:id="rId11"/>
    <p:sldId id="325" r:id="rId12"/>
    <p:sldId id="322" r:id="rId13"/>
    <p:sldId id="324" r:id="rId14"/>
    <p:sldId id="329" r:id="rId15"/>
    <p:sldId id="330" r:id="rId16"/>
    <p:sldId id="275" r:id="rId17"/>
    <p:sldId id="339" r:id="rId18"/>
    <p:sldId id="340" r:id="rId19"/>
    <p:sldId id="288" r:id="rId20"/>
    <p:sldId id="276" r:id="rId21"/>
    <p:sldId id="287" r:id="rId22"/>
    <p:sldId id="333" r:id="rId23"/>
    <p:sldId id="260" r:id="rId24"/>
    <p:sldId id="323" r:id="rId25"/>
    <p:sldId id="332" r:id="rId26"/>
    <p:sldId id="341" r:id="rId27"/>
    <p:sldId id="337" r:id="rId28"/>
    <p:sldId id="335" r:id="rId29"/>
    <p:sldId id="300" r:id="rId30"/>
    <p:sldId id="331" r:id="rId31"/>
    <p:sldId id="310" r:id="rId32"/>
    <p:sldId id="259" r:id="rId33"/>
    <p:sldId id="271" r:id="rId34"/>
    <p:sldId id="272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453527"/>
    <a:srgbClr val="674F3B"/>
    <a:srgbClr val="765A43"/>
    <a:srgbClr val="FFFFFF"/>
    <a:srgbClr val="996633"/>
    <a:srgbClr val="6600FF"/>
    <a:srgbClr val="00CCFF"/>
    <a:srgbClr val="977457"/>
    <a:srgbClr val="9F7A5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56" autoAdjust="0"/>
    <p:restoredTop sz="94660"/>
  </p:normalViewPr>
  <p:slideViewPr>
    <p:cSldViewPr snapToGrid="0">
      <p:cViewPr>
        <p:scale>
          <a:sx n="57" d="100"/>
          <a:sy n="57" d="100"/>
        </p:scale>
        <p:origin x="-1638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D86A0-1217-4E7B-9444-3CA2B7EAE60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782C8-2FDC-4492-87C1-335491D2F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305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782C8-2FDC-4492-87C1-335491D2FD9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0471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782C8-2FDC-4492-87C1-335491D2FD94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77444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E0665-06DF-4EA2-9CBE-13CC60981AB2}" type="datetime1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8 клас.Ковалентний зв'язок. Гуршал І.Й.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2481-857D-442F-835B-10F8CC642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7012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6EF47-D2A1-4FDF-B83F-5305FF7EFF60}" type="datetime1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8 клас.Ковалентний зв'язок. Гуршал І.Й.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2481-857D-442F-835B-10F8CC642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47697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C085-F733-46BC-9E98-9667F0F29F6D}" type="datetime1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8 клас.Ковалентний зв'язок. Гуршал І.Й.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2481-857D-442F-835B-10F8CC642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29773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CB083-73A9-4B95-B19D-2E052C4369F3}" type="datetime1">
              <a:rPr lang="ru-RU" smtClean="0"/>
              <a:pPr/>
              <a:t>19.12.2018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8 клас.Ковалентний зв'язок. Гуршал І.Й.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2481-857D-442F-835B-10F8CC642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0131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DD3F-3F21-41C5-B9D1-D1AA14830D8F}" type="datetime1">
              <a:rPr lang="ru-RU" smtClean="0"/>
              <a:pPr/>
              <a:t>19.12.2018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8 клас.Ковалентний зв'язок. Гуршал І.Й.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2481-857D-442F-835B-10F8CC642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6866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9688A-D675-486F-9F29-FC78FA309537}" type="datetime1">
              <a:rPr lang="ru-RU" smtClean="0"/>
              <a:pPr/>
              <a:t>19.12.2018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8 клас.Ковалентний зв'язок. Гуршал І.Й.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2481-857D-442F-835B-10F8CC642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2995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26BEA-C785-4FFE-99D1-A55D70E6CFC0}" type="datetime1">
              <a:rPr lang="ru-RU" smtClean="0"/>
              <a:pPr/>
              <a:t>19.12.2018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8 клас.Ковалентний зв'язок. Гуршал І.Й.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2481-857D-442F-835B-10F8CC642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3868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42ED-04E5-4D41-B2BA-40F823191AE9}" type="datetime1">
              <a:rPr lang="ru-RU" smtClean="0"/>
              <a:pPr/>
              <a:t>19.12.2018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8 клас.Ковалентний зв'язок. Гуршал І.Й.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2481-857D-442F-835B-10F8CC642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790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C5C13-8F79-4728-9473-E88279E89E8D}" type="datetime1">
              <a:rPr lang="ru-RU" smtClean="0"/>
              <a:pPr/>
              <a:t>19.12.2018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8 клас.Ковалентний зв'язок. Гуршал І.Й.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2481-857D-442F-835B-10F8CC642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8758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6CA50-9EE2-4C30-B192-0DDF03A00816}" type="datetime1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8 клас.Ковалентний зв'язок. Гуршал І.Й.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2481-857D-442F-835B-10F8CC642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4873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0126-0C74-4EC1-B7B5-D815D51D1884}" type="datetime1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8 клас.Ковалентний зв'язок. Гуршал І.Й.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2481-857D-442F-835B-10F8CC642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73479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05E7A-E88E-4E7E-8B60-6E84B95E5802}" type="datetime1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8 клас.Ковалентний зв'язок. Гуршал І.Й.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02481-857D-442F-835B-10F8CC6423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9567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1\Desktop\&#1061;&#1110;&#1084;&#1110;&#1103;%208%20&#1082;&#1083;&#1072;&#1089;%20&#1059;&#1088;&#1086;&#1082;%20&#1050;&#1086;&#1074;&#1072;&#1083;&#1077;&#1085;&#1090;&#1085;&#1080;&#1081;%20&#1079;&#1074;&#1103;&#1079;&#1086;&#1082;\&#1062;&#1103;%20&#1093;&#1110;&#1084;&#1110;&#1103;%20&#1085;&#1072;&#1091;&#1082;&#1072;.mp3" TargetMode="External"/><Relationship Id="rId5" Type="http://schemas.openxmlformats.org/officeDocument/2006/relationships/image" Target="../media/image25.gif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CB9A454A-173E-45E1-B235-0BD421EE7102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70383" y="506246"/>
            <a:ext cx="75736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584332"/>
                </a:solidFill>
              </a:rPr>
              <a:t>Тема : Ковалентний зв’язок, полярний і неполярний.      </a:t>
            </a:r>
          </a:p>
          <a:p>
            <a:r>
              <a:rPr lang="uk-UA" sz="2400" b="1" dirty="0" smtClean="0">
                <a:solidFill>
                  <a:srgbClr val="584332"/>
                </a:solidFill>
              </a:rPr>
              <a:t>             Утворення ковалентного неполярного </a:t>
            </a:r>
            <a:r>
              <a:rPr lang="uk-UA" sz="2400" b="1" dirty="0" err="1" smtClean="0">
                <a:solidFill>
                  <a:srgbClr val="584332"/>
                </a:solidFill>
              </a:rPr>
              <a:t>зв</a:t>
            </a:r>
            <a:r>
              <a:rPr lang="en-US" sz="2400" b="1" dirty="0" smtClean="0">
                <a:solidFill>
                  <a:srgbClr val="584332"/>
                </a:solidFill>
              </a:rPr>
              <a:t>’</a:t>
            </a:r>
            <a:r>
              <a:rPr lang="uk-UA" sz="2400" b="1" dirty="0" smtClean="0">
                <a:solidFill>
                  <a:srgbClr val="584332"/>
                </a:solidFill>
              </a:rPr>
              <a:t>яку.</a:t>
            </a:r>
            <a:endParaRPr lang="ru-RU" sz="2400" b="1" dirty="0">
              <a:solidFill>
                <a:srgbClr val="584332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37203" t="75326" r="55350" b="20756"/>
          <a:stretch/>
        </p:blipFill>
        <p:spPr>
          <a:xfrm>
            <a:off x="6305266" y="5616956"/>
            <a:ext cx="1637731" cy="48439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pic>
        <p:nvPicPr>
          <p:cNvPr id="12" name="Рисунок 11" descr="atom_0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31235"/>
            <a:ext cx="3638938" cy="3753983"/>
          </a:xfrm>
          <a:prstGeom prst="rect">
            <a:avLst/>
          </a:prstGeom>
        </p:spPr>
      </p:pic>
      <p:pic>
        <p:nvPicPr>
          <p:cNvPr id="13" name="Рисунок 12" descr="atom_0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4191" y="1790901"/>
            <a:ext cx="4030824" cy="3889429"/>
          </a:xfrm>
          <a:prstGeom prst="rect">
            <a:avLst/>
          </a:prstGeom>
        </p:spPr>
      </p:pic>
      <p:sp>
        <p:nvSpPr>
          <p:cNvPr id="14" name="Нижний колонтитул 13"/>
          <p:cNvSpPr>
            <a:spLocks noGrp="1"/>
          </p:cNvSpPr>
          <p:nvPr>
            <p:ph type="ftr" sz="quarter" idx="11"/>
          </p:nvPr>
        </p:nvSpPr>
        <p:spPr>
          <a:xfrm>
            <a:off x="3225339" y="6492875"/>
            <a:ext cx="3754235" cy="365125"/>
          </a:xfrm>
        </p:spPr>
        <p:txBody>
          <a:bodyPr/>
          <a:lstStyle/>
          <a:p>
            <a:r>
              <a:rPr lang="ru-RU" sz="1400" dirty="0" smtClean="0">
                <a:solidFill>
                  <a:schemeClr val="bg1"/>
                </a:solidFill>
              </a:rPr>
              <a:t>8 </a:t>
            </a:r>
            <a:r>
              <a:rPr lang="ru-RU" sz="1400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зв'язок</a:t>
            </a:r>
            <a:r>
              <a:rPr lang="ru-RU" sz="1400" dirty="0" smtClean="0">
                <a:solidFill>
                  <a:schemeClr val="bg1"/>
                </a:solidFill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</a:rPr>
              <a:t>Гуршал</a:t>
            </a:r>
            <a:r>
              <a:rPr lang="ru-RU" sz="1400" dirty="0" smtClean="0">
                <a:solidFill>
                  <a:schemeClr val="bg1"/>
                </a:solidFill>
              </a:rPr>
              <a:t> І.Й.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36721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83237E-6 L 0.25 2.8323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0393 L -0.25 0.0039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5 0.06545 L 0.13455 -0.2675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-1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545 0.00601 L -0.13455 0.0060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0.00485 L -0.22083 0.0048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136439" y="2819291"/>
            <a:ext cx="698859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2800" b="1" dirty="0">
              <a:solidFill>
                <a:srgbClr val="584332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14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4D52615D-F169-46F5-9F7A-935631941704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1659987" y="1730325"/>
            <a:ext cx="6668087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Ось  два  атоми  зустрілись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 чомусь  не  помирились: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 відштовхуються  сильно,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 притягуються  мирно.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  ж  за  сили  тут  працюють,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Рухом  атомів  керують ?     </a:t>
            </a:r>
          </a:p>
          <a:p>
            <a:pPr marL="0" marR="0" lvl="0" indent="269875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(кулонівські  сили)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405575" y="604909"/>
            <a:ext cx="48932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70383" y="506246"/>
            <a:ext cx="75736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584332"/>
                </a:solidFill>
              </a:rPr>
              <a:t>Тема : Ковалентний зв’язок, полярний і неполярний.      </a:t>
            </a:r>
          </a:p>
          <a:p>
            <a:r>
              <a:rPr lang="uk-UA" sz="2400" b="1" dirty="0" smtClean="0">
                <a:solidFill>
                  <a:srgbClr val="584332"/>
                </a:solidFill>
              </a:rPr>
              <a:t>             Утворення ковалентного неполярного </a:t>
            </a:r>
            <a:r>
              <a:rPr lang="uk-UA" sz="2400" b="1" dirty="0" err="1" smtClean="0">
                <a:solidFill>
                  <a:srgbClr val="584332"/>
                </a:solidFill>
              </a:rPr>
              <a:t>зв</a:t>
            </a:r>
            <a:r>
              <a:rPr lang="en-US" sz="2400" b="1" dirty="0" smtClean="0">
                <a:solidFill>
                  <a:srgbClr val="584332"/>
                </a:solidFill>
              </a:rPr>
              <a:t>’</a:t>
            </a:r>
            <a:r>
              <a:rPr lang="uk-UA" sz="2400" b="1" dirty="0" smtClean="0">
                <a:solidFill>
                  <a:srgbClr val="584332"/>
                </a:solidFill>
              </a:rPr>
              <a:t>яку.</a:t>
            </a:r>
            <a:endParaRPr lang="ru-RU" sz="2400" b="1" dirty="0">
              <a:solidFill>
                <a:srgbClr val="58433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33169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73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73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73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896094" y="399648"/>
            <a:ext cx="698859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2800" b="1" dirty="0">
              <a:solidFill>
                <a:srgbClr val="584332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14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565B2E9B-074C-4F0A-8F93-15CA1B62F87C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65065" y="449593"/>
            <a:ext cx="6736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65A43"/>
                </a:solidFill>
              </a:rPr>
              <a:t>Прокоментуйте!</a:t>
            </a:r>
            <a:endParaRPr lang="ru-RU" sz="3200" b="1" dirty="0">
              <a:solidFill>
                <a:srgbClr val="765A43"/>
              </a:solidFill>
            </a:endParaRPr>
          </a:p>
        </p:txBody>
      </p:sp>
      <p:pic>
        <p:nvPicPr>
          <p:cNvPr id="10" name="Рисунок 9" descr="atom_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858" y="2070385"/>
            <a:ext cx="3638938" cy="3753983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2222695" y="2391507"/>
            <a:ext cx="323557" cy="295422"/>
          </a:xfrm>
          <a:prstGeom prst="ellipse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-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12" name="Рисунок 11" descr="atom_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876" y="2236854"/>
            <a:ext cx="3062468" cy="3159288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984738" y="5514536"/>
            <a:ext cx="3249637" cy="584775"/>
          </a:xfrm>
          <a:prstGeom prst="rect">
            <a:avLst/>
          </a:prstGeom>
          <a:solidFill>
            <a:srgbClr val="584332"/>
          </a:solidFill>
        </p:spPr>
        <p:txBody>
          <a:bodyPr wrap="square">
            <a:spAutoFit/>
          </a:bodyPr>
          <a:lstStyle/>
          <a:p>
            <a:pPr marL="342900" indent="-342900"/>
            <a:r>
              <a:rPr lang="en-US" sz="3200" b="1" dirty="0" smtClean="0">
                <a:solidFill>
                  <a:schemeClr val="bg1"/>
                </a:solidFill>
              </a:rPr>
              <a:t>Na⁰   -   1e </a:t>
            </a:r>
            <a:r>
              <a:rPr lang="en-US" sz="3200" b="1" dirty="0" smtClean="0">
                <a:solidFill>
                  <a:schemeClr val="bg1"/>
                </a:solidFill>
                <a:sym typeface="Wingdings" pitchFamily="2" charset="2"/>
              </a:rPr>
              <a:t>  Na†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441853" y="5512192"/>
            <a:ext cx="3083170" cy="584775"/>
          </a:xfrm>
          <a:prstGeom prst="rect">
            <a:avLst/>
          </a:prstGeom>
          <a:solidFill>
            <a:srgbClr val="584332"/>
          </a:solidFill>
        </p:spPr>
        <p:txBody>
          <a:bodyPr wrap="square">
            <a:spAutoFit/>
          </a:bodyPr>
          <a:lstStyle/>
          <a:p>
            <a:pPr marL="342900" indent="-342900"/>
            <a:r>
              <a:rPr lang="en-US" sz="3200" b="1" dirty="0" err="1" smtClean="0">
                <a:solidFill>
                  <a:schemeClr val="bg1"/>
                </a:solidFill>
              </a:rPr>
              <a:t>Cl</a:t>
            </a:r>
            <a:r>
              <a:rPr lang="en-US" sz="3200" b="1" dirty="0" smtClean="0">
                <a:solidFill>
                  <a:schemeClr val="bg1"/>
                </a:solidFill>
              </a:rPr>
              <a:t>⁰   +   1e </a:t>
            </a:r>
            <a:r>
              <a:rPr lang="en-US" sz="3200" b="1" dirty="0" smtClean="0">
                <a:solidFill>
                  <a:schemeClr val="bg1"/>
                </a:solidFill>
                <a:sym typeface="Wingdings" pitchFamily="2" charset="2"/>
              </a:rPr>
              <a:t>  </a:t>
            </a:r>
            <a:r>
              <a:rPr lang="en-US" sz="3200" b="1" dirty="0" err="1" smtClean="0">
                <a:solidFill>
                  <a:schemeClr val="bg1"/>
                </a:solidFill>
                <a:sym typeface="Wingdings" pitchFamily="2" charset="2"/>
              </a:rPr>
              <a:t>Cl</a:t>
            </a:r>
            <a:r>
              <a:rPr lang="en-US" sz="3200" b="1" dirty="0" smtClean="0">
                <a:solidFill>
                  <a:schemeClr val="bg1"/>
                </a:solidFill>
                <a:sym typeface="Wingdings" pitchFamily="2" charset="2"/>
              </a:rPr>
              <a:t>‾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33169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51526E-6 L 0.4823 -0.00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build="allAtOnce" animBg="1"/>
      <p:bldP spid="21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136439" y="2819291"/>
            <a:ext cx="698859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2800" b="1" dirty="0">
              <a:solidFill>
                <a:srgbClr val="584332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14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C096EBFB-AEDA-407D-8C1C-1C30D6F82014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2142126" y="1763576"/>
            <a:ext cx="612072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uk-UA" sz="3200" b="1" dirty="0" smtClean="0"/>
              <a:t>Врешті  сили  порівнялись,</a:t>
            </a:r>
            <a:endParaRPr lang="ru-RU" sz="3200" b="1" dirty="0" smtClean="0"/>
          </a:p>
          <a:p>
            <a:r>
              <a:rPr lang="uk-UA" sz="3200" b="1" dirty="0" smtClean="0"/>
              <a:t>Атоми,  мов  задрімали.</a:t>
            </a:r>
            <a:endParaRPr lang="ru-RU" sz="3200" b="1" dirty="0" smtClean="0"/>
          </a:p>
          <a:p>
            <a:r>
              <a:rPr lang="uk-UA" sz="3200" b="1" dirty="0" smtClean="0"/>
              <a:t>Зв'язок  між  ними  проявився.</a:t>
            </a:r>
            <a:endParaRPr lang="ru-RU" sz="3200" b="1" dirty="0" smtClean="0"/>
          </a:p>
          <a:p>
            <a:r>
              <a:rPr lang="uk-UA" sz="3200" b="1" dirty="0" smtClean="0"/>
              <a:t>Яка  ж структура  тут  з'явилась?  </a:t>
            </a:r>
            <a:endParaRPr lang="uk-UA" sz="800" b="1" dirty="0" smtClean="0"/>
          </a:p>
          <a:p>
            <a:r>
              <a:rPr lang="uk-UA" sz="800" b="1" dirty="0" smtClean="0">
                <a:solidFill>
                  <a:schemeClr val="accent5">
                    <a:lumMod val="75000"/>
                  </a:schemeClr>
                </a:solidFill>
              </a:rPr>
              <a:t>                                                                                                                                                                  </a:t>
            </a:r>
            <a:r>
              <a:rPr lang="uk-UA" sz="3200" b="1" dirty="0" smtClean="0">
                <a:solidFill>
                  <a:schemeClr val="accent5">
                    <a:lumMod val="75000"/>
                  </a:schemeClr>
                </a:solidFill>
              </a:rPr>
              <a:t>(молекула)</a:t>
            </a:r>
            <a:endParaRPr lang="ru-RU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405575" y="604909"/>
            <a:ext cx="48932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70383" y="506246"/>
            <a:ext cx="75736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584332"/>
                </a:solidFill>
              </a:rPr>
              <a:t>Тема : Ковалентний зв’язок, полярний і неполярний.      </a:t>
            </a:r>
          </a:p>
          <a:p>
            <a:r>
              <a:rPr lang="uk-UA" sz="2400" b="1" dirty="0" smtClean="0">
                <a:solidFill>
                  <a:srgbClr val="584332"/>
                </a:solidFill>
              </a:rPr>
              <a:t>             Утворення ковалентного неполярного </a:t>
            </a:r>
            <a:r>
              <a:rPr lang="uk-UA" sz="2400" b="1" dirty="0" err="1" smtClean="0">
                <a:solidFill>
                  <a:srgbClr val="584332"/>
                </a:solidFill>
              </a:rPr>
              <a:t>зв</a:t>
            </a:r>
            <a:r>
              <a:rPr lang="en-US" sz="2400" b="1" dirty="0" smtClean="0">
                <a:solidFill>
                  <a:srgbClr val="584332"/>
                </a:solidFill>
              </a:rPr>
              <a:t>’</a:t>
            </a:r>
            <a:r>
              <a:rPr lang="uk-UA" sz="2400" b="1" dirty="0" smtClean="0">
                <a:solidFill>
                  <a:srgbClr val="584332"/>
                </a:solidFill>
              </a:rPr>
              <a:t>яку.</a:t>
            </a:r>
            <a:endParaRPr lang="ru-RU" sz="2400" b="1" dirty="0">
              <a:solidFill>
                <a:srgbClr val="58433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33169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896094" y="399648"/>
            <a:ext cx="698859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2800" b="1" dirty="0">
              <a:solidFill>
                <a:srgbClr val="584332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14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512CB16C-1940-4973-A9DE-96F48D96DB78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65065" y="449593"/>
            <a:ext cx="6736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65A43"/>
                </a:solidFill>
              </a:rPr>
              <a:t>Прокоментуйте!</a:t>
            </a:r>
            <a:endParaRPr lang="ru-RU" sz="3200" b="1" dirty="0">
              <a:solidFill>
                <a:srgbClr val="765A43"/>
              </a:solidFill>
            </a:endParaRPr>
          </a:p>
        </p:txBody>
      </p:sp>
      <p:pic>
        <p:nvPicPr>
          <p:cNvPr id="10" name="Рисунок 9" descr="atom_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858" y="2070385"/>
            <a:ext cx="3638938" cy="3753983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6669211" y="2342552"/>
            <a:ext cx="323557" cy="295422"/>
          </a:xfrm>
          <a:prstGeom prst="ellipse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-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12" name="Рисунок 11" descr="atom_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875" y="2296973"/>
            <a:ext cx="3193017" cy="3077223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196672" y="5114868"/>
            <a:ext cx="3418449" cy="1200329"/>
          </a:xfrm>
          <a:prstGeom prst="rect">
            <a:avLst/>
          </a:prstGeom>
          <a:solidFill>
            <a:srgbClr val="584332"/>
          </a:solidFill>
        </p:spPr>
        <p:txBody>
          <a:bodyPr wrap="square">
            <a:spAutoFit/>
          </a:bodyPr>
          <a:lstStyle/>
          <a:p>
            <a:pPr marL="342900" indent="-342900"/>
            <a:endParaRPr lang="en-US" sz="800" b="1" dirty="0" smtClean="0">
              <a:solidFill>
                <a:schemeClr val="bg1"/>
              </a:solidFill>
              <a:sym typeface="Wingdings" pitchFamily="2" charset="2"/>
            </a:endParaRPr>
          </a:p>
          <a:p>
            <a:pPr marL="342900" indent="-342900"/>
            <a:r>
              <a:rPr lang="en-US" sz="3200" b="1" dirty="0" smtClean="0">
                <a:solidFill>
                  <a:schemeClr val="bg1"/>
                </a:solidFill>
                <a:sym typeface="Wingdings" pitchFamily="2" charset="2"/>
              </a:rPr>
              <a:t>Na†</a:t>
            </a:r>
            <a:r>
              <a:rPr lang="en-US" sz="3200" b="1" dirty="0" smtClean="0">
                <a:solidFill>
                  <a:schemeClr val="bg1"/>
                </a:solidFill>
              </a:rPr>
              <a:t>  +  </a:t>
            </a:r>
            <a:r>
              <a:rPr lang="en-US" sz="3200" b="1" dirty="0" err="1" smtClean="0">
                <a:solidFill>
                  <a:schemeClr val="bg1"/>
                </a:solidFill>
                <a:sym typeface="Wingdings" pitchFamily="2" charset="2"/>
              </a:rPr>
              <a:t>Cl</a:t>
            </a:r>
            <a:r>
              <a:rPr lang="en-US" sz="3200" b="1" dirty="0" smtClean="0">
                <a:solidFill>
                  <a:schemeClr val="bg1"/>
                </a:solidFill>
                <a:sym typeface="Wingdings" pitchFamily="2" charset="2"/>
              </a:rPr>
              <a:t>‾  </a:t>
            </a:r>
            <a:r>
              <a:rPr lang="en-US" sz="3200" b="1" dirty="0" err="1" smtClean="0">
                <a:solidFill>
                  <a:schemeClr val="bg1"/>
                </a:solidFill>
                <a:sym typeface="Wingdings" pitchFamily="2" charset="2"/>
              </a:rPr>
              <a:t>NaCl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33169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53 -6.19796E-7 L 0.15174 -0.0020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-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09 1.89639E-6 L -0.18073 -0.0018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-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12766E-6 L -0.19306 -0.00601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896094" y="399648"/>
            <a:ext cx="698859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2800" b="1" dirty="0">
              <a:solidFill>
                <a:srgbClr val="584332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14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C3DDF756-02A6-4F17-A54E-C42E45808F59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65065" y="576203"/>
            <a:ext cx="6736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65A43"/>
                </a:solidFill>
              </a:rPr>
              <a:t>Принцип утворення </a:t>
            </a:r>
            <a:r>
              <a:rPr lang="uk-UA" sz="3200" b="1" dirty="0" err="1" smtClean="0">
                <a:solidFill>
                  <a:srgbClr val="765A43"/>
                </a:solidFill>
              </a:rPr>
              <a:t>йонного</a:t>
            </a:r>
            <a:r>
              <a:rPr lang="uk-UA" sz="3200" b="1" dirty="0" smtClean="0">
                <a:solidFill>
                  <a:srgbClr val="765A43"/>
                </a:solidFill>
              </a:rPr>
              <a:t> зв'язку </a:t>
            </a:r>
            <a:endParaRPr lang="ru-RU" sz="3200" b="1" dirty="0">
              <a:solidFill>
                <a:srgbClr val="765A43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9131" y="1625841"/>
            <a:ext cx="3685737" cy="1627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Прямоугольник 18"/>
          <p:cNvSpPr/>
          <p:nvPr/>
        </p:nvSpPr>
        <p:spPr>
          <a:xfrm>
            <a:off x="1059335" y="3542141"/>
            <a:ext cx="39768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0" dirty="0" smtClean="0"/>
              <a:t>К</a:t>
            </a:r>
            <a:r>
              <a:rPr lang="en-US" sz="12000" dirty="0" smtClean="0"/>
              <a:t>    </a:t>
            </a:r>
            <a:r>
              <a:rPr lang="en-US" sz="12000" dirty="0" err="1" smtClean="0"/>
              <a:t>Cl</a:t>
            </a:r>
            <a:endParaRPr lang="ru-RU" sz="12000" dirty="0"/>
          </a:p>
        </p:txBody>
      </p:sp>
      <p:sp>
        <p:nvSpPr>
          <p:cNvPr id="21" name="Овал 20"/>
          <p:cNvSpPr/>
          <p:nvPr/>
        </p:nvSpPr>
        <p:spPr>
          <a:xfrm>
            <a:off x="1997614" y="4360985"/>
            <a:ext cx="281354" cy="267286"/>
          </a:xfrm>
          <a:prstGeom prst="ellipse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092550" y="4555588"/>
            <a:ext cx="281354" cy="2672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3610710" y="5087816"/>
            <a:ext cx="281354" cy="2672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4074944" y="5101884"/>
            <a:ext cx="281354" cy="2672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3582574" y="3666979"/>
            <a:ext cx="281354" cy="2672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3990538" y="3681047"/>
            <a:ext cx="281354" cy="2672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4440704" y="4187484"/>
            <a:ext cx="281354" cy="2672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4454772" y="4637650"/>
            <a:ext cx="281354" cy="2672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люс 29"/>
          <p:cNvSpPr/>
          <p:nvPr/>
        </p:nvSpPr>
        <p:spPr>
          <a:xfrm>
            <a:off x="1955409" y="3713871"/>
            <a:ext cx="365760" cy="365760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Минус 30"/>
          <p:cNvSpPr/>
          <p:nvPr/>
        </p:nvSpPr>
        <p:spPr>
          <a:xfrm>
            <a:off x="4473525" y="3727938"/>
            <a:ext cx="323557" cy="29542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4968161" y="3797720"/>
            <a:ext cx="7986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 smtClean="0"/>
              <a:t>=</a:t>
            </a:r>
            <a:endParaRPr lang="ru-RU" sz="96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6264657" y="3558570"/>
            <a:ext cx="209935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0" dirty="0" err="1" smtClean="0"/>
              <a:t>KCl</a:t>
            </a:r>
            <a:endParaRPr lang="ru-RU" sz="12000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33169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14616E-6 L 0.12049 -0.030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" y="-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1D495CC4-0531-4096-B6D4-738CE22BB0C3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03289" y="613100"/>
            <a:ext cx="6387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 smtClean="0"/>
              <a:t>Гра «Знайди помилку»</a:t>
            </a:r>
            <a:endParaRPr lang="ru-RU" sz="3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86265" y="1648603"/>
            <a:ext cx="8257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 smtClean="0"/>
          </a:p>
          <a:p>
            <a:endParaRPr lang="uk-UA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900331" y="1631852"/>
            <a:ext cx="7920111" cy="4031873"/>
          </a:xfrm>
          <a:prstGeom prst="rect">
            <a:avLst/>
          </a:prstGeom>
          <a:solidFill>
            <a:srgbClr val="584332"/>
          </a:solidFill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3200" b="1" dirty="0" smtClean="0">
                <a:solidFill>
                  <a:schemeClr val="bg1"/>
                </a:solidFill>
              </a:rPr>
              <a:t>Взаємодію між атомами, молекулами, </a:t>
            </a:r>
            <a:r>
              <a:rPr lang="uk-UA" sz="3200" b="1" dirty="0" err="1" smtClean="0">
                <a:solidFill>
                  <a:schemeClr val="bg1"/>
                </a:solidFill>
              </a:rPr>
              <a:t>йонами</a:t>
            </a:r>
            <a:r>
              <a:rPr lang="uk-UA" sz="3200" b="1" dirty="0" smtClean="0">
                <a:solidFill>
                  <a:schemeClr val="bg1"/>
                </a:solidFill>
              </a:rPr>
              <a:t>, завдяки якій частинки</a:t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>утримуються разом називають мобільним зв'язком.</a:t>
            </a:r>
          </a:p>
          <a:p>
            <a:endParaRPr lang="uk-UA" sz="32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uk-UA" sz="3200" b="1" dirty="0" smtClean="0">
                <a:solidFill>
                  <a:schemeClr val="bg1"/>
                </a:solidFill>
              </a:rPr>
              <a:t>Хімічний зв'язок утворюється за рахунок 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дії сил приклеювання та відштовхування.</a:t>
            </a:r>
          </a:p>
          <a:p>
            <a:pPr marL="342900" indent="-342900"/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80" y="379828"/>
            <a:ext cx="1280727" cy="1012874"/>
          </a:xfrm>
          <a:prstGeom prst="rect">
            <a:avLst/>
          </a:prstGeom>
        </p:spPr>
      </p:pic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22168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442BD145-25D4-40CF-B6AC-A9D1182A53B5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28161" y="576776"/>
            <a:ext cx="52463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 smtClean="0"/>
              <a:t>Гра «Знайди помилку»</a:t>
            </a:r>
            <a:endParaRPr lang="ru-RU" sz="3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00331" y="1631852"/>
            <a:ext cx="7920111" cy="4462760"/>
          </a:xfrm>
          <a:prstGeom prst="rect">
            <a:avLst/>
          </a:prstGeom>
          <a:solidFill>
            <a:srgbClr val="584332"/>
          </a:solidFill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uk-UA" sz="3200" b="1" dirty="0" err="1" smtClean="0">
                <a:solidFill>
                  <a:schemeClr val="bg1"/>
                </a:solidFill>
              </a:rPr>
              <a:t>Електронегативність</a:t>
            </a:r>
            <a:r>
              <a:rPr lang="uk-UA" sz="3200" b="1" dirty="0" smtClean="0">
                <a:solidFill>
                  <a:schemeClr val="bg1"/>
                </a:solidFill>
              </a:rPr>
              <a:t> - це здатність атома притягувати до себе атоми та молекули.</a:t>
            </a:r>
          </a:p>
          <a:p>
            <a:pPr>
              <a:buFontTx/>
              <a:buChar char="-"/>
            </a:pPr>
            <a:endParaRPr lang="uk-UA" sz="800" b="1" dirty="0" smtClean="0">
              <a:solidFill>
                <a:schemeClr val="bg1"/>
              </a:solidFill>
            </a:endParaRPr>
          </a:p>
          <a:p>
            <a:r>
              <a:rPr lang="uk-UA" sz="3200" b="1" dirty="0" smtClean="0">
                <a:solidFill>
                  <a:schemeClr val="bg1"/>
                </a:solidFill>
              </a:rPr>
              <a:t>- Метали володіють більшою </a:t>
            </a:r>
            <a:r>
              <a:rPr lang="uk-UA" sz="3200" b="1" dirty="0" err="1" smtClean="0">
                <a:solidFill>
                  <a:schemeClr val="bg1"/>
                </a:solidFill>
              </a:rPr>
              <a:t>електронегативністю</a:t>
            </a:r>
            <a:r>
              <a:rPr lang="uk-UA" sz="3200" b="1" dirty="0" smtClean="0">
                <a:solidFill>
                  <a:schemeClr val="bg1"/>
                </a:solidFill>
              </a:rPr>
              <a:t> ніж неметали.</a:t>
            </a:r>
          </a:p>
          <a:p>
            <a:endParaRPr lang="uk-UA" sz="1000" b="1" dirty="0" smtClean="0">
              <a:solidFill>
                <a:schemeClr val="bg1"/>
              </a:solidFill>
            </a:endParaRPr>
          </a:p>
          <a:p>
            <a:r>
              <a:rPr lang="uk-UA" sz="3200" b="1" dirty="0" smtClean="0">
                <a:solidFill>
                  <a:schemeClr val="bg1"/>
                </a:solidFill>
              </a:rPr>
              <a:t>- </a:t>
            </a:r>
            <a:r>
              <a:rPr lang="uk-UA" sz="3200" b="1" dirty="0" err="1" smtClean="0">
                <a:solidFill>
                  <a:schemeClr val="bg1"/>
                </a:solidFill>
              </a:rPr>
              <a:t>Електронегативність</a:t>
            </a:r>
            <a:r>
              <a:rPr lang="uk-UA" sz="3200" b="1" dirty="0" smtClean="0">
                <a:solidFill>
                  <a:schemeClr val="bg1"/>
                </a:solidFill>
              </a:rPr>
              <a:t> у елементах в групах зменшується зі зменшенням</a:t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>радіуса та зі збільшенням порядкового номеру.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45588" y="1619186"/>
            <a:ext cx="810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uk-UA" sz="3200" b="1" dirty="0" smtClean="0">
              <a:solidFill>
                <a:srgbClr val="6600FF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80" y="379828"/>
            <a:ext cx="1280727" cy="1012874"/>
          </a:xfrm>
          <a:prstGeom prst="rect">
            <a:avLst/>
          </a:prstGeom>
        </p:spPr>
      </p:pic>
      <p:sp>
        <p:nvSpPr>
          <p:cNvPr id="14" name="Нижний колонтитул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52737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09119" y="668494"/>
            <a:ext cx="6562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/>
              <a:t>Гра «Знайди помилку»</a:t>
            </a:r>
            <a:endParaRPr lang="ru-RU" sz="3600" dirty="0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BB0DC8CC-E2FA-4B25-B080-0652107DE28C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8129" y="1589651"/>
            <a:ext cx="7920111" cy="4324261"/>
          </a:xfrm>
          <a:prstGeom prst="rect">
            <a:avLst/>
          </a:prstGeom>
          <a:solidFill>
            <a:srgbClr val="584332"/>
          </a:solidFill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3200" b="1" dirty="0" smtClean="0">
                <a:solidFill>
                  <a:schemeClr val="bg1"/>
                </a:solidFill>
              </a:rPr>
              <a:t>Інертні гази мають високу </a:t>
            </a:r>
            <a:r>
              <a:rPr lang="uk-UA" sz="3200" b="1" dirty="0" err="1" smtClean="0">
                <a:solidFill>
                  <a:schemeClr val="bg1"/>
                </a:solidFill>
              </a:rPr>
              <a:t>електронегативність</a:t>
            </a:r>
            <a:r>
              <a:rPr lang="uk-UA" sz="3200" b="1" dirty="0" smtClean="0">
                <a:solidFill>
                  <a:schemeClr val="bg1"/>
                </a:solidFill>
              </a:rPr>
              <a:t>.</a:t>
            </a:r>
          </a:p>
          <a:p>
            <a:endParaRPr lang="uk-UA" sz="10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uk-UA" sz="3200" b="1" dirty="0" err="1" smtClean="0">
                <a:solidFill>
                  <a:schemeClr val="bg1"/>
                </a:solidFill>
              </a:rPr>
              <a:t>Йонний</a:t>
            </a:r>
            <a:r>
              <a:rPr lang="uk-UA" sz="3200" b="1" dirty="0" smtClean="0">
                <a:solidFill>
                  <a:schemeClr val="bg1"/>
                </a:solidFill>
              </a:rPr>
              <a:t> зв'язок виникає між атомами неметалів та металів.</a:t>
            </a:r>
          </a:p>
          <a:p>
            <a:endParaRPr lang="uk-UA" sz="9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uk-UA" sz="3200" b="1" dirty="0" smtClean="0">
                <a:solidFill>
                  <a:schemeClr val="bg1"/>
                </a:solidFill>
              </a:rPr>
              <a:t>Здатність сполуки виявляти основні та кислотні властивості називають </a:t>
            </a:r>
            <a:r>
              <a:rPr lang="uk-UA" sz="3200" b="1" dirty="0" err="1" smtClean="0">
                <a:solidFill>
                  <a:schemeClr val="bg1"/>
                </a:solidFill>
              </a:rPr>
              <a:t>електронегативністю</a:t>
            </a:r>
            <a:r>
              <a:rPr lang="uk-UA" sz="3200" b="1" dirty="0" smtClean="0">
                <a:solidFill>
                  <a:schemeClr val="bg1"/>
                </a:solidFill>
              </a:rPr>
              <a:t>, а саму сполуку електронегативною.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80" y="379828"/>
            <a:ext cx="1280727" cy="1012874"/>
          </a:xfrm>
          <a:prstGeom prst="rect">
            <a:avLst/>
          </a:prstGeom>
        </p:spPr>
      </p:pic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0163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F7850AC1-2E19-466B-BAAD-B1522F4A5254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2" name="Выноска-облако 1"/>
          <p:cNvSpPr/>
          <p:nvPr/>
        </p:nvSpPr>
        <p:spPr>
          <a:xfrm>
            <a:off x="1118697" y="1598187"/>
            <a:ext cx="7547212" cy="1789818"/>
          </a:xfrm>
          <a:prstGeom prst="cloudCallout">
            <a:avLst>
              <a:gd name="adj1" fmla="val 9547"/>
              <a:gd name="adj2" fmla="val 89950"/>
            </a:avLst>
          </a:prstGeom>
          <a:solidFill>
            <a:srgbClr val="58433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Так </a:t>
            </a:r>
            <a:r>
              <a:rPr lang="ru-RU" sz="2800" b="1" dirty="0" err="1" smtClean="0"/>
              <a:t>тримати</a:t>
            </a:r>
            <a:r>
              <a:rPr lang="ru-RU" sz="2800" b="1" dirty="0" smtClean="0"/>
              <a:t>! </a:t>
            </a:r>
            <a:r>
              <a:rPr lang="ru-RU" sz="2800" b="1" dirty="0" err="1" smtClean="0"/>
              <a:t>Гарна</a:t>
            </a:r>
            <a:r>
              <a:rPr lang="ru-RU" sz="2800" b="1" dirty="0" smtClean="0"/>
              <a:t> робота!</a:t>
            </a:r>
            <a:endParaRPr lang="ru-RU" sz="2800" b="1" dirty="0"/>
          </a:p>
        </p:txBody>
      </p:sp>
      <p:pic>
        <p:nvPicPr>
          <p:cNvPr id="1026" name="Picture 2" descr="http://www.karaoke-city.ru/images/smi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004" y="0"/>
            <a:ext cx="1820822" cy="1728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pic>
        <p:nvPicPr>
          <p:cNvPr id="12" name="Рисунок 11" descr="0_24b9a_a5bbe0bc_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585" y="3214175"/>
            <a:ext cx="2826655" cy="2851234"/>
          </a:xfrm>
          <a:prstGeom prst="rect">
            <a:avLst/>
          </a:prstGeom>
        </p:spPr>
      </p:pic>
      <p:pic>
        <p:nvPicPr>
          <p:cNvPr id="13" name="Рисунок 12" descr="81049736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29" y="3674378"/>
            <a:ext cx="2839570" cy="2374729"/>
          </a:xfrm>
          <a:prstGeom prst="rect">
            <a:avLst/>
          </a:prstGeom>
        </p:spPr>
      </p:pic>
      <p:sp>
        <p:nvSpPr>
          <p:cNvPr id="14" name="Нижний колонтитул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79156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F2BDDED3-2666-4FCB-B822-858CC32FA91D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8468" y="1408001"/>
            <a:ext cx="7976381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dirty="0" smtClean="0"/>
              <a:t>Мета:</a:t>
            </a:r>
          </a:p>
          <a:p>
            <a:r>
              <a:rPr lang="uk-UA" sz="4400" b="1" dirty="0" smtClean="0"/>
              <a:t>- </a:t>
            </a:r>
            <a:r>
              <a:rPr lang="uk-UA" sz="3600" b="1" dirty="0" smtClean="0"/>
              <a:t>ознайомитись  із ковалентним типом зв'язку, полярним і неполярним; </a:t>
            </a:r>
          </a:p>
          <a:p>
            <a:r>
              <a:rPr lang="uk-UA" sz="3600" b="1" dirty="0" smtClean="0"/>
              <a:t>- із принципом утворення ковалентного неполярного зв'язку; </a:t>
            </a:r>
          </a:p>
          <a:p>
            <a:r>
              <a:rPr lang="uk-UA" sz="3600" b="1" dirty="0" smtClean="0"/>
              <a:t>- формувати навички складання електронних формул речовин.</a:t>
            </a:r>
            <a:endParaRPr lang="ru-RU" sz="3600" b="1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79156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3EB15BC0-81EE-4C4F-BF49-13AC1BE1CB0F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94343" y="585759"/>
            <a:ext cx="30878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584332"/>
                </a:solidFill>
              </a:rPr>
              <a:t>Історична довідка </a:t>
            </a:r>
            <a:endParaRPr lang="ru-RU" sz="2800" b="1" dirty="0">
              <a:solidFill>
                <a:srgbClr val="58433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pic>
        <p:nvPicPr>
          <p:cNvPr id="12" name="Рисунок 11" descr="slide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593" y="1238453"/>
            <a:ext cx="6893022" cy="5175169"/>
          </a:xfrm>
          <a:prstGeom prst="rect">
            <a:avLst/>
          </a:prstGeom>
        </p:spPr>
      </p:pic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79156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63E6A06F-0D27-4D60-83BD-FBC979075E41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94343" y="585759"/>
            <a:ext cx="30878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584332"/>
                </a:solidFill>
              </a:rPr>
              <a:t>Історична довідка </a:t>
            </a:r>
            <a:endParaRPr lang="ru-RU" sz="2800" b="1" dirty="0">
              <a:solidFill>
                <a:srgbClr val="58433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pic>
        <p:nvPicPr>
          <p:cNvPr id="13" name="Рисунок 12" descr="slide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659" y="1070058"/>
            <a:ext cx="6963363" cy="5227980"/>
          </a:xfrm>
          <a:prstGeom prst="rect">
            <a:avLst/>
          </a:prstGeom>
        </p:spPr>
      </p:pic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79156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11" y="4307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4241FD94-8AB4-4DDD-BEEF-296FDA36AEAC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420836" y="2180492"/>
            <a:ext cx="2841675" cy="27713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994031" y="2375094"/>
            <a:ext cx="2743200" cy="273147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6231987" y="2307100"/>
            <a:ext cx="295423" cy="3094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453527"/>
                </a:solidFill>
              </a:rPr>
              <a:t>-</a:t>
            </a:r>
            <a:endParaRPr lang="ru-RU" sz="2400" b="1" dirty="0">
              <a:solidFill>
                <a:srgbClr val="453527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698652" y="2065605"/>
            <a:ext cx="295423" cy="3094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453527"/>
                </a:solidFill>
              </a:rPr>
              <a:t>-</a:t>
            </a:r>
            <a:endParaRPr lang="ru-RU" sz="2800" b="1" dirty="0">
              <a:solidFill>
                <a:srgbClr val="453527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574388" y="3207434"/>
            <a:ext cx="647114" cy="6330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 smtClean="0">
                <a:solidFill>
                  <a:schemeClr val="tx1"/>
                </a:solidFill>
              </a:rPr>
              <a:t>+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060831" y="3359834"/>
            <a:ext cx="647114" cy="6330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 smtClean="0">
                <a:solidFill>
                  <a:schemeClr val="tx1"/>
                </a:solidFill>
              </a:rPr>
              <a:t>+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36763" y="5190979"/>
            <a:ext cx="1308296" cy="108321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/>
              <a:t>Н</a:t>
            </a:r>
            <a:r>
              <a:rPr lang="uk-UA" sz="12000" b="1" dirty="0" err="1" smtClean="0">
                <a:solidFill>
                  <a:schemeClr val="tx1"/>
                </a:solidFill>
              </a:rPr>
              <a:t>н</a:t>
            </a:r>
            <a:endParaRPr lang="ru-RU" sz="120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809956" y="5244907"/>
            <a:ext cx="1221546" cy="105742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/>
              <a:t>Н</a:t>
            </a:r>
            <a:r>
              <a:rPr lang="uk-UA" sz="12000" b="1" dirty="0" err="1" smtClean="0">
                <a:solidFill>
                  <a:schemeClr val="tx1"/>
                </a:solidFill>
              </a:rPr>
              <a:t>н</a:t>
            </a:r>
            <a:endParaRPr lang="ru-RU" sz="1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664449" y="424760"/>
            <a:ext cx="725095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000" b="1" dirty="0" smtClean="0">
                <a:solidFill>
                  <a:srgbClr val="584332"/>
                </a:solidFill>
              </a:rPr>
              <a:t>Принцип утворення ковалентного зв'язку</a:t>
            </a:r>
          </a:p>
          <a:p>
            <a:pPr algn="ctr"/>
            <a:r>
              <a:rPr lang="uk-UA" sz="3000" b="1" dirty="0" smtClean="0">
                <a:solidFill>
                  <a:srgbClr val="584332"/>
                </a:solidFill>
              </a:rPr>
              <a:t>(</a:t>
            </a:r>
            <a:r>
              <a:rPr lang="uk-UA" sz="2000" b="1" dirty="0" smtClean="0">
                <a:solidFill>
                  <a:srgbClr val="584332"/>
                </a:solidFill>
              </a:rPr>
              <a:t>завершення енергетичного рівня </a:t>
            </a:r>
            <a:r>
              <a:rPr lang="uk-UA" sz="3200" b="1" dirty="0" smtClean="0">
                <a:solidFill>
                  <a:srgbClr val="584332"/>
                </a:solidFill>
              </a:rPr>
              <a:t>8е</a:t>
            </a:r>
            <a:r>
              <a:rPr lang="uk-UA" sz="2000" b="1" dirty="0" smtClean="0">
                <a:solidFill>
                  <a:srgbClr val="584332"/>
                </a:solidFill>
              </a:rPr>
              <a:t>  /2е)</a:t>
            </a:r>
            <a:endParaRPr lang="ru-RU" sz="2000" b="1" dirty="0">
              <a:solidFill>
                <a:srgbClr val="584332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3432517" y="5781822"/>
            <a:ext cx="211015" cy="21101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5821681" y="5765410"/>
            <a:ext cx="211015" cy="21101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0377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5236E-6 C 0.08386 -1.45236E-6 0.15208 0.08811 0.15208 0.19681 C 0.15208 0.30574 0.08386 0.39431 -8.33333E-7 0.39431 C -0.08385 0.39431 -0.15174 0.30574 -0.15174 0.19681 C -0.15174 0.08811 -0.08385 -1.45236E-6 -8.33333E-7 -1.45236E-6 Z " pathEditMode="relative" rAng="0" ptsTypes="fffff">
                                      <p:cBhvr>
                                        <p:cTn id="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40287 C -0.08333 0.40287 -0.15121 0.31268 -0.15121 0.20144 C -0.15121 0.09043 -0.08333 -1.74838E-6 -4.72222E-6 -1.74838E-6 C 0.08334 -1.74838E-6 0.15105 0.09043 0.15105 0.20144 C 0.15105 0.31268 0.08334 0.40287 -4.72222E-6 0.40287 Z " pathEditMode="relative" rAng="10800000" ptsTypes="fffff">
                                      <p:cBhvr>
                                        <p:cTn id="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943" y="401209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999C668B-8636-42E9-B3C2-FA9FB1B0FEF6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053882" y="2222696"/>
            <a:ext cx="2841675" cy="2771336"/>
          </a:xfrm>
          <a:prstGeom prst="ellipse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332849" y="2276621"/>
            <a:ext cx="2743200" cy="2731478"/>
          </a:xfrm>
          <a:prstGeom prst="ellipse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6231987" y="2307100"/>
            <a:ext cx="295423" cy="3094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453527"/>
                </a:solidFill>
              </a:rPr>
              <a:t>-</a:t>
            </a:r>
            <a:endParaRPr lang="ru-RU" sz="2400" b="1" dirty="0">
              <a:solidFill>
                <a:srgbClr val="453527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698652" y="2065605"/>
            <a:ext cx="295423" cy="3094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453527"/>
                </a:solidFill>
              </a:rPr>
              <a:t>-</a:t>
            </a:r>
            <a:endParaRPr lang="ru-RU" sz="2400" b="1" dirty="0">
              <a:solidFill>
                <a:srgbClr val="453527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137096" y="3249638"/>
            <a:ext cx="647114" cy="6330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 smtClean="0">
                <a:solidFill>
                  <a:schemeClr val="tx1"/>
                </a:solidFill>
              </a:rPr>
              <a:t>+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359791" y="3249637"/>
            <a:ext cx="647114" cy="6330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 smtClean="0">
                <a:solidFill>
                  <a:schemeClr val="tx1"/>
                </a:solidFill>
              </a:rPr>
              <a:t>+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34044" y="5261317"/>
            <a:ext cx="1308296" cy="108321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/>
              <a:t>Н</a:t>
            </a:r>
            <a:r>
              <a:rPr lang="uk-UA" sz="12000" b="1" dirty="0" err="1" smtClean="0">
                <a:solidFill>
                  <a:schemeClr val="tx1"/>
                </a:solidFill>
              </a:rPr>
              <a:t>н</a:t>
            </a:r>
            <a:endParaRPr lang="ru-RU" sz="120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670474" y="5261317"/>
            <a:ext cx="1308296" cy="108321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/>
              <a:t>Н</a:t>
            </a:r>
            <a:r>
              <a:rPr lang="uk-UA" sz="12000" b="1" dirty="0" err="1" smtClean="0">
                <a:solidFill>
                  <a:schemeClr val="tx1"/>
                </a:solidFill>
              </a:rPr>
              <a:t>н</a:t>
            </a:r>
            <a:endParaRPr lang="ru-RU" sz="12000" b="1" dirty="0"/>
          </a:p>
        </p:txBody>
      </p:sp>
      <p:sp>
        <p:nvSpPr>
          <p:cNvPr id="19" name="Овал 18"/>
          <p:cNvSpPr/>
          <p:nvPr/>
        </p:nvSpPr>
        <p:spPr>
          <a:xfrm>
            <a:off x="4611859" y="5681004"/>
            <a:ext cx="211015" cy="21101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625927" y="5990493"/>
            <a:ext cx="211015" cy="21101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/>
          <p:cNvCxnSpPr/>
          <p:nvPr/>
        </p:nvCxnSpPr>
        <p:spPr>
          <a:xfrm rot="10800000" flipV="1">
            <a:off x="4754881" y="5359790"/>
            <a:ext cx="2250831" cy="295421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6671961" y="5085074"/>
            <a:ext cx="24720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/>
              <a:t>Спільна електронна</a:t>
            </a:r>
          </a:p>
          <a:p>
            <a:pPr algn="ctr"/>
            <a:r>
              <a:rPr lang="uk-UA" sz="1600" b="1" dirty="0" smtClean="0"/>
              <a:t> пара</a:t>
            </a:r>
            <a:endParaRPr lang="ru-RU" sz="16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613649" y="373960"/>
            <a:ext cx="725095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000" b="1" dirty="0" smtClean="0">
                <a:solidFill>
                  <a:srgbClr val="584332"/>
                </a:solidFill>
              </a:rPr>
              <a:t>Принцип утворення ковалентного зв'язку</a:t>
            </a:r>
          </a:p>
          <a:p>
            <a:pPr algn="ctr"/>
            <a:r>
              <a:rPr lang="uk-UA" sz="3000" b="1" dirty="0" smtClean="0">
                <a:solidFill>
                  <a:srgbClr val="584332"/>
                </a:solidFill>
              </a:rPr>
              <a:t>(</a:t>
            </a:r>
            <a:r>
              <a:rPr lang="uk-UA" sz="2000" b="1" dirty="0" smtClean="0">
                <a:solidFill>
                  <a:srgbClr val="584332"/>
                </a:solidFill>
              </a:rPr>
              <a:t>завершення енергетичного рівня </a:t>
            </a:r>
            <a:r>
              <a:rPr lang="uk-UA" sz="3200" b="1" dirty="0" smtClean="0">
                <a:solidFill>
                  <a:srgbClr val="584332"/>
                </a:solidFill>
              </a:rPr>
              <a:t>8е</a:t>
            </a:r>
            <a:r>
              <a:rPr lang="uk-UA" sz="2000" b="1" dirty="0" smtClean="0">
                <a:solidFill>
                  <a:srgbClr val="584332"/>
                </a:solidFill>
              </a:rPr>
              <a:t>  /2е)</a:t>
            </a:r>
            <a:endParaRPr lang="ru-RU" sz="2000" b="1" dirty="0">
              <a:solidFill>
                <a:srgbClr val="584332"/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0377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96 -0.0185 C 0.0099 -0.0185 0.07813 0.06962 0.07813 0.17831 C 0.07813 0.28724 0.0099 0.37581 -0.07396 0.37581 C -0.15781 0.37581 -0.22569 0.28724 -0.22569 0.17831 C -0.22569 0.06962 -0.15781 -0.0185 -0.07396 -0.0185 Z " pathEditMode="relative" rAng="0" ptsTypes="fffff">
                                      <p:cBhvr>
                                        <p:cTn id="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23 0.40495 C -0.01111 0.40495 -0.07899 0.31476 -0.07899 0.20352 C -0.07899 0.09251 -0.01111 0.00208 0.07223 0.00208 C 0.15556 0.00208 0.22327 0.09251 0.22327 0.20352 C 0.22327 0.31476 0.15556 0.40495 0.07223 0.40495 Z " pathEditMode="relative" rAng="10800000" ptsTypes="fffff">
                                      <p:cBhvr>
                                        <p:cTn id="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DE991F27-70EA-4E92-B9B6-3889FE86ADCA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379913" y="2261062"/>
            <a:ext cx="688293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 зв'язку,  що  є  надійним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Пари  електронів  спільні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  конкретно  він  зоветься?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Назва  нескладна,  здається                  </a:t>
            </a:r>
          </a:p>
          <a:p>
            <a:pPr marL="0" marR="0" lvl="0" indent="2698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</a:t>
            </a: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(ковалентний)</a:t>
            </a:r>
            <a:endParaRPr kumimoji="0" lang="uk-UA" sz="3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0377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437A8DF9-92AA-457F-A6EA-FA10B05BC825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pic>
        <p:nvPicPr>
          <p:cNvPr id="3074" name="Picture 2" descr="C:\Users\1\Desktop\урок Ковалентний звязок\-3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719" y="374317"/>
            <a:ext cx="7363776" cy="5909994"/>
          </a:xfrm>
          <a:prstGeom prst="rect">
            <a:avLst/>
          </a:prstGeom>
          <a:noFill/>
        </p:spPr>
      </p:pic>
      <p:pic>
        <p:nvPicPr>
          <p:cNvPr id="11" name="Picture 6" descr="Результат пошуку зображень за запитом &quot;восклицательный знак контур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19" y="2783913"/>
            <a:ext cx="790527" cy="2800961"/>
          </a:xfrm>
          <a:prstGeom prst="rect">
            <a:avLst/>
          </a:prstGeom>
          <a:noFill/>
        </p:spPr>
      </p:pic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0377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85648B70-F26A-446E-9EC9-67DC9DE7B113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1562793" y="2310937"/>
            <a:ext cx="688293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Навіть  має  власні  види,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 нього  два  їх  різновиди.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Відгадай  слова  новенькі,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Адже  відповідь  простенька .       </a:t>
            </a: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(полярний  і  неполярний)</a:t>
            </a:r>
            <a:endParaRPr kumimoji="0" lang="uk-UA" sz="3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70383" y="506246"/>
            <a:ext cx="75736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584332"/>
                </a:solidFill>
              </a:rPr>
              <a:t>Тема : Ковалентний зв’язок, полярний і неполярний.      </a:t>
            </a:r>
          </a:p>
          <a:p>
            <a:r>
              <a:rPr lang="uk-UA" sz="2400" b="1" dirty="0" smtClean="0">
                <a:solidFill>
                  <a:srgbClr val="584332"/>
                </a:solidFill>
              </a:rPr>
              <a:t>             Утворення ковалентного неполярного </a:t>
            </a:r>
            <a:r>
              <a:rPr lang="uk-UA" sz="2400" b="1" dirty="0" err="1" smtClean="0">
                <a:solidFill>
                  <a:srgbClr val="584332"/>
                </a:solidFill>
              </a:rPr>
              <a:t>зв</a:t>
            </a:r>
            <a:r>
              <a:rPr lang="en-US" sz="2400" b="1" dirty="0" smtClean="0">
                <a:solidFill>
                  <a:srgbClr val="584332"/>
                </a:solidFill>
              </a:rPr>
              <a:t>’</a:t>
            </a:r>
            <a:r>
              <a:rPr lang="uk-UA" sz="2400" b="1" dirty="0" smtClean="0">
                <a:solidFill>
                  <a:srgbClr val="584332"/>
                </a:solidFill>
              </a:rPr>
              <a:t>яку.</a:t>
            </a:r>
            <a:endParaRPr lang="ru-RU" sz="2400" b="1" dirty="0">
              <a:solidFill>
                <a:srgbClr val="58433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0377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27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27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27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88B9FE71-4390-4E44-AA5E-BED338D6893F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40491" y="509559"/>
            <a:ext cx="71785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000" b="1" dirty="0" err="1" smtClean="0">
                <a:solidFill>
                  <a:srgbClr val="584332"/>
                </a:solidFill>
              </a:rPr>
              <a:t>Електронегативність</a:t>
            </a:r>
            <a:r>
              <a:rPr lang="uk-UA" sz="3000" b="1" dirty="0" smtClean="0">
                <a:solidFill>
                  <a:srgbClr val="584332"/>
                </a:solidFill>
              </a:rPr>
              <a:t> і види ковалентного </a:t>
            </a:r>
          </a:p>
          <a:p>
            <a:pPr algn="ctr"/>
            <a:r>
              <a:rPr lang="uk-UA" sz="3000" b="1" dirty="0" smtClean="0">
                <a:solidFill>
                  <a:srgbClr val="584332"/>
                </a:solidFill>
              </a:rPr>
              <a:t>зв'язку</a:t>
            </a:r>
            <a:endParaRPr lang="ru-RU" sz="3000" b="1" dirty="0">
              <a:solidFill>
                <a:srgbClr val="584332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914400" y="1615205"/>
            <a:ext cx="7958051" cy="465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605612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EDAA53DF-0524-4782-84EA-94F7597337CE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pic>
        <p:nvPicPr>
          <p:cNvPr id="1026" name="Picture 2" descr="C:\Users\1\Desktop\урок Ковалентний звязок\-2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4729" y="0"/>
            <a:ext cx="7589271" cy="654050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64813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5361A1D6-CF0E-4117-BA5E-A43DB2D40924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pic>
        <p:nvPicPr>
          <p:cNvPr id="2050" name="Picture 2" descr="C:\Users\1\Desktop\урок Ковалентний звязок\-3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9456" y="739920"/>
            <a:ext cx="7371326" cy="5646812"/>
          </a:xfrm>
          <a:prstGeom prst="rect">
            <a:avLst/>
          </a:prstGeom>
          <a:noFill/>
        </p:spPr>
      </p:pic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12176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1539" y="228649"/>
            <a:ext cx="78867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584332"/>
                </a:solidFill>
                <a:latin typeface="+mn-lt"/>
              </a:rPr>
              <a:t>Розминка</a:t>
            </a:r>
            <a:endParaRPr lang="uk-UA" b="1" dirty="0">
              <a:solidFill>
                <a:srgbClr val="584332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1768" y="423534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907BB1ED-8C29-4AAF-8433-68417DFB0411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257300" y="2130336"/>
            <a:ext cx="2678596" cy="3057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4400" b="1" dirty="0" smtClean="0">
                <a:solidFill>
                  <a:srgbClr val="584332"/>
                </a:solidFill>
                <a:ea typeface="+mj-ea"/>
                <a:cs typeface="+mj-cs"/>
              </a:rPr>
              <a:t>Дихальна вправа?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4400" b="1" dirty="0" smtClean="0">
              <a:solidFill>
                <a:srgbClr val="584332"/>
              </a:solidFill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58433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12" name="Рисунок 11" descr="post-2452653-1358215269.gif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3945833" y="1533526"/>
            <a:ext cx="4748005" cy="4748005"/>
          </a:xfrm>
          <a:prstGeom prst="rect">
            <a:avLst/>
          </a:prstGeom>
        </p:spPr>
      </p:pic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35206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1539" y="228649"/>
            <a:ext cx="78867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584332"/>
                </a:solidFill>
                <a:latin typeface="+mn-lt"/>
              </a:rPr>
              <a:t>Розминка</a:t>
            </a:r>
            <a:endParaRPr lang="uk-UA" b="1" dirty="0">
              <a:solidFill>
                <a:srgbClr val="584332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1768" y="423534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59CED87A-8EC3-4014-81C5-D317C35C7351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912789" y="2227086"/>
            <a:ext cx="2519570" cy="2365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8433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Руханка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433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?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58433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15364" name="Picture 4" descr="Пов’язане зображення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3154" y="1754063"/>
            <a:ext cx="3783836" cy="4164599"/>
          </a:xfrm>
          <a:prstGeom prst="rect">
            <a:avLst/>
          </a:prstGeom>
          <a:noFill/>
        </p:spPr>
      </p:pic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35206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59792D9F-3035-48CA-9CDD-15E1E5954C3D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891291" y="585759"/>
            <a:ext cx="453540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err="1" smtClean="0">
                <a:solidFill>
                  <a:srgbClr val="453527"/>
                </a:solidFill>
              </a:rPr>
              <a:t>Гра</a:t>
            </a:r>
            <a:r>
              <a:rPr lang="ru-RU" sz="3200" b="1" i="1" dirty="0" smtClean="0">
                <a:solidFill>
                  <a:srgbClr val="453527"/>
                </a:solidFill>
              </a:rPr>
              <a:t> «</a:t>
            </a:r>
            <a:r>
              <a:rPr lang="ru-RU" sz="3200" b="1" i="1" dirty="0" err="1" smtClean="0">
                <a:solidFill>
                  <a:srgbClr val="453527"/>
                </a:solidFill>
              </a:rPr>
              <a:t>Розсипані</a:t>
            </a:r>
            <a:r>
              <a:rPr lang="ru-RU" sz="3200" b="1" i="1" dirty="0" smtClean="0">
                <a:solidFill>
                  <a:srgbClr val="453527"/>
                </a:solidFill>
              </a:rPr>
              <a:t> </a:t>
            </a:r>
            <a:r>
              <a:rPr lang="ru-RU" sz="3200" b="1" i="1" dirty="0" err="1" smtClean="0">
                <a:solidFill>
                  <a:srgbClr val="453527"/>
                </a:solidFill>
              </a:rPr>
              <a:t>атоми</a:t>
            </a:r>
            <a:r>
              <a:rPr lang="ru-RU" sz="3200" b="1" i="1" dirty="0" smtClean="0">
                <a:solidFill>
                  <a:srgbClr val="674F3B"/>
                </a:solidFill>
              </a:rPr>
              <a:t>».</a:t>
            </a:r>
            <a:endParaRPr lang="ru-RU" sz="3200" dirty="0" smtClean="0">
              <a:solidFill>
                <a:srgbClr val="674F3B"/>
              </a:solidFill>
            </a:endParaRPr>
          </a:p>
          <a:p>
            <a:endParaRPr lang="ru-RU" sz="3200" b="1" dirty="0">
              <a:solidFill>
                <a:srgbClr val="58433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62268" y="1838601"/>
            <a:ext cx="77583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/>
              <a:t>   </a:t>
            </a:r>
            <a:r>
              <a:rPr lang="ru-RU" sz="2800" b="1" dirty="0" smtClean="0">
                <a:solidFill>
                  <a:srgbClr val="453527"/>
                </a:solidFill>
              </a:rPr>
              <a:t>На </a:t>
            </a:r>
            <a:r>
              <a:rPr lang="ru-RU" sz="2800" b="1" dirty="0" err="1" smtClean="0">
                <a:solidFill>
                  <a:srgbClr val="453527"/>
                </a:solidFill>
              </a:rPr>
              <a:t>кожну</a:t>
            </a:r>
            <a:r>
              <a:rPr lang="ru-RU" sz="2800" b="1" dirty="0" smtClean="0">
                <a:solidFill>
                  <a:srgbClr val="453527"/>
                </a:solidFill>
              </a:rPr>
              <a:t> парту </a:t>
            </a:r>
            <a:r>
              <a:rPr lang="ru-RU" sz="2800" b="1" dirty="0" err="1" smtClean="0">
                <a:solidFill>
                  <a:srgbClr val="453527"/>
                </a:solidFill>
              </a:rPr>
              <a:t>роздаються</a:t>
            </a:r>
            <a:r>
              <a:rPr lang="ru-RU" sz="2800" b="1" dirty="0" smtClean="0">
                <a:solidFill>
                  <a:srgbClr val="453527"/>
                </a:solidFill>
              </a:rPr>
              <a:t> </a:t>
            </a:r>
            <a:r>
              <a:rPr lang="ru-RU" sz="2800" b="1" dirty="0" err="1" smtClean="0">
                <a:solidFill>
                  <a:srgbClr val="453527"/>
                </a:solidFill>
              </a:rPr>
              <a:t>картки</a:t>
            </a:r>
            <a:r>
              <a:rPr lang="ru-RU" sz="2800" b="1" dirty="0" smtClean="0">
                <a:solidFill>
                  <a:srgbClr val="453527"/>
                </a:solidFill>
              </a:rPr>
              <a:t> </a:t>
            </a:r>
            <a:r>
              <a:rPr lang="ru-RU" sz="2800" b="1" dirty="0" err="1" smtClean="0">
                <a:solidFill>
                  <a:srgbClr val="453527"/>
                </a:solidFill>
              </a:rPr>
              <a:t>з</a:t>
            </a:r>
            <a:r>
              <a:rPr lang="ru-RU" sz="2800" b="1" dirty="0" smtClean="0">
                <a:solidFill>
                  <a:srgbClr val="453527"/>
                </a:solidFill>
              </a:rPr>
              <a:t> атомами </a:t>
            </a:r>
            <a:r>
              <a:rPr lang="ru-RU" sz="2800" b="1" dirty="0" err="1" smtClean="0">
                <a:solidFill>
                  <a:srgbClr val="453527"/>
                </a:solidFill>
              </a:rPr>
              <a:t>зображеними</a:t>
            </a:r>
            <a:r>
              <a:rPr lang="ru-RU" sz="2800" b="1" dirty="0" smtClean="0">
                <a:solidFill>
                  <a:srgbClr val="453527"/>
                </a:solidFill>
              </a:rPr>
              <a:t> </a:t>
            </a:r>
            <a:r>
              <a:rPr lang="ru-RU" sz="2800" b="1" dirty="0" err="1" smtClean="0">
                <a:solidFill>
                  <a:srgbClr val="453527"/>
                </a:solidFill>
              </a:rPr>
              <a:t>з</a:t>
            </a:r>
            <a:r>
              <a:rPr lang="ru-RU" sz="2800" b="1" dirty="0" smtClean="0">
                <a:solidFill>
                  <a:srgbClr val="453527"/>
                </a:solidFill>
              </a:rPr>
              <a:t> </a:t>
            </a:r>
            <a:r>
              <a:rPr lang="ru-RU" sz="2800" b="1" dirty="0" err="1" smtClean="0">
                <a:solidFill>
                  <a:srgbClr val="453527"/>
                </a:solidFill>
              </a:rPr>
              <a:t>електронними</a:t>
            </a:r>
            <a:r>
              <a:rPr lang="ru-RU" sz="2800" b="1" dirty="0" smtClean="0">
                <a:solidFill>
                  <a:srgbClr val="453527"/>
                </a:solidFill>
              </a:rPr>
              <a:t> формулами. </a:t>
            </a:r>
            <a:r>
              <a:rPr lang="ru-RU" sz="2800" b="1" dirty="0" err="1" smtClean="0">
                <a:solidFill>
                  <a:srgbClr val="453527"/>
                </a:solidFill>
              </a:rPr>
              <a:t>Учні</a:t>
            </a:r>
            <a:r>
              <a:rPr lang="ru-RU" sz="2800" b="1" dirty="0" smtClean="0">
                <a:solidFill>
                  <a:srgbClr val="453527"/>
                </a:solidFill>
              </a:rPr>
              <a:t> </a:t>
            </a:r>
            <a:r>
              <a:rPr lang="ru-RU" sz="2800" b="1" dirty="0" err="1" smtClean="0">
                <a:solidFill>
                  <a:srgbClr val="453527"/>
                </a:solidFill>
              </a:rPr>
              <a:t>повинні</a:t>
            </a:r>
            <a:r>
              <a:rPr lang="ru-RU" sz="2800" b="1" dirty="0" smtClean="0">
                <a:solidFill>
                  <a:srgbClr val="453527"/>
                </a:solidFill>
              </a:rPr>
              <a:t> </a:t>
            </a:r>
            <a:r>
              <a:rPr lang="ru-RU" sz="2800" b="1" dirty="0" err="1" smtClean="0">
                <a:solidFill>
                  <a:srgbClr val="453527"/>
                </a:solidFill>
              </a:rPr>
              <a:t>скласти</a:t>
            </a:r>
            <a:r>
              <a:rPr lang="ru-RU" sz="2800" b="1" dirty="0" smtClean="0">
                <a:solidFill>
                  <a:srgbClr val="453527"/>
                </a:solidFill>
              </a:rPr>
              <a:t> </a:t>
            </a:r>
            <a:r>
              <a:rPr lang="ru-RU" sz="2800" b="1" dirty="0" err="1" smtClean="0">
                <a:solidFill>
                  <a:srgbClr val="453527"/>
                </a:solidFill>
              </a:rPr>
              <a:t>формули</a:t>
            </a:r>
            <a:r>
              <a:rPr lang="ru-RU" sz="2800" b="1" dirty="0" smtClean="0">
                <a:solidFill>
                  <a:srgbClr val="453527"/>
                </a:solidFill>
              </a:rPr>
              <a:t> </a:t>
            </a:r>
            <a:r>
              <a:rPr lang="ru-RU" sz="2800" b="1" dirty="0" err="1" smtClean="0">
                <a:solidFill>
                  <a:srgbClr val="453527"/>
                </a:solidFill>
              </a:rPr>
              <a:t>речовин</a:t>
            </a:r>
            <a:r>
              <a:rPr lang="ru-RU" sz="2800" b="1" dirty="0" smtClean="0">
                <a:solidFill>
                  <a:srgbClr val="453527"/>
                </a:solidFill>
              </a:rPr>
              <a:t> таким чином, </a:t>
            </a:r>
            <a:r>
              <a:rPr lang="ru-RU" sz="2800" b="1" dirty="0" err="1" smtClean="0">
                <a:solidFill>
                  <a:srgbClr val="453527"/>
                </a:solidFill>
              </a:rPr>
              <a:t>щоб</a:t>
            </a:r>
            <a:r>
              <a:rPr lang="ru-RU" sz="2800" b="1" dirty="0" smtClean="0">
                <a:solidFill>
                  <a:srgbClr val="453527"/>
                </a:solidFill>
              </a:rPr>
              <a:t> не </a:t>
            </a:r>
            <a:r>
              <a:rPr lang="ru-RU" sz="2800" b="1" dirty="0" err="1" smtClean="0">
                <a:solidFill>
                  <a:srgbClr val="453527"/>
                </a:solidFill>
              </a:rPr>
              <a:t>залишилось</a:t>
            </a:r>
            <a:r>
              <a:rPr lang="ru-RU" sz="2800" b="1" dirty="0" smtClean="0">
                <a:solidFill>
                  <a:srgbClr val="453527"/>
                </a:solidFill>
              </a:rPr>
              <a:t> </a:t>
            </a:r>
            <a:r>
              <a:rPr lang="ru-RU" sz="2800" b="1" dirty="0" err="1" smtClean="0">
                <a:solidFill>
                  <a:srgbClr val="453527"/>
                </a:solidFill>
              </a:rPr>
              <a:t>ні</a:t>
            </a:r>
            <a:r>
              <a:rPr lang="ru-RU" sz="2800" b="1" dirty="0" smtClean="0">
                <a:solidFill>
                  <a:srgbClr val="453527"/>
                </a:solidFill>
              </a:rPr>
              <a:t> одного </a:t>
            </a:r>
            <a:r>
              <a:rPr lang="ru-RU" sz="2800" b="1" dirty="0" err="1" smtClean="0">
                <a:solidFill>
                  <a:srgbClr val="453527"/>
                </a:solidFill>
              </a:rPr>
              <a:t>вільного</a:t>
            </a:r>
            <a:r>
              <a:rPr lang="ru-RU" sz="2800" b="1" dirty="0" smtClean="0">
                <a:solidFill>
                  <a:srgbClr val="453527"/>
                </a:solidFill>
              </a:rPr>
              <a:t> атома. </a:t>
            </a:r>
            <a:r>
              <a:rPr lang="ru-RU" sz="2800" b="1" dirty="0" err="1" smtClean="0">
                <a:solidFill>
                  <a:srgbClr val="453527"/>
                </a:solidFill>
              </a:rPr>
              <a:t>Результати</a:t>
            </a:r>
            <a:r>
              <a:rPr lang="ru-RU" sz="2800" b="1" dirty="0" smtClean="0">
                <a:solidFill>
                  <a:srgbClr val="453527"/>
                </a:solidFill>
              </a:rPr>
              <a:t> </a:t>
            </a:r>
            <a:r>
              <a:rPr lang="ru-RU" sz="2800" b="1" dirty="0" err="1" smtClean="0">
                <a:solidFill>
                  <a:srgbClr val="453527"/>
                </a:solidFill>
              </a:rPr>
              <a:t>записують</a:t>
            </a:r>
            <a:r>
              <a:rPr lang="ru-RU" sz="2800" b="1" dirty="0" smtClean="0">
                <a:solidFill>
                  <a:srgbClr val="453527"/>
                </a:solidFill>
              </a:rPr>
              <a:t>  в </a:t>
            </a:r>
            <a:r>
              <a:rPr lang="ru-RU" sz="2800" b="1" dirty="0" err="1" smtClean="0">
                <a:solidFill>
                  <a:srgbClr val="453527"/>
                </a:solidFill>
              </a:rPr>
              <a:t>зошиті</a:t>
            </a:r>
            <a:r>
              <a:rPr lang="ru-RU" sz="2800" b="1" dirty="0" smtClean="0">
                <a:solidFill>
                  <a:srgbClr val="453527"/>
                </a:solidFill>
              </a:rPr>
              <a:t>  </a:t>
            </a:r>
            <a:r>
              <a:rPr lang="ru-RU" sz="2800" b="1" dirty="0" err="1" smtClean="0">
                <a:solidFill>
                  <a:srgbClr val="453527"/>
                </a:solidFill>
              </a:rPr>
              <a:t>і</a:t>
            </a:r>
            <a:r>
              <a:rPr lang="ru-RU" sz="2800" b="1" dirty="0" smtClean="0">
                <a:solidFill>
                  <a:srgbClr val="453527"/>
                </a:solidFill>
              </a:rPr>
              <a:t> на </a:t>
            </a:r>
            <a:r>
              <a:rPr lang="ru-RU" sz="2800" b="1" dirty="0" err="1" smtClean="0">
                <a:solidFill>
                  <a:srgbClr val="453527"/>
                </a:solidFill>
              </a:rPr>
              <a:t>дошці</a:t>
            </a:r>
            <a:r>
              <a:rPr lang="ru-RU" sz="2800" b="1" dirty="0" smtClean="0">
                <a:solidFill>
                  <a:srgbClr val="453527"/>
                </a:solidFill>
              </a:rPr>
              <a:t>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4818" name="Picture 2" descr="Результат пошуку зображень за запитом &quot;химические элементы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8822" y="4138613"/>
            <a:ext cx="4106778" cy="2147888"/>
          </a:xfrm>
          <a:prstGeom prst="rect">
            <a:avLst/>
          </a:prstGeom>
          <a:noFill/>
        </p:spPr>
      </p:pic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34377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3F419473-FBA0-4074-9A34-96633D388C1E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lum bright="-20000" contrast="40000"/>
          </a:blip>
          <a:srcRect/>
          <a:stretch>
            <a:fillRect/>
          </a:stretch>
        </p:blipFill>
        <p:spPr bwMode="auto">
          <a:xfrm>
            <a:off x="794969" y="1697892"/>
            <a:ext cx="7944768" cy="2965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2099839" y="665970"/>
            <a:ext cx="31069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rgbClr val="584332"/>
                </a:solidFill>
              </a:rPr>
              <a:t>Прокоментуйте!</a:t>
            </a:r>
            <a:endParaRPr lang="ru-RU" sz="3200" b="1" dirty="0">
              <a:solidFill>
                <a:srgbClr val="58433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51399" y="4978890"/>
            <a:ext cx="11304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rgbClr val="453527"/>
                </a:solidFill>
              </a:rPr>
              <a:t>О = </a:t>
            </a:r>
            <a:r>
              <a:rPr lang="uk-UA" sz="3200" b="1" dirty="0" err="1" smtClean="0">
                <a:solidFill>
                  <a:srgbClr val="453527"/>
                </a:solidFill>
              </a:rPr>
              <a:t>О</a:t>
            </a:r>
            <a:endParaRPr lang="ru-RU" sz="3200" b="1" dirty="0">
              <a:solidFill>
                <a:srgbClr val="453527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79559" y="5055090"/>
            <a:ext cx="11176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584332"/>
                </a:solidFill>
              </a:rPr>
              <a:t>N = N</a:t>
            </a:r>
            <a:endParaRPr lang="ru-RU" sz="3200" b="1" dirty="0">
              <a:solidFill>
                <a:srgbClr val="584332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940230" y="5238513"/>
            <a:ext cx="183600" cy="2030"/>
          </a:xfrm>
          <a:prstGeom prst="line">
            <a:avLst/>
          </a:prstGeom>
          <a:ln w="38100">
            <a:solidFill>
              <a:srgbClr val="4535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12176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1539" y="228649"/>
            <a:ext cx="7886700" cy="1325563"/>
          </a:xfrm>
        </p:spPr>
        <p:txBody>
          <a:bodyPr/>
          <a:lstStyle/>
          <a:p>
            <a:endParaRPr lang="uk-UA" b="1" dirty="0">
              <a:solidFill>
                <a:srgbClr val="584332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1768" y="423534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D907B58B-16BA-4006-B6C1-0F8F4C5ECC47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290912" y="1778199"/>
            <a:ext cx="2519570" cy="2365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58433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1828800" y="382384"/>
            <a:ext cx="7631083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  молекула  хлор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-два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 нічого  більш  нема.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  у  ній  зв'язок  назвати?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Вам  всім  треба  написати.  </a:t>
            </a: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(ковалентний  неполярний)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Ось 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аш-хлор-сполука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чемна,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Формула - проста,  приємна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  який  у  ній  зв'язок?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Думай, вчися весь урок.  </a:t>
            </a: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(ковалентний  полярний)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якщо старанним будеш,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Відповідь знайдеш ураз,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Адже ти навчатись любиш,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Любить справу цю весь клас.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35206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37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37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37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37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37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37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537654BE-F969-4B71-A793-2391CF9D3919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99839" y="665970"/>
            <a:ext cx="47446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rgbClr val="584332"/>
                </a:solidFill>
              </a:rPr>
              <a:t>Завдання </a:t>
            </a:r>
            <a:r>
              <a:rPr lang="uk-UA" sz="3200" b="1" dirty="0" err="1" smtClean="0">
                <a:solidFill>
                  <a:srgbClr val="584332"/>
                </a:solidFill>
              </a:rPr>
              <a:t>“Відповідність”</a:t>
            </a:r>
            <a:endParaRPr lang="ru-RU" sz="3200" b="1" dirty="0">
              <a:solidFill>
                <a:srgbClr val="58433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49568" y="1927501"/>
            <a:ext cx="77583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460567" y="3857105"/>
            <a:ext cx="199506" cy="1588"/>
          </a:xfrm>
          <a:prstGeom prst="line">
            <a:avLst/>
          </a:prstGeom>
          <a:ln w="57150">
            <a:solidFill>
              <a:srgbClr val="4535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075709" y="2111433"/>
            <a:ext cx="1695796" cy="101415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3361112" y="2912226"/>
            <a:ext cx="1476895" cy="79525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3061855" y="2294313"/>
            <a:ext cx="1759527" cy="1249680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2795847" y="4142509"/>
            <a:ext cx="1975658" cy="579120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V="1">
            <a:off x="2878974" y="3807229"/>
            <a:ext cx="1875906" cy="1016924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5400000" flipH="1" flipV="1">
            <a:off x="2527069" y="3095106"/>
            <a:ext cx="2712721" cy="204216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 descr="завдання до урок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916" y="1535977"/>
            <a:ext cx="6849688" cy="4798322"/>
          </a:xfrm>
          <a:prstGeom prst="rect">
            <a:avLst/>
          </a:prstGeom>
        </p:spPr>
      </p:pic>
      <p:cxnSp>
        <p:nvCxnSpPr>
          <p:cNvPr id="20" name="Прямая со стрелкой 19"/>
          <p:cNvCxnSpPr/>
          <p:nvPr/>
        </p:nvCxnSpPr>
        <p:spPr>
          <a:xfrm>
            <a:off x="2726575" y="2859578"/>
            <a:ext cx="1679170" cy="16625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2812473" y="2227811"/>
            <a:ext cx="1659774" cy="1399308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2878975" y="3890356"/>
            <a:ext cx="1543396" cy="351906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3081251" y="4073236"/>
            <a:ext cx="1341120" cy="870066"/>
          </a:xfrm>
          <a:prstGeom prst="straightConnector1">
            <a:avLst/>
          </a:prstGeom>
          <a:ln w="5715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34377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859CD63C-CFCF-4F4A-8E52-C383926CCCC9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99839" y="665970"/>
            <a:ext cx="25789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rgbClr val="584332"/>
                </a:solidFill>
              </a:rPr>
              <a:t>Експрес - тест</a:t>
            </a:r>
            <a:endParaRPr lang="ru-RU" sz="3200" b="1" dirty="0">
              <a:solidFill>
                <a:srgbClr val="58433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45520" y="1579708"/>
            <a:ext cx="794724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453527"/>
                </a:solidFill>
              </a:rPr>
              <a:t>1.Речовина з ковалентним неполярним зв'язком:</a:t>
            </a:r>
          </a:p>
          <a:p>
            <a:r>
              <a:rPr lang="uk-UA" sz="2800" b="1" dirty="0" smtClean="0">
                <a:solidFill>
                  <a:srgbClr val="453527"/>
                </a:solidFill>
              </a:rPr>
              <a:t>А)  </a:t>
            </a:r>
            <a:r>
              <a:rPr lang="en-US" sz="2800" b="1" dirty="0" smtClean="0">
                <a:solidFill>
                  <a:srgbClr val="453527"/>
                </a:solidFill>
              </a:rPr>
              <a:t>HF</a:t>
            </a:r>
            <a:r>
              <a:rPr lang="uk-UA" sz="2800" b="1" dirty="0" smtClean="0">
                <a:solidFill>
                  <a:srgbClr val="453527"/>
                </a:solidFill>
              </a:rPr>
              <a:t>                   Б)</a:t>
            </a:r>
            <a:r>
              <a:rPr lang="en-US" sz="2800" b="1" dirty="0" smtClean="0">
                <a:solidFill>
                  <a:srgbClr val="453527"/>
                </a:solidFill>
              </a:rPr>
              <a:t> F</a:t>
            </a:r>
            <a:r>
              <a:rPr lang="en-US" b="1" dirty="0" smtClean="0">
                <a:solidFill>
                  <a:srgbClr val="453527"/>
                </a:solidFill>
              </a:rPr>
              <a:t>2</a:t>
            </a:r>
            <a:endParaRPr lang="uk-UA" b="1" dirty="0" smtClean="0">
              <a:solidFill>
                <a:srgbClr val="453527"/>
              </a:solidFill>
            </a:endParaRPr>
          </a:p>
          <a:p>
            <a:r>
              <a:rPr lang="uk-UA" sz="2800" b="1" dirty="0" smtClean="0">
                <a:solidFill>
                  <a:srgbClr val="453527"/>
                </a:solidFill>
              </a:rPr>
              <a:t>В) </a:t>
            </a:r>
            <a:r>
              <a:rPr lang="en-US" sz="2800" b="1" dirty="0" smtClean="0">
                <a:solidFill>
                  <a:srgbClr val="453527"/>
                </a:solidFill>
              </a:rPr>
              <a:t> </a:t>
            </a:r>
            <a:r>
              <a:rPr lang="en-US" sz="2800" b="1" dirty="0" err="1" smtClean="0">
                <a:solidFill>
                  <a:srgbClr val="453527"/>
                </a:solidFill>
              </a:rPr>
              <a:t>KCl</a:t>
            </a:r>
            <a:r>
              <a:rPr lang="uk-UA" sz="2800" b="1" dirty="0" smtClean="0">
                <a:solidFill>
                  <a:srgbClr val="453527"/>
                </a:solidFill>
              </a:rPr>
              <a:t>                </a:t>
            </a:r>
            <a:r>
              <a:rPr lang="en-US" sz="2800" b="1" dirty="0" smtClean="0">
                <a:solidFill>
                  <a:srgbClr val="453527"/>
                </a:solidFill>
              </a:rPr>
              <a:t> </a:t>
            </a:r>
            <a:r>
              <a:rPr lang="uk-UA" sz="2800" b="1" dirty="0" smtClean="0">
                <a:solidFill>
                  <a:srgbClr val="453527"/>
                </a:solidFill>
              </a:rPr>
              <a:t> Г)</a:t>
            </a:r>
            <a:r>
              <a:rPr lang="en-US" sz="2800" b="1" dirty="0" smtClean="0">
                <a:solidFill>
                  <a:srgbClr val="453527"/>
                </a:solidFill>
              </a:rPr>
              <a:t> H</a:t>
            </a:r>
            <a:r>
              <a:rPr lang="en-US" b="1" dirty="0" smtClean="0">
                <a:solidFill>
                  <a:srgbClr val="453527"/>
                </a:solidFill>
              </a:rPr>
              <a:t>2</a:t>
            </a:r>
            <a:r>
              <a:rPr lang="en-US" sz="2800" b="1" dirty="0" smtClean="0">
                <a:solidFill>
                  <a:srgbClr val="453527"/>
                </a:solidFill>
              </a:rPr>
              <a:t>S</a:t>
            </a:r>
            <a:endParaRPr lang="ru-RU" sz="2800" b="1" dirty="0">
              <a:solidFill>
                <a:srgbClr val="453527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59490" y="3027507"/>
            <a:ext cx="514147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584332"/>
                </a:solidFill>
              </a:rPr>
              <a:t>2. Речовина з </a:t>
            </a:r>
            <a:r>
              <a:rPr lang="uk-UA" sz="2800" b="1" dirty="0" err="1" smtClean="0">
                <a:solidFill>
                  <a:srgbClr val="584332"/>
                </a:solidFill>
              </a:rPr>
              <a:t>йонним</a:t>
            </a:r>
            <a:r>
              <a:rPr lang="uk-UA" sz="2800" b="1" dirty="0" smtClean="0">
                <a:solidFill>
                  <a:srgbClr val="584332"/>
                </a:solidFill>
              </a:rPr>
              <a:t> зв'язком:</a:t>
            </a:r>
          </a:p>
          <a:p>
            <a:r>
              <a:rPr lang="uk-UA" sz="2800" b="1" dirty="0" smtClean="0">
                <a:solidFill>
                  <a:srgbClr val="584332"/>
                </a:solidFill>
              </a:rPr>
              <a:t>А)  </a:t>
            </a:r>
            <a:r>
              <a:rPr lang="en-US" sz="2800" b="1" dirty="0" smtClean="0">
                <a:solidFill>
                  <a:srgbClr val="584332"/>
                </a:solidFill>
              </a:rPr>
              <a:t> K</a:t>
            </a:r>
            <a:r>
              <a:rPr lang="en-US" sz="2000" b="1" dirty="0" smtClean="0">
                <a:solidFill>
                  <a:srgbClr val="584332"/>
                </a:solidFill>
              </a:rPr>
              <a:t>2</a:t>
            </a:r>
            <a:r>
              <a:rPr lang="en-US" sz="2800" b="1" dirty="0" smtClean="0">
                <a:solidFill>
                  <a:srgbClr val="584332"/>
                </a:solidFill>
              </a:rPr>
              <a:t>O</a:t>
            </a:r>
            <a:r>
              <a:rPr lang="uk-UA" sz="2800" b="1" dirty="0" smtClean="0">
                <a:solidFill>
                  <a:srgbClr val="584332"/>
                </a:solidFill>
              </a:rPr>
              <a:t>            Б)</a:t>
            </a:r>
            <a:r>
              <a:rPr lang="en-US" sz="2800" b="1" dirty="0" smtClean="0">
                <a:solidFill>
                  <a:srgbClr val="584332"/>
                </a:solidFill>
              </a:rPr>
              <a:t>   NH</a:t>
            </a:r>
            <a:r>
              <a:rPr lang="en-US" sz="2000" b="1" dirty="0" smtClean="0">
                <a:solidFill>
                  <a:srgbClr val="584332"/>
                </a:solidFill>
              </a:rPr>
              <a:t>3</a:t>
            </a:r>
            <a:endParaRPr lang="uk-UA" sz="2000" b="1" dirty="0" smtClean="0">
              <a:solidFill>
                <a:srgbClr val="584332"/>
              </a:solidFill>
            </a:endParaRPr>
          </a:p>
          <a:p>
            <a:r>
              <a:rPr lang="uk-UA" sz="2800" b="1" dirty="0" smtClean="0">
                <a:solidFill>
                  <a:srgbClr val="584332"/>
                </a:solidFill>
              </a:rPr>
              <a:t>В)   </a:t>
            </a:r>
            <a:r>
              <a:rPr lang="en-US" sz="2800" b="1" dirty="0" smtClean="0">
                <a:solidFill>
                  <a:srgbClr val="584332"/>
                </a:solidFill>
              </a:rPr>
              <a:t>N</a:t>
            </a:r>
            <a:r>
              <a:rPr lang="en-US" sz="2000" b="1" dirty="0" smtClean="0">
                <a:solidFill>
                  <a:srgbClr val="584332"/>
                </a:solidFill>
              </a:rPr>
              <a:t>2</a:t>
            </a:r>
            <a:r>
              <a:rPr lang="uk-UA" sz="2800" b="1" dirty="0" smtClean="0">
                <a:solidFill>
                  <a:srgbClr val="584332"/>
                </a:solidFill>
              </a:rPr>
              <a:t>          </a:t>
            </a:r>
            <a:r>
              <a:rPr lang="en-US" sz="2800" b="1" dirty="0" smtClean="0">
                <a:solidFill>
                  <a:srgbClr val="584332"/>
                </a:solidFill>
              </a:rPr>
              <a:t>    </a:t>
            </a:r>
            <a:r>
              <a:rPr lang="uk-UA" sz="2800" b="1" dirty="0" smtClean="0">
                <a:solidFill>
                  <a:srgbClr val="584332"/>
                </a:solidFill>
              </a:rPr>
              <a:t> Г)</a:t>
            </a:r>
            <a:r>
              <a:rPr lang="en-US" sz="2800" b="1" dirty="0" smtClean="0">
                <a:solidFill>
                  <a:srgbClr val="584332"/>
                </a:solidFill>
              </a:rPr>
              <a:t>   </a:t>
            </a:r>
            <a:r>
              <a:rPr lang="en-US" sz="2800" b="1" dirty="0" err="1" smtClean="0">
                <a:solidFill>
                  <a:srgbClr val="584332"/>
                </a:solidFill>
              </a:rPr>
              <a:t>CaO</a:t>
            </a:r>
            <a:endParaRPr lang="ru-RU" sz="2800" b="1" dirty="0">
              <a:solidFill>
                <a:srgbClr val="58433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34278" y="4552122"/>
            <a:ext cx="105150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584332"/>
                </a:solidFill>
              </a:rPr>
              <a:t>3</a:t>
            </a:r>
            <a:r>
              <a:rPr lang="uk-UA" sz="2800" b="1" dirty="0" smtClean="0">
                <a:solidFill>
                  <a:srgbClr val="584332"/>
                </a:solidFill>
              </a:rPr>
              <a:t>. Елементи розміщені у порядку зростання </a:t>
            </a:r>
          </a:p>
          <a:p>
            <a:r>
              <a:rPr lang="uk-UA" sz="2800" b="1" dirty="0" err="1" smtClean="0">
                <a:solidFill>
                  <a:srgbClr val="584332"/>
                </a:solidFill>
              </a:rPr>
              <a:t>електронегативності</a:t>
            </a:r>
            <a:r>
              <a:rPr lang="uk-UA" sz="2800" b="1" dirty="0" smtClean="0">
                <a:solidFill>
                  <a:srgbClr val="584332"/>
                </a:solidFill>
              </a:rPr>
              <a:t>:</a:t>
            </a:r>
          </a:p>
          <a:p>
            <a:r>
              <a:rPr lang="uk-UA" sz="2800" b="1" dirty="0" smtClean="0">
                <a:solidFill>
                  <a:srgbClr val="584332"/>
                </a:solidFill>
              </a:rPr>
              <a:t>А)  </a:t>
            </a:r>
            <a:r>
              <a:rPr lang="en-US" sz="2800" b="1" dirty="0" smtClean="0">
                <a:solidFill>
                  <a:srgbClr val="584332"/>
                </a:solidFill>
              </a:rPr>
              <a:t> K,O,N</a:t>
            </a:r>
            <a:r>
              <a:rPr lang="uk-UA" sz="2800" b="1" dirty="0" smtClean="0">
                <a:solidFill>
                  <a:srgbClr val="584332"/>
                </a:solidFill>
              </a:rPr>
              <a:t>            </a:t>
            </a:r>
            <a:r>
              <a:rPr lang="en-US" sz="2800" b="1" dirty="0" smtClean="0">
                <a:solidFill>
                  <a:srgbClr val="584332"/>
                </a:solidFill>
              </a:rPr>
              <a:t>    </a:t>
            </a:r>
            <a:r>
              <a:rPr lang="uk-UA" sz="2800" b="1" dirty="0" smtClean="0">
                <a:solidFill>
                  <a:srgbClr val="584332"/>
                </a:solidFill>
              </a:rPr>
              <a:t>Б)</a:t>
            </a:r>
            <a:r>
              <a:rPr lang="en-US" sz="2800" b="1" dirty="0" smtClean="0">
                <a:solidFill>
                  <a:srgbClr val="584332"/>
                </a:solidFill>
              </a:rPr>
              <a:t>   N,H, F</a:t>
            </a:r>
            <a:endParaRPr lang="uk-UA" sz="2000" b="1" dirty="0" smtClean="0">
              <a:solidFill>
                <a:srgbClr val="584332"/>
              </a:solidFill>
            </a:endParaRPr>
          </a:p>
          <a:p>
            <a:r>
              <a:rPr lang="uk-UA" sz="2800" b="1" dirty="0" smtClean="0">
                <a:solidFill>
                  <a:srgbClr val="584332"/>
                </a:solidFill>
              </a:rPr>
              <a:t>В)   </a:t>
            </a:r>
            <a:r>
              <a:rPr lang="en-US" sz="2800" b="1" dirty="0" err="1" smtClean="0">
                <a:solidFill>
                  <a:srgbClr val="584332"/>
                </a:solidFill>
              </a:rPr>
              <a:t>Se,S,O</a:t>
            </a:r>
            <a:r>
              <a:rPr lang="uk-UA" sz="2800" b="1" dirty="0" smtClean="0">
                <a:solidFill>
                  <a:srgbClr val="584332"/>
                </a:solidFill>
              </a:rPr>
              <a:t>          </a:t>
            </a:r>
            <a:r>
              <a:rPr lang="en-US" sz="2800" b="1" dirty="0" smtClean="0">
                <a:solidFill>
                  <a:srgbClr val="584332"/>
                </a:solidFill>
              </a:rPr>
              <a:t>    </a:t>
            </a:r>
            <a:r>
              <a:rPr lang="uk-UA" sz="2800" b="1" dirty="0" smtClean="0">
                <a:solidFill>
                  <a:srgbClr val="584332"/>
                </a:solidFill>
              </a:rPr>
              <a:t> Г)</a:t>
            </a:r>
            <a:r>
              <a:rPr lang="en-US" sz="2800" b="1" dirty="0" smtClean="0">
                <a:solidFill>
                  <a:srgbClr val="584332"/>
                </a:solidFill>
              </a:rPr>
              <a:t>   Ca, </a:t>
            </a:r>
            <a:r>
              <a:rPr lang="en-US" sz="2800" b="1" dirty="0" err="1" smtClean="0">
                <a:solidFill>
                  <a:srgbClr val="584332"/>
                </a:solidFill>
              </a:rPr>
              <a:t>Sr</a:t>
            </a:r>
            <a:r>
              <a:rPr lang="en-US" sz="2800" b="1" dirty="0" smtClean="0">
                <a:solidFill>
                  <a:srgbClr val="584332"/>
                </a:solidFill>
              </a:rPr>
              <a:t>, </a:t>
            </a:r>
            <a:r>
              <a:rPr lang="en-US" sz="2800" b="1" dirty="0" err="1" smtClean="0">
                <a:solidFill>
                  <a:srgbClr val="584332"/>
                </a:solidFill>
              </a:rPr>
              <a:t>Ba</a:t>
            </a:r>
            <a:endParaRPr lang="ru-RU" sz="2800" b="1" dirty="0">
              <a:solidFill>
                <a:srgbClr val="584332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240157" y="2047462"/>
            <a:ext cx="934278" cy="457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424609" y="3491948"/>
            <a:ext cx="934278" cy="457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511826" y="3949148"/>
            <a:ext cx="934278" cy="457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451113" y="5883965"/>
            <a:ext cx="1192695" cy="457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ижний колонтитул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12176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E98DE365-0F6B-460C-B7A5-23A07B08D151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99839" y="665970"/>
            <a:ext cx="48093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rgbClr val="584332"/>
                </a:solidFill>
              </a:rPr>
              <a:t>Завдання </a:t>
            </a:r>
            <a:r>
              <a:rPr lang="uk-UA" sz="3200" b="1" dirty="0" err="1" smtClean="0">
                <a:solidFill>
                  <a:srgbClr val="584332"/>
                </a:solidFill>
              </a:rPr>
              <a:t>“Знайдіть</a:t>
            </a:r>
            <a:r>
              <a:rPr lang="uk-UA" sz="3200" b="1" dirty="0" smtClean="0">
                <a:solidFill>
                  <a:srgbClr val="584332"/>
                </a:solidFill>
              </a:rPr>
              <a:t> </a:t>
            </a:r>
            <a:r>
              <a:rPr lang="uk-UA" sz="3200" b="1" dirty="0" err="1" smtClean="0">
                <a:solidFill>
                  <a:srgbClr val="584332"/>
                </a:solidFill>
              </a:rPr>
              <a:t>пару”</a:t>
            </a:r>
            <a:endParaRPr lang="ru-RU" sz="3200" b="1" dirty="0">
              <a:solidFill>
                <a:srgbClr val="58433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49568" y="1927501"/>
            <a:ext cx="77583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262896" y="1667092"/>
            <a:ext cx="322656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lain"/>
            </a:pPr>
            <a:r>
              <a:rPr lang="en-US" sz="4400" b="1" dirty="0" smtClean="0">
                <a:solidFill>
                  <a:srgbClr val="453527"/>
                </a:solidFill>
              </a:rPr>
              <a:t>Li ⁺</a:t>
            </a:r>
            <a:endParaRPr lang="en-US" sz="2400" b="1" dirty="0" smtClean="0">
              <a:solidFill>
                <a:srgbClr val="453527"/>
              </a:solidFill>
            </a:endParaRPr>
          </a:p>
          <a:p>
            <a:pPr marL="742950" indent="-742950">
              <a:buAutoNum type="arabicPlain" startAt="2"/>
            </a:pPr>
            <a:r>
              <a:rPr lang="en-US" sz="4400" b="1" dirty="0" smtClean="0">
                <a:solidFill>
                  <a:srgbClr val="453527"/>
                </a:solidFill>
              </a:rPr>
              <a:t>CaCl</a:t>
            </a:r>
            <a:r>
              <a:rPr lang="en-US" sz="3200" b="1" dirty="0" smtClean="0">
                <a:solidFill>
                  <a:srgbClr val="453527"/>
                </a:solidFill>
              </a:rPr>
              <a:t>2</a:t>
            </a:r>
          </a:p>
          <a:p>
            <a:pPr marL="742950" indent="-742950">
              <a:buAutoNum type="arabicPlain" startAt="3"/>
            </a:pPr>
            <a:r>
              <a:rPr lang="en-US" sz="4400" b="1" dirty="0" smtClean="0">
                <a:solidFill>
                  <a:srgbClr val="453527"/>
                </a:solidFill>
              </a:rPr>
              <a:t>H</a:t>
            </a:r>
            <a:r>
              <a:rPr lang="en-US" sz="3200" b="1" dirty="0" smtClean="0">
                <a:solidFill>
                  <a:srgbClr val="453527"/>
                </a:solidFill>
              </a:rPr>
              <a:t>2</a:t>
            </a:r>
            <a:r>
              <a:rPr lang="en-US" sz="4400" b="1" dirty="0" smtClean="0">
                <a:solidFill>
                  <a:srgbClr val="453527"/>
                </a:solidFill>
              </a:rPr>
              <a:t>O</a:t>
            </a:r>
          </a:p>
          <a:p>
            <a:pPr marL="742950" indent="-742950">
              <a:buAutoNum type="arabicPlain" startAt="3"/>
            </a:pPr>
            <a:r>
              <a:rPr lang="en-US" sz="4400" b="1" dirty="0" smtClean="0">
                <a:solidFill>
                  <a:srgbClr val="453527"/>
                </a:solidFill>
              </a:rPr>
              <a:t>F </a:t>
            </a:r>
          </a:p>
          <a:p>
            <a:pPr marL="742950" indent="-742950">
              <a:buAutoNum type="arabicPlain" startAt="3"/>
            </a:pPr>
            <a:r>
              <a:rPr lang="en-US" sz="4400" b="1" dirty="0" smtClean="0">
                <a:solidFill>
                  <a:srgbClr val="453527"/>
                </a:solidFill>
              </a:rPr>
              <a:t>K</a:t>
            </a:r>
            <a:r>
              <a:rPr lang="en-US" sz="3200" b="1" dirty="0" smtClean="0">
                <a:solidFill>
                  <a:srgbClr val="453527"/>
                </a:solidFill>
              </a:rPr>
              <a:t>3</a:t>
            </a:r>
            <a:r>
              <a:rPr lang="en-US" sz="4400" b="1" dirty="0" smtClean="0">
                <a:solidFill>
                  <a:srgbClr val="453527"/>
                </a:solidFill>
              </a:rPr>
              <a:t>P</a:t>
            </a:r>
          </a:p>
          <a:p>
            <a:pPr marL="742950" indent="-742950">
              <a:buAutoNum type="arabicPlain" startAt="3"/>
            </a:pPr>
            <a:r>
              <a:rPr lang="en-US" sz="4400" b="1" dirty="0" smtClean="0">
                <a:solidFill>
                  <a:srgbClr val="453527"/>
                </a:solidFill>
              </a:rPr>
              <a:t>Br</a:t>
            </a:r>
            <a:r>
              <a:rPr lang="en-US" sz="2400" b="1" dirty="0" smtClean="0">
                <a:solidFill>
                  <a:srgbClr val="453527"/>
                </a:solidFill>
              </a:rPr>
              <a:t>2</a:t>
            </a:r>
            <a:endParaRPr lang="uk-UA" sz="4400" b="1" dirty="0" smtClean="0">
              <a:solidFill>
                <a:srgbClr val="453527"/>
              </a:solidFill>
            </a:endParaRPr>
          </a:p>
          <a:p>
            <a:pPr marL="742950" indent="-742950">
              <a:buAutoNum type="arabicPlain" startAt="3"/>
            </a:pPr>
            <a:endParaRPr lang="ru-RU" sz="4400" b="1" dirty="0">
              <a:solidFill>
                <a:srgbClr val="453527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48463" y="1886483"/>
            <a:ext cx="4395537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>
                <a:solidFill>
                  <a:srgbClr val="453527"/>
                </a:solidFill>
              </a:rPr>
              <a:t>A   </a:t>
            </a:r>
            <a:r>
              <a:rPr lang="uk-UA" sz="2400" b="1" i="1" dirty="0" smtClean="0">
                <a:solidFill>
                  <a:srgbClr val="453527"/>
                </a:solidFill>
              </a:rPr>
              <a:t>ковалентний полярний</a:t>
            </a:r>
          </a:p>
          <a:p>
            <a:r>
              <a:rPr lang="uk-UA" sz="3200" b="1" i="1" dirty="0" smtClean="0">
                <a:solidFill>
                  <a:srgbClr val="453527"/>
                </a:solidFill>
              </a:rPr>
              <a:t>Б  </a:t>
            </a:r>
            <a:r>
              <a:rPr lang="en-US" sz="3200" b="1" i="1" dirty="0" smtClean="0">
                <a:solidFill>
                  <a:srgbClr val="453527"/>
                </a:solidFill>
              </a:rPr>
              <a:t> </a:t>
            </a:r>
            <a:r>
              <a:rPr lang="uk-UA" sz="2400" b="1" i="1" dirty="0" smtClean="0">
                <a:solidFill>
                  <a:srgbClr val="453527"/>
                </a:solidFill>
              </a:rPr>
              <a:t>ковалентний неполярний</a:t>
            </a:r>
          </a:p>
          <a:p>
            <a:r>
              <a:rPr lang="uk-UA" sz="3200" b="1" i="1" dirty="0" smtClean="0">
                <a:solidFill>
                  <a:srgbClr val="453527"/>
                </a:solidFill>
              </a:rPr>
              <a:t>В </a:t>
            </a:r>
            <a:r>
              <a:rPr lang="en-US" sz="3200" b="1" i="1" dirty="0" smtClean="0">
                <a:solidFill>
                  <a:srgbClr val="453527"/>
                </a:solidFill>
              </a:rPr>
              <a:t> </a:t>
            </a:r>
            <a:r>
              <a:rPr lang="uk-UA" sz="3200" b="1" i="1" dirty="0" smtClean="0">
                <a:solidFill>
                  <a:srgbClr val="453527"/>
                </a:solidFill>
              </a:rPr>
              <a:t> </a:t>
            </a:r>
            <a:r>
              <a:rPr lang="uk-UA" sz="2400" b="1" i="1" dirty="0" smtClean="0">
                <a:solidFill>
                  <a:srgbClr val="453527"/>
                </a:solidFill>
              </a:rPr>
              <a:t>катіон</a:t>
            </a:r>
          </a:p>
          <a:p>
            <a:r>
              <a:rPr lang="uk-UA" sz="3200" b="1" i="1" dirty="0" smtClean="0">
                <a:solidFill>
                  <a:srgbClr val="453527"/>
                </a:solidFill>
              </a:rPr>
              <a:t>Г  </a:t>
            </a:r>
            <a:r>
              <a:rPr lang="en-US" sz="3200" b="1" i="1" dirty="0" smtClean="0">
                <a:solidFill>
                  <a:srgbClr val="453527"/>
                </a:solidFill>
              </a:rPr>
              <a:t> </a:t>
            </a:r>
            <a:r>
              <a:rPr lang="uk-UA" sz="2400" b="1" i="1" dirty="0" err="1" smtClean="0">
                <a:solidFill>
                  <a:srgbClr val="453527"/>
                </a:solidFill>
              </a:rPr>
              <a:t>йонний</a:t>
            </a:r>
            <a:endParaRPr lang="uk-UA" sz="2400" b="1" i="1" dirty="0" smtClean="0">
              <a:solidFill>
                <a:srgbClr val="453527"/>
              </a:solidFill>
            </a:endParaRPr>
          </a:p>
          <a:p>
            <a:r>
              <a:rPr lang="uk-UA" sz="3200" b="1" i="1" dirty="0" smtClean="0">
                <a:solidFill>
                  <a:srgbClr val="453527"/>
                </a:solidFill>
              </a:rPr>
              <a:t>Д </a:t>
            </a:r>
            <a:r>
              <a:rPr lang="en-US" sz="3200" b="1" i="1" dirty="0" smtClean="0">
                <a:solidFill>
                  <a:srgbClr val="453527"/>
                </a:solidFill>
              </a:rPr>
              <a:t> </a:t>
            </a:r>
            <a:r>
              <a:rPr lang="uk-UA" sz="2400" b="1" i="1" dirty="0" err="1" smtClean="0">
                <a:solidFill>
                  <a:srgbClr val="453527"/>
                </a:solidFill>
              </a:rPr>
              <a:t>йонний</a:t>
            </a:r>
            <a:r>
              <a:rPr lang="uk-UA" sz="2400" b="1" i="1" dirty="0" smtClean="0">
                <a:solidFill>
                  <a:srgbClr val="453527"/>
                </a:solidFill>
              </a:rPr>
              <a:t> полярний</a:t>
            </a:r>
          </a:p>
          <a:p>
            <a:r>
              <a:rPr lang="uk-UA" sz="3200" b="1" i="1" dirty="0" smtClean="0">
                <a:solidFill>
                  <a:srgbClr val="453527"/>
                </a:solidFill>
              </a:rPr>
              <a:t>Ж</a:t>
            </a:r>
            <a:r>
              <a:rPr lang="en-US" sz="3200" b="1" i="1" dirty="0" smtClean="0">
                <a:solidFill>
                  <a:srgbClr val="453527"/>
                </a:solidFill>
              </a:rPr>
              <a:t>  </a:t>
            </a:r>
            <a:r>
              <a:rPr lang="uk-UA" sz="2400" b="1" i="1" dirty="0" smtClean="0">
                <a:solidFill>
                  <a:srgbClr val="453527"/>
                </a:solidFill>
              </a:rPr>
              <a:t>аніон</a:t>
            </a:r>
          </a:p>
          <a:p>
            <a:r>
              <a:rPr lang="uk-UA" sz="3200" b="1" i="1" dirty="0" smtClean="0">
                <a:solidFill>
                  <a:srgbClr val="453527"/>
                </a:solidFill>
              </a:rPr>
              <a:t>З</a:t>
            </a:r>
            <a:r>
              <a:rPr lang="en-US" sz="3200" b="1" i="1" dirty="0" smtClean="0">
                <a:solidFill>
                  <a:srgbClr val="453527"/>
                </a:solidFill>
              </a:rPr>
              <a:t>    </a:t>
            </a:r>
            <a:r>
              <a:rPr lang="uk-UA" sz="2400" b="1" i="1" dirty="0" err="1" smtClean="0">
                <a:solidFill>
                  <a:srgbClr val="453527"/>
                </a:solidFill>
              </a:rPr>
              <a:t>йонний</a:t>
            </a:r>
            <a:r>
              <a:rPr lang="uk-UA" sz="2400" b="1" i="1" dirty="0" smtClean="0">
                <a:solidFill>
                  <a:srgbClr val="453527"/>
                </a:solidFill>
              </a:rPr>
              <a:t> неполярний</a:t>
            </a:r>
          </a:p>
          <a:p>
            <a:endParaRPr lang="ru-RU" sz="2600" dirty="0" smtClean="0">
              <a:solidFill>
                <a:srgbClr val="453527"/>
              </a:solidFill>
            </a:endParaRPr>
          </a:p>
          <a:p>
            <a:endParaRPr lang="ru-RU" sz="3200" b="1" dirty="0">
              <a:solidFill>
                <a:srgbClr val="584332"/>
              </a:solidFill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460567" y="3857105"/>
            <a:ext cx="199506" cy="1588"/>
          </a:xfrm>
          <a:prstGeom prst="line">
            <a:avLst/>
          </a:prstGeom>
          <a:ln w="57150">
            <a:solidFill>
              <a:srgbClr val="4535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075709" y="2111433"/>
            <a:ext cx="1695796" cy="101415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3361112" y="2912226"/>
            <a:ext cx="1476895" cy="79525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3061855" y="2294313"/>
            <a:ext cx="1759527" cy="1249680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2795847" y="4142509"/>
            <a:ext cx="1975658" cy="579120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V="1">
            <a:off x="2878974" y="3807229"/>
            <a:ext cx="1875906" cy="1016924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5400000" flipH="1" flipV="1">
            <a:off x="2527069" y="3095106"/>
            <a:ext cx="2712721" cy="204216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534377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5ED51077-B7AC-4C69-AABB-910688C19F3A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817568" y="503690"/>
            <a:ext cx="70310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i="1" dirty="0" smtClean="0">
                <a:solidFill>
                  <a:srgbClr val="584332"/>
                </a:solidFill>
              </a:rPr>
              <a:t>Завдання </a:t>
            </a:r>
            <a:r>
              <a:rPr lang="uk-UA" sz="3600" b="1" i="1" dirty="0" err="1" smtClean="0">
                <a:solidFill>
                  <a:srgbClr val="584332"/>
                </a:solidFill>
              </a:rPr>
              <a:t>“Види</a:t>
            </a:r>
            <a:r>
              <a:rPr lang="uk-UA" sz="3600" b="1" i="1" dirty="0" smtClean="0">
                <a:solidFill>
                  <a:srgbClr val="584332"/>
                </a:solidFill>
              </a:rPr>
              <a:t> хімічних </a:t>
            </a:r>
            <a:r>
              <a:rPr lang="uk-UA" sz="3600" b="1" i="1" dirty="0" err="1" smtClean="0">
                <a:solidFill>
                  <a:srgbClr val="584332"/>
                </a:solidFill>
              </a:rPr>
              <a:t>зв'язків”</a:t>
            </a:r>
            <a:endParaRPr lang="uk-UA" sz="3600" b="1" i="1" dirty="0" smtClean="0">
              <a:solidFill>
                <a:srgbClr val="584332"/>
              </a:solidFill>
            </a:endParaRPr>
          </a:p>
          <a:p>
            <a:r>
              <a:rPr lang="uk-UA" b="1" i="1" dirty="0" smtClean="0">
                <a:solidFill>
                  <a:srgbClr val="584332"/>
                </a:solidFill>
              </a:rPr>
              <a:t>(виграшний шлях – група речовин з ковалентним зв'язком)</a:t>
            </a:r>
            <a:endParaRPr lang="ru-RU" b="1" i="1" dirty="0">
              <a:solidFill>
                <a:srgbClr val="58433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49568" y="1927501"/>
            <a:ext cx="77583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81011" y="5021403"/>
            <a:ext cx="234214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600" dirty="0" smtClean="0">
              <a:solidFill>
                <a:srgbClr val="453527"/>
              </a:solidFill>
            </a:endParaRPr>
          </a:p>
          <a:p>
            <a:endParaRPr lang="ru-RU" sz="3200" b="1" dirty="0">
              <a:solidFill>
                <a:srgbClr val="584332"/>
              </a:solidFill>
            </a:endParaRPr>
          </a:p>
        </p:txBody>
      </p:sp>
      <p:pic>
        <p:nvPicPr>
          <p:cNvPr id="64514" name="Picture 2" descr="C:\Users\1\Desktop\завданн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940" y="1629780"/>
            <a:ext cx="8147300" cy="4795086"/>
          </a:xfrm>
          <a:prstGeom prst="rect">
            <a:avLst/>
          </a:prstGeom>
          <a:noFill/>
        </p:spPr>
      </p:pic>
      <p:cxnSp>
        <p:nvCxnSpPr>
          <p:cNvPr id="26" name="Прямая со стрелкой 25"/>
          <p:cNvCxnSpPr/>
          <p:nvPr/>
        </p:nvCxnSpPr>
        <p:spPr>
          <a:xfrm rot="5400000">
            <a:off x="1307776" y="3219668"/>
            <a:ext cx="589989" cy="1474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1227222" y="4772527"/>
            <a:ext cx="68981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45" idx="1"/>
          </p:cNvCxnSpPr>
          <p:nvPr/>
        </p:nvCxnSpPr>
        <p:spPr>
          <a:xfrm flipV="1">
            <a:off x="1977713" y="5554578"/>
            <a:ext cx="837677" cy="1360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5400000" flipH="1" flipV="1">
            <a:off x="3617495" y="4484564"/>
            <a:ext cx="1011447" cy="80131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V="1">
            <a:off x="5423026" y="3930316"/>
            <a:ext cx="753185" cy="7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7058526" y="3978442"/>
            <a:ext cx="823204" cy="170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rot="5400000">
            <a:off x="7996990" y="4740442"/>
            <a:ext cx="68981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1122948" y="1941095"/>
            <a:ext cx="882315" cy="9625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7836569" y="5069304"/>
            <a:ext cx="882315" cy="89835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1147012" y="3545304"/>
            <a:ext cx="826168" cy="92242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130970" y="5093370"/>
            <a:ext cx="826168" cy="92241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2815390" y="5101388"/>
            <a:ext cx="882315" cy="90637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4499811" y="3521243"/>
            <a:ext cx="882315" cy="90637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6136106" y="3521243"/>
            <a:ext cx="890336" cy="93846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7844590" y="3529263"/>
            <a:ext cx="834189" cy="88231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Пов’язане зображення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1864" y="3740726"/>
            <a:ext cx="2768942" cy="2909456"/>
          </a:xfrm>
          <a:prstGeom prst="rect">
            <a:avLst/>
          </a:prstGeom>
          <a:noFill/>
        </p:spPr>
      </p:pic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534377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2B2290EC-26E4-41F0-AEFC-6D75E1CD250A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2905" y="1817701"/>
            <a:ext cx="7873340" cy="4524315"/>
          </a:xfrm>
          <a:prstGeom prst="rect">
            <a:avLst/>
          </a:prstGeom>
          <a:solidFill>
            <a:srgbClr val="58433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3200" b="1" dirty="0" smtClean="0">
                <a:solidFill>
                  <a:schemeClr val="bg1"/>
                </a:solidFill>
              </a:rPr>
              <a:t>Що нового ви довідались  на уроці?</a:t>
            </a:r>
          </a:p>
          <a:p>
            <a:pPr>
              <a:buFont typeface="Wingdings" pitchFamily="2" charset="2"/>
              <a:buChar char="Ø"/>
            </a:pPr>
            <a:r>
              <a:rPr lang="uk-UA" sz="3200" b="1" dirty="0" smtClean="0">
                <a:solidFill>
                  <a:schemeClr val="bg1"/>
                </a:solidFill>
              </a:rPr>
              <a:t>Назвіть нові терміни, які вам довелось вивчити на сьогоднішньому уроці.</a:t>
            </a:r>
          </a:p>
          <a:p>
            <a:pPr>
              <a:buFont typeface="Wingdings" pitchFamily="2" charset="2"/>
              <a:buChar char="Ø"/>
            </a:pPr>
            <a:r>
              <a:rPr lang="uk-UA" sz="3200" b="1" dirty="0" smtClean="0">
                <a:solidFill>
                  <a:schemeClr val="bg1"/>
                </a:solidFill>
              </a:rPr>
              <a:t>Що,  на вашу думку,  вам не вдалося на уроці?</a:t>
            </a:r>
            <a:endParaRPr lang="en-US" sz="3200" b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uk-UA" sz="3200" b="1" dirty="0" smtClean="0">
                <a:solidFill>
                  <a:schemeClr val="bg1"/>
                </a:solidFill>
              </a:rPr>
              <a:t>Оцініть свою роботу на уроці.</a:t>
            </a:r>
          </a:p>
          <a:p>
            <a:endParaRPr lang="uk-UA" sz="2400" b="1" dirty="0" smtClean="0">
              <a:solidFill>
                <a:schemeClr val="bg1"/>
              </a:solidFill>
            </a:endParaRPr>
          </a:p>
          <a:p>
            <a:endParaRPr lang="uk-UA" sz="2400" b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uk-UA" sz="2400" b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891291" y="585759"/>
            <a:ext cx="21935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i="1" dirty="0" smtClean="0">
                <a:solidFill>
                  <a:srgbClr val="584332"/>
                </a:solidFill>
              </a:rPr>
              <a:t>Рефлексія</a:t>
            </a:r>
            <a:endParaRPr lang="ru-RU" sz="3600" b="1" i="1" dirty="0">
              <a:solidFill>
                <a:srgbClr val="58433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03343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1540" y="269591"/>
            <a:ext cx="7886700" cy="1325563"/>
          </a:xfrm>
        </p:spPr>
        <p:txBody>
          <a:bodyPr/>
          <a:lstStyle/>
          <a:p>
            <a:r>
              <a:rPr lang="uk-UA" b="1" i="1" dirty="0" smtClean="0">
                <a:solidFill>
                  <a:srgbClr val="584332"/>
                </a:solidFill>
                <a:latin typeface="+mn-lt"/>
              </a:rPr>
              <a:t>Цікаво знати</a:t>
            </a:r>
            <a:endParaRPr lang="uk-UA" b="1" i="1" dirty="0">
              <a:solidFill>
                <a:srgbClr val="584332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10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CF4A05AD-10A0-42D0-8962-9444BC48C077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80902" y="1679172"/>
            <a:ext cx="761445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453527"/>
                </a:solidFill>
              </a:rPr>
              <a:t>У головному </a:t>
            </a:r>
            <a:r>
              <a:rPr lang="ru-RU" sz="2000" b="1" dirty="0" err="1" smtClean="0">
                <a:solidFill>
                  <a:srgbClr val="453527"/>
                </a:solidFill>
              </a:rPr>
              <a:t>мозку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людини</a:t>
            </a:r>
            <a:r>
              <a:rPr lang="ru-RU" sz="2000" b="1" dirty="0" smtClean="0">
                <a:solidFill>
                  <a:srgbClr val="453527"/>
                </a:solidFill>
              </a:rPr>
              <a:t> за одну секунду </a:t>
            </a:r>
            <a:r>
              <a:rPr lang="ru-RU" sz="2000" b="1" dirty="0" err="1" smtClean="0">
                <a:solidFill>
                  <a:srgbClr val="453527"/>
                </a:solidFill>
              </a:rPr>
              <a:t>відбувається</a:t>
            </a:r>
            <a:r>
              <a:rPr lang="ru-RU" sz="2000" b="1" dirty="0" smtClean="0">
                <a:solidFill>
                  <a:srgbClr val="453527"/>
                </a:solidFill>
              </a:rPr>
              <a:t> 100 000 </a:t>
            </a:r>
            <a:r>
              <a:rPr lang="ru-RU" sz="2000" b="1" dirty="0" err="1" smtClean="0">
                <a:solidFill>
                  <a:srgbClr val="453527"/>
                </a:solidFill>
              </a:rPr>
              <a:t>хімічних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реакцій</a:t>
            </a:r>
            <a:r>
              <a:rPr lang="ru-RU" sz="2000" b="1" dirty="0" smtClean="0">
                <a:solidFill>
                  <a:srgbClr val="453527"/>
                </a:solidFill>
              </a:rPr>
              <a:t>.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b="1" dirty="0" err="1" smtClean="0">
                <a:solidFill>
                  <a:srgbClr val="453527"/>
                </a:solidFill>
              </a:rPr>
              <a:t>Атоми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Гідрогену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настільки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малі</a:t>
            </a:r>
            <a:r>
              <a:rPr lang="ru-RU" sz="2000" b="1" dirty="0" smtClean="0">
                <a:solidFill>
                  <a:srgbClr val="453527"/>
                </a:solidFill>
              </a:rPr>
              <a:t>, </a:t>
            </a:r>
            <a:r>
              <a:rPr lang="ru-RU" sz="2000" b="1" dirty="0" err="1" smtClean="0">
                <a:solidFill>
                  <a:srgbClr val="453527"/>
                </a:solidFill>
              </a:rPr>
              <a:t>що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якщо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їх</a:t>
            </a:r>
            <a:r>
              <a:rPr lang="ru-RU" sz="2000" b="1" dirty="0" smtClean="0">
                <a:solidFill>
                  <a:srgbClr val="453527"/>
                </a:solidFill>
              </a:rPr>
              <a:t> в </a:t>
            </a:r>
            <a:r>
              <a:rPr lang="ru-RU" sz="2000" b="1" dirty="0" err="1" smtClean="0">
                <a:solidFill>
                  <a:srgbClr val="453527"/>
                </a:solidFill>
              </a:rPr>
              <a:t>кількості</a:t>
            </a:r>
            <a:r>
              <a:rPr lang="ru-RU" sz="2000" b="1" dirty="0" smtClean="0">
                <a:solidFill>
                  <a:srgbClr val="453527"/>
                </a:solidFill>
              </a:rPr>
              <a:t> 100 </a:t>
            </a:r>
            <a:r>
              <a:rPr lang="ru-RU" sz="2000" b="1" dirty="0" err="1" smtClean="0">
                <a:solidFill>
                  <a:srgbClr val="453527"/>
                </a:solidFill>
              </a:rPr>
              <a:t>мільйонів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розмістити</a:t>
            </a:r>
            <a:r>
              <a:rPr lang="ru-RU" sz="2000" b="1" dirty="0" smtClean="0">
                <a:solidFill>
                  <a:srgbClr val="453527"/>
                </a:solidFill>
              </a:rPr>
              <a:t> в </a:t>
            </a:r>
            <a:r>
              <a:rPr lang="ru-RU" sz="2000" b="1" dirty="0" err="1" smtClean="0">
                <a:solidFill>
                  <a:srgbClr val="453527"/>
                </a:solidFill>
              </a:rPr>
              <a:t>ланцюжок</a:t>
            </a:r>
            <a:r>
              <a:rPr lang="ru-RU" sz="2000" b="1" dirty="0" smtClean="0">
                <a:solidFill>
                  <a:srgbClr val="453527"/>
                </a:solidFill>
              </a:rPr>
              <a:t> один за одним, </a:t>
            </a:r>
            <a:r>
              <a:rPr lang="ru-RU" sz="2000" b="1" dirty="0" err="1" smtClean="0">
                <a:solidFill>
                  <a:srgbClr val="453527"/>
                </a:solidFill>
              </a:rPr>
              <a:t>вийде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довжина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лише</a:t>
            </a:r>
            <a:r>
              <a:rPr lang="ru-RU" sz="2000" b="1" dirty="0" smtClean="0">
                <a:solidFill>
                  <a:srgbClr val="453527"/>
                </a:solidFill>
              </a:rPr>
              <a:t> в один сантиметр.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b="1" dirty="0" err="1" smtClean="0">
                <a:solidFill>
                  <a:srgbClr val="453527"/>
                </a:solidFill>
              </a:rPr>
              <a:t>Цікаві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факти</a:t>
            </a:r>
            <a:r>
              <a:rPr lang="ru-RU" sz="2000" b="1" dirty="0" smtClean="0">
                <a:solidFill>
                  <a:srgbClr val="453527"/>
                </a:solidFill>
              </a:rPr>
              <a:t> про </a:t>
            </a:r>
            <a:r>
              <a:rPr lang="ru-RU" sz="2000" b="1" dirty="0" err="1" smtClean="0">
                <a:solidFill>
                  <a:srgbClr val="453527"/>
                </a:solidFill>
              </a:rPr>
              <a:t>хімію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стосуються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нашої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планети</a:t>
            </a:r>
            <a:r>
              <a:rPr lang="ru-RU" sz="2000" b="1" dirty="0" smtClean="0">
                <a:solidFill>
                  <a:srgbClr val="453527"/>
                </a:solidFill>
              </a:rPr>
              <a:t> Земля. </a:t>
            </a:r>
            <a:r>
              <a:rPr lang="ru-RU" sz="2000" b="1" dirty="0" err="1" smtClean="0">
                <a:solidFill>
                  <a:srgbClr val="453527"/>
                </a:solidFill>
              </a:rPr>
              <a:t>Приміром</a:t>
            </a:r>
            <a:r>
              <a:rPr lang="ru-RU" sz="2000" b="1" dirty="0" smtClean="0">
                <a:solidFill>
                  <a:srgbClr val="453527"/>
                </a:solidFill>
              </a:rPr>
              <a:t>, за </a:t>
            </a:r>
            <a:r>
              <a:rPr lang="ru-RU" sz="2000" b="1" dirty="0" err="1" smtClean="0">
                <a:solidFill>
                  <a:srgbClr val="453527"/>
                </a:solidFill>
              </a:rPr>
              <a:t>останніх</a:t>
            </a:r>
            <a:r>
              <a:rPr lang="ru-RU" sz="2000" b="1" dirty="0" smtClean="0">
                <a:solidFill>
                  <a:srgbClr val="453527"/>
                </a:solidFill>
              </a:rPr>
              <a:t> 5 </a:t>
            </a:r>
            <a:r>
              <a:rPr lang="ru-RU" sz="2000" b="1" dirty="0" err="1" smtClean="0">
                <a:solidFill>
                  <a:srgbClr val="453527"/>
                </a:solidFill>
              </a:rPr>
              <a:t>століть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її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маса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збільшилася</a:t>
            </a:r>
            <a:r>
              <a:rPr lang="ru-RU" sz="2000" b="1" dirty="0" smtClean="0">
                <a:solidFill>
                  <a:srgbClr val="453527"/>
                </a:solidFill>
              </a:rPr>
              <a:t> на </a:t>
            </a:r>
            <a:r>
              <a:rPr lang="ru-RU" sz="2000" b="1" dirty="0" err="1" smtClean="0">
                <a:solidFill>
                  <a:srgbClr val="453527"/>
                </a:solidFill>
              </a:rPr>
              <a:t>цілий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мільярд</a:t>
            </a:r>
            <a:r>
              <a:rPr lang="ru-RU" sz="2000" b="1" dirty="0" smtClean="0">
                <a:solidFill>
                  <a:srgbClr val="453527"/>
                </a:solidFill>
              </a:rPr>
              <a:t> тонн. </a:t>
            </a:r>
            <a:r>
              <a:rPr lang="ru-RU" sz="2000" b="1" dirty="0" err="1" smtClean="0">
                <a:solidFill>
                  <a:srgbClr val="453527"/>
                </a:solidFill>
              </a:rPr>
              <a:t>Таку</a:t>
            </a:r>
            <a:r>
              <a:rPr lang="ru-RU" sz="2000" b="1" dirty="0" smtClean="0">
                <a:solidFill>
                  <a:srgbClr val="453527"/>
                </a:solidFill>
              </a:rPr>
              <a:t> вагу додали </a:t>
            </a:r>
            <a:r>
              <a:rPr lang="ru-RU" sz="2000" b="1" dirty="0" err="1" smtClean="0">
                <a:solidFill>
                  <a:srgbClr val="453527"/>
                </a:solidFill>
              </a:rPr>
              <a:t>космічні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речовини</a:t>
            </a:r>
            <a:r>
              <a:rPr lang="ru-RU" sz="2000" b="1" dirty="0" smtClean="0">
                <a:solidFill>
                  <a:srgbClr val="453527"/>
                </a:solidFill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b="1" dirty="0" err="1" smtClean="0">
                <a:solidFill>
                  <a:srgbClr val="453527"/>
                </a:solidFill>
              </a:rPr>
              <a:t>Всього</a:t>
            </a:r>
            <a:r>
              <a:rPr lang="ru-RU" sz="2000" b="1" dirty="0" smtClean="0">
                <a:solidFill>
                  <a:srgbClr val="453527"/>
                </a:solidFill>
              </a:rPr>
              <a:t> за </a:t>
            </a:r>
            <a:r>
              <a:rPr lang="ru-RU" sz="2000" b="1" dirty="0" err="1" smtClean="0">
                <a:solidFill>
                  <a:srgbClr val="453527"/>
                </a:solidFill>
              </a:rPr>
              <a:t>хвилину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Сонце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виробляє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енергії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більше</a:t>
            </a:r>
            <a:r>
              <a:rPr lang="ru-RU" sz="2000" b="1" dirty="0" smtClean="0">
                <a:solidFill>
                  <a:srgbClr val="453527"/>
                </a:solidFill>
              </a:rPr>
              <a:t>, </a:t>
            </a:r>
            <a:r>
              <a:rPr lang="ru-RU" sz="2000" b="1" dirty="0" err="1" smtClean="0">
                <a:solidFill>
                  <a:srgbClr val="453527"/>
                </a:solidFill>
              </a:rPr>
              <a:t>ніж</a:t>
            </a:r>
            <a:r>
              <a:rPr lang="ru-RU" sz="2000" b="1" dirty="0" smtClean="0">
                <a:solidFill>
                  <a:srgbClr val="453527"/>
                </a:solidFill>
              </a:rPr>
              <a:t> наша планета </a:t>
            </a:r>
            <a:r>
              <a:rPr lang="ru-RU" sz="2000" b="1" dirty="0" err="1" smtClean="0">
                <a:solidFill>
                  <a:srgbClr val="453527"/>
                </a:solidFill>
              </a:rPr>
              <a:t>витрачає</a:t>
            </a:r>
            <a:r>
              <a:rPr lang="ru-RU" sz="2000" b="1" dirty="0" smtClean="0">
                <a:solidFill>
                  <a:srgbClr val="453527"/>
                </a:solidFill>
              </a:rPr>
              <a:t> за </a:t>
            </a:r>
            <a:r>
              <a:rPr lang="ru-RU" sz="2000" b="1" dirty="0" err="1" smtClean="0">
                <a:solidFill>
                  <a:srgbClr val="453527"/>
                </a:solidFill>
              </a:rPr>
              <a:t>цілий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рік</a:t>
            </a:r>
            <a:r>
              <a:rPr lang="ru-RU" sz="2000" b="1" dirty="0" smtClean="0">
                <a:solidFill>
                  <a:srgbClr val="453527"/>
                </a:solidFill>
              </a:rPr>
              <a:t>. Але ми не </a:t>
            </a:r>
            <a:r>
              <a:rPr lang="ru-RU" sz="2000" b="1" dirty="0" err="1" smtClean="0">
                <a:solidFill>
                  <a:srgbClr val="453527"/>
                </a:solidFill>
              </a:rPr>
              <a:t>використовуємо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її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повністю</a:t>
            </a:r>
            <a:r>
              <a:rPr lang="ru-RU" sz="2000" b="1" dirty="0" smtClean="0">
                <a:solidFill>
                  <a:srgbClr val="453527"/>
                </a:solidFill>
              </a:rPr>
              <a:t>. 19% </a:t>
            </a:r>
            <a:r>
              <a:rPr lang="ru-RU" sz="2000" b="1" dirty="0" err="1" smtClean="0">
                <a:solidFill>
                  <a:srgbClr val="453527"/>
                </a:solidFill>
              </a:rPr>
              <a:t>сонячної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енергії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поглинає</a:t>
            </a:r>
            <a:r>
              <a:rPr lang="ru-RU" sz="2000" b="1" dirty="0" smtClean="0">
                <a:solidFill>
                  <a:srgbClr val="453527"/>
                </a:solidFill>
              </a:rPr>
              <a:t> атмосфера, 34% </a:t>
            </a:r>
            <a:r>
              <a:rPr lang="ru-RU" sz="2000" b="1" dirty="0" err="1" smtClean="0">
                <a:solidFill>
                  <a:srgbClr val="453527"/>
                </a:solidFill>
              </a:rPr>
              <a:t>повертається</a:t>
            </a:r>
            <a:r>
              <a:rPr lang="ru-RU" sz="2000" b="1" dirty="0" smtClean="0">
                <a:solidFill>
                  <a:srgbClr val="453527"/>
                </a:solidFill>
              </a:rPr>
              <a:t> в космос, а </a:t>
            </a:r>
            <a:r>
              <a:rPr lang="ru-RU" sz="2000" b="1" dirty="0" err="1" smtClean="0">
                <a:solidFill>
                  <a:srgbClr val="453527"/>
                </a:solidFill>
              </a:rPr>
              <a:t>лише</a:t>
            </a:r>
            <a:r>
              <a:rPr lang="ru-RU" sz="2000" b="1" dirty="0" smtClean="0">
                <a:solidFill>
                  <a:srgbClr val="453527"/>
                </a:solidFill>
              </a:rPr>
              <a:t> 47% доходить до </a:t>
            </a:r>
            <a:r>
              <a:rPr lang="ru-RU" sz="2000" b="1" dirty="0" err="1" smtClean="0">
                <a:solidFill>
                  <a:srgbClr val="453527"/>
                </a:solidFill>
              </a:rPr>
              <a:t>Землі</a:t>
            </a:r>
            <a:r>
              <a:rPr lang="ru-RU" sz="2000" b="1" dirty="0" smtClean="0">
                <a:solidFill>
                  <a:srgbClr val="453527"/>
                </a:solidFill>
              </a:rPr>
              <a:t>.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b="1" dirty="0" err="1" smtClean="0">
                <a:solidFill>
                  <a:srgbClr val="453527"/>
                </a:solidFill>
              </a:rPr>
              <a:t>Сучасні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пасажирські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літаки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під</a:t>
            </a:r>
            <a:r>
              <a:rPr lang="ru-RU" sz="2000" b="1" dirty="0" smtClean="0">
                <a:solidFill>
                  <a:srgbClr val="453527"/>
                </a:solidFill>
              </a:rPr>
              <a:t> час </a:t>
            </a:r>
            <a:r>
              <a:rPr lang="ru-RU" sz="2000" b="1" dirty="0" err="1" smtClean="0">
                <a:solidFill>
                  <a:srgbClr val="453527"/>
                </a:solidFill>
              </a:rPr>
              <a:t>девятигодинного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польоту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використовують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від</a:t>
            </a:r>
            <a:r>
              <a:rPr lang="ru-RU" sz="2000" b="1" dirty="0" smtClean="0">
                <a:solidFill>
                  <a:srgbClr val="453527"/>
                </a:solidFill>
              </a:rPr>
              <a:t> 50 до 75 тонн </a:t>
            </a:r>
            <a:r>
              <a:rPr lang="ru-RU" sz="2000" b="1" dirty="0" err="1" smtClean="0">
                <a:solidFill>
                  <a:srgbClr val="453527"/>
                </a:solidFill>
              </a:rPr>
              <a:t>кисню</a:t>
            </a:r>
            <a:r>
              <a:rPr lang="ru-RU" sz="2000" b="1" dirty="0" smtClean="0">
                <a:solidFill>
                  <a:srgbClr val="453527"/>
                </a:solidFill>
              </a:rPr>
              <a:t>. </a:t>
            </a:r>
            <a:r>
              <a:rPr lang="ru-RU" sz="2000" b="1" dirty="0" err="1" smtClean="0">
                <a:solidFill>
                  <a:srgbClr val="453527"/>
                </a:solidFill>
              </a:rPr>
              <a:t>Стільки</a:t>
            </a:r>
            <a:r>
              <a:rPr lang="ru-RU" sz="2000" b="1" dirty="0" smtClean="0">
                <a:solidFill>
                  <a:srgbClr val="453527"/>
                </a:solidFill>
              </a:rPr>
              <a:t> ж </a:t>
            </a:r>
            <a:r>
              <a:rPr lang="ru-RU" sz="2000" b="1" dirty="0" err="1" smtClean="0">
                <a:solidFill>
                  <a:srgbClr val="453527"/>
                </a:solidFill>
              </a:rPr>
              <a:t>цієї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речовини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виробляє</a:t>
            </a:r>
            <a:r>
              <a:rPr lang="ru-RU" sz="2000" b="1" dirty="0" smtClean="0">
                <a:solidFill>
                  <a:srgbClr val="453527"/>
                </a:solidFill>
              </a:rPr>
              <a:t> 25000-50000 </a:t>
            </a:r>
            <a:r>
              <a:rPr lang="ru-RU" sz="2000" b="1" dirty="0" err="1" smtClean="0">
                <a:solidFill>
                  <a:srgbClr val="453527"/>
                </a:solidFill>
              </a:rPr>
              <a:t>гектарів</a:t>
            </a:r>
            <a:r>
              <a:rPr lang="ru-RU" sz="2000" b="1" dirty="0" smtClean="0">
                <a:solidFill>
                  <a:srgbClr val="453527"/>
                </a:solidFill>
              </a:rPr>
              <a:t> </a:t>
            </a:r>
            <a:r>
              <a:rPr lang="ru-RU" sz="2000" b="1" dirty="0" err="1" smtClean="0">
                <a:solidFill>
                  <a:srgbClr val="453527"/>
                </a:solidFill>
              </a:rPr>
              <a:t>лісу</a:t>
            </a:r>
            <a:r>
              <a:rPr lang="ru-RU" sz="2000" b="1" dirty="0" smtClean="0">
                <a:solidFill>
                  <a:srgbClr val="453527"/>
                </a:solidFill>
              </a:rPr>
              <a:t> в </a:t>
            </a:r>
            <a:r>
              <a:rPr lang="ru-RU" sz="2000" b="1" dirty="0" err="1" smtClean="0">
                <a:solidFill>
                  <a:srgbClr val="453527"/>
                </a:solidFill>
              </a:rPr>
              <a:t>процесі</a:t>
            </a:r>
            <a:r>
              <a:rPr lang="ru-RU" sz="2000" b="1" dirty="0" smtClean="0">
                <a:solidFill>
                  <a:srgbClr val="453527"/>
                </a:solidFill>
              </a:rPr>
              <a:t> фотосинтезу.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06721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79" y="251772"/>
            <a:ext cx="7886700" cy="1325563"/>
          </a:xfrm>
        </p:spPr>
        <p:txBody>
          <a:bodyPr/>
          <a:lstStyle/>
          <a:p>
            <a:r>
              <a:rPr lang="ru-RU" b="1" dirty="0" err="1" smtClean="0">
                <a:solidFill>
                  <a:srgbClr val="584332"/>
                </a:solidFill>
                <a:latin typeface="+mn-lt"/>
              </a:rPr>
              <a:t>Домашн</a:t>
            </a:r>
            <a:r>
              <a:rPr lang="uk-UA" b="1" dirty="0" smtClean="0">
                <a:solidFill>
                  <a:srgbClr val="584332"/>
                </a:solidFill>
                <a:latin typeface="+mn-lt"/>
              </a:rPr>
              <a:t>є завдання</a:t>
            </a:r>
            <a:endParaRPr lang="uk-UA" b="1" dirty="0">
              <a:solidFill>
                <a:srgbClr val="584332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13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A1063458-C812-49CE-879D-9E37ED65B068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4" name="Прямоугольник с двумя усеченными соседними углами 3"/>
          <p:cNvSpPr/>
          <p:nvPr/>
        </p:nvSpPr>
        <p:spPr>
          <a:xfrm>
            <a:off x="1028700" y="1692321"/>
            <a:ext cx="5685999" cy="4454321"/>
          </a:xfrm>
          <a:prstGeom prst="snip2SameRect">
            <a:avLst/>
          </a:prstGeom>
          <a:solidFill>
            <a:srgbClr val="5843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b="1" dirty="0" smtClean="0">
                <a:solidFill>
                  <a:schemeClr val="bg1"/>
                </a:solidFill>
              </a:rPr>
              <a:t>Опрацювати §    ,</a:t>
            </a:r>
          </a:p>
          <a:p>
            <a:r>
              <a:rPr lang="uk-UA" sz="2400" b="1" dirty="0" smtClean="0">
                <a:solidFill>
                  <a:schemeClr val="bg1"/>
                </a:solidFill>
              </a:rPr>
              <a:t> виконати завдання              ; подумати над завданням           .</a:t>
            </a:r>
          </a:p>
        </p:txBody>
      </p:sp>
      <p:pic>
        <p:nvPicPr>
          <p:cNvPr id="1026" name="Picture 2" descr="http://img3.wikia.nocookie.net/__cb20140428050001/rrc-kor/ru/images/8/83/%D0%9E%D0%BA_%D1%81%D0%BC%D0%B0%D0%B9%D0%B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069" y="3984467"/>
            <a:ext cx="2857500" cy="21621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29122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4334" y="443412"/>
            <a:ext cx="68102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584332"/>
                </a:solidFill>
              </a:rPr>
              <a:t>          </a:t>
            </a:r>
            <a:endParaRPr lang="ru-RU" sz="4000" b="1" dirty="0">
              <a:solidFill>
                <a:srgbClr val="58433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011" y="443412"/>
            <a:ext cx="263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rgbClr val="765A43"/>
                </a:solidFill>
              </a:rPr>
              <a:t>Сьогодн</a:t>
            </a:r>
            <a:r>
              <a:rPr lang="uk-UA" sz="1600" b="1" dirty="0" smtClean="0">
                <a:solidFill>
                  <a:srgbClr val="765A43"/>
                </a:solidFill>
              </a:rPr>
              <a:t>і</a:t>
            </a:r>
            <a:endParaRPr lang="ru-RU" sz="1600" b="1" dirty="0">
              <a:solidFill>
                <a:srgbClr val="765A43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0" y="781966"/>
            <a:ext cx="2057400" cy="365125"/>
          </a:xfrm>
        </p:spPr>
        <p:txBody>
          <a:bodyPr/>
          <a:lstStyle/>
          <a:p>
            <a:fld id="{E57598C4-4090-4824-95DB-AC13299839D6}" type="datetime1">
              <a:rPr lang="ru-RU" sz="2400" b="1" smtClean="0">
                <a:solidFill>
                  <a:srgbClr val="584332"/>
                </a:solidFill>
              </a:rPr>
              <a:pPr/>
              <a:t>19.12.2018</a:t>
            </a:fld>
            <a:endParaRPr lang="ru-RU" sz="1800" b="1" dirty="0">
              <a:solidFill>
                <a:srgbClr val="58433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6395" y="6596390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http://vsimppt.com.ua/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6395" y="6465585"/>
            <a:ext cx="1715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77358"/>
                </a:solidFill>
              </a:rPr>
              <a:t>http://vsimppt.com.ua/</a:t>
            </a:r>
            <a:endParaRPr lang="ru-RU" sz="1100" dirty="0">
              <a:solidFill>
                <a:srgbClr val="977358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24100" y="6438900"/>
            <a:ext cx="6819900" cy="419100"/>
          </a:xfrm>
          <a:prstGeom prst="rect">
            <a:avLst/>
          </a:prstGeom>
          <a:solidFill>
            <a:srgbClr val="977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6633"/>
              </a:solidFill>
            </a:endParaRPr>
          </a:p>
        </p:txBody>
      </p:sp>
      <p:pic>
        <p:nvPicPr>
          <p:cNvPr id="11" name="Ця хімія нау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295861" y="5642113"/>
            <a:ext cx="304800" cy="3048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557569" y="534384"/>
            <a:ext cx="53395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584332"/>
                </a:solidFill>
              </a:rPr>
              <a:t>До нових зустрічей!</a:t>
            </a:r>
            <a:endParaRPr lang="ru-RU" sz="4000" b="1" dirty="0">
              <a:solidFill>
                <a:srgbClr val="584332"/>
              </a:solidFill>
            </a:endParaRPr>
          </a:p>
        </p:txBody>
      </p:sp>
      <p:pic>
        <p:nvPicPr>
          <p:cNvPr id="14337" name="Picture 1" descr="C:\Users\1\Desktop\урок Ковалентний звязок\69552015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9220" y="1014585"/>
            <a:ext cx="5319107" cy="5336837"/>
          </a:xfrm>
          <a:prstGeom prst="rect">
            <a:avLst/>
          </a:prstGeom>
          <a:noFill/>
        </p:spPr>
      </p:pic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8 </a:t>
            </a:r>
            <a:r>
              <a:rPr lang="ru-RU" dirty="0" err="1" smtClean="0">
                <a:solidFill>
                  <a:schemeClr val="bg1"/>
                </a:solidFill>
              </a:rPr>
              <a:t>клас.Ковалентний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зв'язок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Гуршал</a:t>
            </a:r>
            <a:r>
              <a:rPr lang="ru-RU" dirty="0" smtClean="0">
                <a:solidFill>
                  <a:schemeClr val="bg1"/>
                </a:solidFill>
              </a:rPr>
              <a:t> І.Й.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27035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5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1361</TotalTime>
  <Words>1430</Words>
  <Application>Microsoft Office PowerPoint</Application>
  <PresentationFormat>Экран (4:3)</PresentationFormat>
  <Paragraphs>331</Paragraphs>
  <Slides>34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Розминка</vt:lpstr>
      <vt:lpstr>Розминка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Цікаво знати</vt:lpstr>
      <vt:lpstr>Домашнє завдання</vt:lpstr>
      <vt:lpstr>Слайд 34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http://vsimppt.com.ua/</dc:title>
  <dc:creator>Василь Цупа</dc:creator>
  <cp:lastModifiedBy>1</cp:lastModifiedBy>
  <cp:revision>139</cp:revision>
  <dcterms:created xsi:type="dcterms:W3CDTF">2015-10-20T21:14:13Z</dcterms:created>
  <dcterms:modified xsi:type="dcterms:W3CDTF">2018-12-19T06:03:38Z</dcterms:modified>
</cp:coreProperties>
</file>