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udio/unknown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20"/>
  </p:notesMasterIdLst>
  <p:sldIdLst>
    <p:sldId id="315" r:id="rId3"/>
    <p:sldId id="326" r:id="rId4"/>
    <p:sldId id="329" r:id="rId5"/>
    <p:sldId id="317" r:id="rId6"/>
    <p:sldId id="322" r:id="rId7"/>
    <p:sldId id="327" r:id="rId8"/>
    <p:sldId id="323" r:id="rId9"/>
    <p:sldId id="316" r:id="rId10"/>
    <p:sldId id="328" r:id="rId11"/>
    <p:sldId id="324" r:id="rId12"/>
    <p:sldId id="330" r:id="rId13"/>
    <p:sldId id="331" r:id="rId14"/>
    <p:sldId id="333" r:id="rId15"/>
    <p:sldId id="334" r:id="rId16"/>
    <p:sldId id="335" r:id="rId17"/>
    <p:sldId id="332" r:id="rId18"/>
    <p:sldId id="336" r:id="rId19"/>
  </p:sldIdLst>
  <p:sldSz cx="9144000" cy="6858000" type="screen4x3"/>
  <p:notesSz cx="6858000" cy="9144000"/>
  <p:defaultTextStyle>
    <a:defPPr>
      <a:defRPr lang="uk-UA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F81BD"/>
    <a:srgbClr val="FF3399"/>
    <a:srgbClr val="00FF00"/>
    <a:srgbClr val="00FFFF"/>
    <a:srgbClr val="FF9933"/>
    <a:srgbClr val="FF66FF"/>
    <a:srgbClr val="FFFF66"/>
    <a:srgbClr val="C9A2F0"/>
    <a:srgbClr val="002E00"/>
    <a:srgbClr val="0048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9814" autoAdjust="0"/>
    <p:restoredTop sz="94660"/>
  </p:normalViewPr>
  <p:slideViewPr>
    <p:cSldViewPr snapToGrid="0">
      <p:cViewPr>
        <p:scale>
          <a:sx n="50" d="100"/>
          <a:sy n="50" d="100"/>
        </p:scale>
        <p:origin x="-684" y="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12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noProof="0" smtClean="0"/>
              <a:t>Образец текста</a:t>
            </a:r>
          </a:p>
          <a:p>
            <a:pPr lvl="1"/>
            <a:r>
              <a:rPr lang="uk-UA" noProof="0" smtClean="0"/>
              <a:t>Второй уровень</a:t>
            </a:r>
          </a:p>
          <a:p>
            <a:pPr lvl="2"/>
            <a:r>
              <a:rPr lang="uk-UA" noProof="0" smtClean="0"/>
              <a:t>Третий уровень</a:t>
            </a:r>
          </a:p>
          <a:p>
            <a:pPr lvl="3"/>
            <a:r>
              <a:rPr lang="uk-UA" noProof="0" smtClean="0"/>
              <a:t>Четвертый уровень</a:t>
            </a:r>
          </a:p>
          <a:p>
            <a:pPr lvl="4"/>
            <a:r>
              <a:rPr lang="uk-UA" noProof="0" smtClean="0"/>
              <a:t>Пятый уровень</a:t>
            </a:r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327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AE4D5B5A-B1B7-4766-8B52-D18E0A02E027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uk-UA" sz="1200" dirty="0" smtClean="0">
                <a:solidFill>
                  <a:schemeClr val="bg1"/>
                </a:solidFill>
              </a:rPr>
              <a:t>Кристалічний стан речовин дуже поширений, </a:t>
            </a:r>
            <a:br>
              <a:rPr lang="uk-UA" sz="1200" dirty="0" smtClean="0">
                <a:solidFill>
                  <a:schemeClr val="bg1"/>
                </a:solidFill>
              </a:rPr>
            </a:br>
            <a:r>
              <a:rPr lang="uk-UA" sz="1200" dirty="0" smtClean="0">
                <a:solidFill>
                  <a:schemeClr val="bg1"/>
                </a:solidFill>
              </a:rPr>
              <a:t>існує для простих і складних речовин з різним видом хімічного зв'язку.</a:t>
            </a:r>
          </a:p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E4D5B5A-B1B7-4766-8B52-D18E0A02E027}" type="slidenum">
              <a:rPr lang="uk-UA" smtClean="0"/>
              <a:pPr>
                <a:defRPr/>
              </a:pPr>
              <a:t>2</a:t>
            </a:fld>
            <a:endParaRPr lang="uk-U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uk-UA" smtClean="0"/>
              <a:t>Зразок підзаголовка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19C4B5-9A08-4B70-A5BA-13AA73DC411B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01BA16-D36F-4A0F-A516-8FB70EA81FB3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5336B5-4BB8-476A-95B3-B932FA99CBEB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4F349F-FBDE-4E24-8F45-F52409494A77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7292BE-C7D3-43E5-A1EE-FE199E489532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04325A-8C1C-46BE-BE40-6535B0F3628F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65F714-4AA2-44A2-A8E9-B30D5A680FC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A9793D-AE3C-4630-BC4C-0083FD76FEB6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 smtClean="0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BC761F-656C-4420-94D7-9D4BB4CBC2E2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E0388E-E691-4265-8FEB-D016942AA05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99DB71-AD3D-4FCF-846A-0949550440DE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6C8689-DF39-4151-91F0-7B365B0A3235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A02514-04E1-41EC-8D3F-BAF49C100D0D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66B9DC-E33D-410D-94C1-8B961BBA4870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9387D2-8DDC-438D-BC14-14E890ACECB4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53F7A1-85BE-4EE9-B403-10CEB2487285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BF2748-06C1-4F0A-AE3C-B8490D9DEE48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84AD22-9F0C-45ED-AAE2-E871F5447988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66845C-C476-45B2-A94C-758AA501328C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FB55FA-D1DC-4450-9243-7A01FC6CAC4A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6F272A-413F-45B5-9C1D-1B478B21150E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64571D-836C-4C93-8045-57F17F6778C2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текста</a:t>
            </a:r>
          </a:p>
          <a:p>
            <a:pPr lvl="1"/>
            <a:r>
              <a:rPr lang="uk-UA" smtClean="0"/>
              <a:t>Второй уровень</a:t>
            </a:r>
          </a:p>
          <a:p>
            <a:pPr lvl="2"/>
            <a:r>
              <a:rPr lang="uk-UA" smtClean="0"/>
              <a:t>Третий уровень</a:t>
            </a:r>
          </a:p>
          <a:p>
            <a:pPr lvl="3"/>
            <a:r>
              <a:rPr lang="uk-UA" smtClean="0"/>
              <a:t>Четвертый уровень</a:t>
            </a:r>
          </a:p>
          <a:p>
            <a:pPr lvl="4"/>
            <a:r>
              <a:rPr lang="uk-UA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F9EA47F3-3B1A-4EF5-8CA6-C3559376CFAE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текста</a:t>
            </a:r>
          </a:p>
          <a:p>
            <a:pPr lvl="1"/>
            <a:r>
              <a:rPr lang="uk-UA" smtClean="0"/>
              <a:t>Второй уровень</a:t>
            </a:r>
          </a:p>
          <a:p>
            <a:pPr lvl="2"/>
            <a:r>
              <a:rPr lang="uk-UA" smtClean="0"/>
              <a:t>Третий уровень</a:t>
            </a:r>
          </a:p>
          <a:p>
            <a:pPr lvl="3"/>
            <a:r>
              <a:rPr lang="uk-UA" smtClean="0"/>
              <a:t>Четвертый уровень</a:t>
            </a:r>
          </a:p>
          <a:p>
            <a:pPr lvl="4"/>
            <a:r>
              <a:rPr lang="uk-UA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endParaRPr lang="uk-UA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uk-UA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97E3251-A4BD-486F-94A8-90CA8317D3D3}" type="slidenum">
              <a:rPr lang="uk-UA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2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8.png"/><Relationship Id="rId2" Type="http://schemas.openxmlformats.org/officeDocument/2006/relationships/audio" Target="../media/audio3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wmf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slideLayout" Target="../slideLayouts/slideLayout18.xml"/><Relationship Id="rId1" Type="http://schemas.openxmlformats.org/officeDocument/2006/relationships/audio" Target="../media/audio4.bin"/><Relationship Id="rId6" Type="http://schemas.openxmlformats.org/officeDocument/2006/relationships/image" Target="../media/image33.gif"/><Relationship Id="rId5" Type="http://schemas.openxmlformats.org/officeDocument/2006/relationships/image" Target="../media/image32.gif"/><Relationship Id="rId4" Type="http://schemas.openxmlformats.org/officeDocument/2006/relationships/image" Target="../media/image31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8" name="WordArt 4"/>
          <p:cNvSpPr>
            <a:spLocks noChangeArrowheads="1" noChangeShapeType="1" noTextEdit="1"/>
          </p:cNvSpPr>
          <p:nvPr/>
        </p:nvSpPr>
        <p:spPr bwMode="auto">
          <a:xfrm>
            <a:off x="1447800" y="533400"/>
            <a:ext cx="6172200" cy="4343400"/>
          </a:xfrm>
          <a:prstGeom prst="rect">
            <a:avLst/>
          </a:prstGeom>
        </p:spPr>
        <p:txBody>
          <a:bodyPr wrap="none" fromWordArt="1">
            <a:prstTxWarp prst="textTriangle">
              <a:avLst>
                <a:gd name="adj" fmla="val 0"/>
              </a:avLst>
            </a:prstTxWarp>
            <a:scene3d>
              <a:camera prst="legacyObliqueTopLeft"/>
              <a:lightRig rig="legacyNormal3" dir="r"/>
            </a:scene3d>
            <a:sp3d extrusionH="201600" prstMaterial="legacyMatte">
              <a:extrusionClr>
                <a:srgbClr val="0066CC"/>
              </a:extrusionClr>
            </a:sp3d>
          </a:bodyPr>
          <a:lstStyle/>
          <a:p>
            <a:pPr algn="ctr"/>
            <a:r>
              <a:rPr lang="uk-UA" sz="36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Кристалічні</a:t>
            </a:r>
          </a:p>
          <a:p>
            <a:pPr algn="ctr"/>
            <a:r>
              <a:rPr lang="uk-UA" sz="36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гратки</a:t>
            </a:r>
          </a:p>
        </p:txBody>
      </p:sp>
    </p:spTree>
  </p:cSld>
  <p:clrMapOvr>
    <a:masterClrMapping/>
  </p:clrMapOvr>
  <p:transition>
    <p:wheel spokes="8"/>
    <p:sndAc>
      <p:stSnd>
        <p:snd r:embed="rId2" name="drumroll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727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727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727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81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150"/>
            <a:ext cx="9143999" cy="954107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chemeClr val="tx1"/>
                </a:solidFill>
              </a:rPr>
              <a:t>Кристалічна будова речовини описується </a:t>
            </a:r>
            <a:br>
              <a:rPr lang="uk-UA" sz="2800" b="1" dirty="0" smtClean="0">
                <a:solidFill>
                  <a:schemeClr val="tx1"/>
                </a:solidFill>
              </a:rPr>
            </a:br>
            <a:r>
              <a:rPr lang="uk-UA" sz="2800" b="1" dirty="0" smtClean="0">
                <a:solidFill>
                  <a:schemeClr val="tx1"/>
                </a:solidFill>
              </a:rPr>
              <a:t>кристалічною </a:t>
            </a:r>
            <a:r>
              <a:rPr lang="uk-UA" sz="2800" b="1" dirty="0" err="1" smtClean="0">
                <a:solidFill>
                  <a:schemeClr val="tx1"/>
                </a:solidFill>
              </a:rPr>
              <a:t>граткою</a:t>
            </a:r>
            <a:r>
              <a:rPr lang="uk-UA" sz="2800" b="1" dirty="0" smtClean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1026" name="Picture 2" descr="C:\Documents and Settings\User\Рабочий стол\молекулярна гратка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07023" y="4329952"/>
            <a:ext cx="1976718" cy="18241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7" name="Picture 3" descr="C:\Documents and Settings\User\Рабочий стол\атомна гратка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8940" y="4292957"/>
            <a:ext cx="1909484" cy="18676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8" name="Picture 4" descr="C:\Documents and Settings\User\Рабочий стол\кристал солі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34722" y="4316506"/>
            <a:ext cx="1911784" cy="1828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9" name="Picture 5" descr="C:\Documents and Settings\User\Рабочий стол\металічна гратка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979024" y="4334660"/>
            <a:ext cx="1815351" cy="17971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0" y="2541546"/>
            <a:ext cx="9144000" cy="138499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chemeClr val="tx1"/>
                </a:solidFill>
              </a:rPr>
              <a:t>У залежності від виду хімічного зв'язку і виду частинок, що утворили </a:t>
            </a:r>
            <a:r>
              <a:rPr lang="uk-UA" sz="2800" b="1" dirty="0" err="1" smtClean="0">
                <a:solidFill>
                  <a:schemeClr val="tx1"/>
                </a:solidFill>
              </a:rPr>
              <a:t>гратку</a:t>
            </a:r>
            <a:r>
              <a:rPr lang="uk-UA" sz="2800" b="1" dirty="0" smtClean="0">
                <a:solidFill>
                  <a:schemeClr val="tx1"/>
                </a:solidFill>
              </a:rPr>
              <a:t>, відрізняють такі типи кристалічних </a:t>
            </a:r>
            <a:r>
              <a:rPr lang="uk-UA" sz="2800" b="1" dirty="0" err="1" smtClean="0">
                <a:solidFill>
                  <a:schemeClr val="tx1"/>
                </a:solidFill>
              </a:rPr>
              <a:t>граток</a:t>
            </a:r>
            <a:r>
              <a:rPr lang="uk-UA" sz="2800" b="1" dirty="0" smtClean="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45661" y="6159968"/>
            <a:ext cx="22725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uk-UA" sz="2800" dirty="0" smtClean="0">
                <a:solidFill>
                  <a:schemeClr val="bg1"/>
                </a:solidFill>
              </a:rPr>
              <a:t>молекулярні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7883" y="6149788"/>
            <a:ext cx="137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uk-UA" sz="2800" dirty="0" smtClean="0">
                <a:solidFill>
                  <a:schemeClr val="bg1"/>
                </a:solidFill>
              </a:rPr>
              <a:t>атомні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141260" y="6119627"/>
            <a:ext cx="12460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uk-UA" sz="2800" dirty="0" err="1" smtClean="0">
                <a:solidFill>
                  <a:schemeClr val="bg1"/>
                </a:solidFill>
              </a:rPr>
              <a:t>йонні</a:t>
            </a:r>
            <a:endParaRPr lang="uk-UA" sz="2800" dirty="0" smtClean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916271" y="6136341"/>
            <a:ext cx="18108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uk-UA" sz="2800" dirty="0" smtClean="0">
                <a:solidFill>
                  <a:schemeClr val="bg1"/>
                </a:solidFill>
              </a:rPr>
              <a:t>металічні</a:t>
            </a:r>
            <a:endParaRPr lang="uk-UA" sz="2800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1324754"/>
            <a:ext cx="9144000" cy="954107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rgbClr val="FF0000"/>
                </a:solidFill>
              </a:rPr>
              <a:t> Кристалічна </a:t>
            </a:r>
            <a:r>
              <a:rPr lang="uk-UA" sz="2800" b="1" dirty="0" err="1" smtClean="0">
                <a:solidFill>
                  <a:srgbClr val="FF0000"/>
                </a:solidFill>
              </a:rPr>
              <a:t>гратка</a:t>
            </a:r>
            <a:r>
              <a:rPr lang="uk-UA" sz="2800" b="1" dirty="0" smtClean="0">
                <a:solidFill>
                  <a:srgbClr val="FF0000"/>
                </a:solidFill>
              </a:rPr>
              <a:t> </a:t>
            </a:r>
            <a:r>
              <a:rPr lang="uk-UA" sz="2800" b="1" dirty="0" smtClean="0">
                <a:solidFill>
                  <a:schemeClr val="tx1"/>
                </a:solidFill>
              </a:rPr>
              <a:t>— упорядковане розміщення частинок, що утворюють речовину.</a:t>
            </a:r>
            <a:endParaRPr lang="uk-UA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9" grpId="0"/>
      <p:bldP spid="10" grpId="0"/>
      <p:bldP spid="11" grpId="0"/>
      <p:bldP spid="12" grpId="0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81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24436" y="4908768"/>
            <a:ext cx="8014446" cy="181588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800" i="1" dirty="0" smtClean="0">
                <a:solidFill>
                  <a:schemeClr val="tx1"/>
                </a:solidFill>
              </a:rPr>
              <a:t>За</a:t>
            </a:r>
            <a:r>
              <a:rPr lang="uk-UA" sz="2800" b="1" i="1" dirty="0" smtClean="0">
                <a:solidFill>
                  <a:schemeClr val="bg1"/>
                </a:solidFill>
              </a:rPr>
              <a:t> </a:t>
            </a:r>
            <a:r>
              <a:rPr lang="uk-UA" sz="2800" b="1" i="1" dirty="0" smtClean="0">
                <a:solidFill>
                  <a:srgbClr val="FF0000"/>
                </a:solidFill>
              </a:rPr>
              <a:t>типом</a:t>
            </a:r>
            <a:r>
              <a:rPr lang="uk-UA" sz="2800" i="1" dirty="0" smtClean="0">
                <a:solidFill>
                  <a:srgbClr val="FF0000"/>
                </a:solidFill>
              </a:rPr>
              <a:t> </a:t>
            </a:r>
            <a:r>
              <a:rPr lang="uk-UA" sz="2800" i="1" dirty="0" smtClean="0">
                <a:solidFill>
                  <a:schemeClr val="tx1"/>
                </a:solidFill>
              </a:rPr>
              <a:t>кристалічної </a:t>
            </a:r>
            <a:r>
              <a:rPr lang="uk-UA" sz="2800" i="1" dirty="0" err="1" smtClean="0">
                <a:solidFill>
                  <a:schemeClr val="tx1"/>
                </a:solidFill>
              </a:rPr>
              <a:t>гратки</a:t>
            </a:r>
            <a:r>
              <a:rPr lang="uk-UA" sz="2800" i="1" dirty="0" smtClean="0">
                <a:solidFill>
                  <a:schemeClr val="tx1"/>
                </a:solidFill>
              </a:rPr>
              <a:t> можна передбачати: </a:t>
            </a:r>
            <a:r>
              <a:rPr lang="uk-UA" sz="2800" dirty="0" smtClean="0">
                <a:solidFill>
                  <a:srgbClr val="00B0F0"/>
                </a:solidFill>
              </a:rPr>
              <a:t>розчинність у воді;</a:t>
            </a:r>
            <a:r>
              <a:rPr lang="uk-UA" sz="2800" dirty="0" smtClean="0">
                <a:solidFill>
                  <a:schemeClr val="bg1"/>
                </a:solidFill>
              </a:rPr>
              <a:t> </a:t>
            </a:r>
            <a:r>
              <a:rPr lang="uk-UA" sz="2800" dirty="0" smtClean="0">
                <a:solidFill>
                  <a:srgbClr val="FFC000"/>
                </a:solidFill>
              </a:rPr>
              <a:t>температуру плавлення;</a:t>
            </a:r>
            <a:r>
              <a:rPr lang="uk-UA" sz="2800" dirty="0" smtClean="0">
                <a:solidFill>
                  <a:schemeClr val="bg1"/>
                </a:solidFill>
              </a:rPr>
              <a:t> </a:t>
            </a:r>
            <a:r>
              <a:rPr lang="uk-UA" sz="2800" dirty="0" smtClean="0">
                <a:solidFill>
                  <a:srgbClr val="00FF00"/>
                </a:solidFill>
              </a:rPr>
              <a:t>електропровідність</a:t>
            </a:r>
            <a:r>
              <a:rPr lang="uk-UA" sz="2800" dirty="0" smtClean="0">
                <a:solidFill>
                  <a:schemeClr val="bg1"/>
                </a:solidFill>
              </a:rPr>
              <a:t>; </a:t>
            </a:r>
            <a:r>
              <a:rPr lang="uk-UA" sz="2800" dirty="0" smtClean="0">
                <a:solidFill>
                  <a:srgbClr val="C9A2F0"/>
                </a:solidFill>
              </a:rPr>
              <a:t>забарвлення;</a:t>
            </a:r>
            <a:r>
              <a:rPr lang="uk-UA" sz="2800" dirty="0" smtClean="0">
                <a:solidFill>
                  <a:schemeClr val="bg1"/>
                </a:solidFill>
              </a:rPr>
              <a:t> </a:t>
            </a:r>
            <a:r>
              <a:rPr lang="uk-UA" sz="2800" dirty="0" smtClean="0">
                <a:solidFill>
                  <a:srgbClr val="FFFF66"/>
                </a:solidFill>
              </a:rPr>
              <a:t>твердість</a:t>
            </a:r>
            <a:r>
              <a:rPr lang="uk-UA" sz="2800" dirty="0" smtClean="0">
                <a:solidFill>
                  <a:schemeClr val="bg1"/>
                </a:solidFill>
              </a:rPr>
              <a:t>;	</a:t>
            </a:r>
            <a:r>
              <a:rPr lang="uk-UA" sz="2800" dirty="0" smtClean="0">
                <a:solidFill>
                  <a:srgbClr val="00FFFF"/>
                </a:solidFill>
              </a:rPr>
              <a:t>міцність</a:t>
            </a:r>
            <a:r>
              <a:rPr lang="uk-UA" sz="2800" dirty="0" smtClean="0">
                <a:solidFill>
                  <a:schemeClr val="bg1"/>
                </a:solidFill>
              </a:rPr>
              <a:t>;  </a:t>
            </a:r>
            <a:r>
              <a:rPr lang="uk-UA" sz="2800" dirty="0" smtClean="0">
                <a:solidFill>
                  <a:srgbClr val="FF66FF"/>
                </a:solidFill>
              </a:rPr>
              <a:t>крихкість</a:t>
            </a:r>
            <a:r>
              <a:rPr lang="uk-UA" sz="2800" dirty="0" smtClean="0">
                <a:solidFill>
                  <a:schemeClr val="bg1"/>
                </a:solidFill>
              </a:rPr>
              <a:t>.</a:t>
            </a:r>
            <a:endParaRPr lang="uk-UA" sz="28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76200"/>
            <a:ext cx="9144000" cy="2246769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rgbClr val="FF0000"/>
                </a:solidFill>
              </a:rPr>
              <a:t>Кристалічна </a:t>
            </a:r>
            <a:r>
              <a:rPr lang="uk-UA" sz="2800" b="1" dirty="0" err="1" smtClean="0">
                <a:solidFill>
                  <a:srgbClr val="FF0000"/>
                </a:solidFill>
              </a:rPr>
              <a:t>гратка</a:t>
            </a:r>
            <a:r>
              <a:rPr lang="uk-UA" sz="2800" b="1" dirty="0" smtClean="0">
                <a:solidFill>
                  <a:srgbClr val="FF0000"/>
                </a:solidFill>
              </a:rPr>
              <a:t> </a:t>
            </a:r>
            <a:r>
              <a:rPr lang="uk-UA" sz="2800" b="1" dirty="0" smtClean="0">
                <a:solidFill>
                  <a:schemeClr val="tx1"/>
                </a:solidFill>
              </a:rPr>
              <a:t>— це </a:t>
            </a:r>
            <a:r>
              <a:rPr lang="uk-UA" sz="2800" b="1" i="1" dirty="0" smtClean="0">
                <a:solidFill>
                  <a:srgbClr val="FF0000"/>
                </a:solidFill>
              </a:rPr>
              <a:t>модель</a:t>
            </a:r>
            <a:r>
              <a:rPr lang="uk-UA" sz="2800" b="1" dirty="0" smtClean="0">
                <a:solidFill>
                  <a:srgbClr val="FF0000"/>
                </a:solidFill>
              </a:rPr>
              <a:t>, </a:t>
            </a:r>
            <a:r>
              <a:rPr lang="uk-UA" sz="2800" b="1" dirty="0" smtClean="0">
                <a:solidFill>
                  <a:schemeClr val="tx1"/>
                </a:solidFill>
              </a:rPr>
              <a:t>що дозволяє демонструвати внутрішню будову кристалічної речовини, тобто показує послідовність розміщення в кристалі частинок, що утворили кристал</a:t>
            </a:r>
            <a:r>
              <a:rPr lang="uk-UA" sz="2800" b="1" dirty="0" smtClean="0">
                <a:solidFill>
                  <a:schemeClr val="tx1"/>
                </a:solidFill>
              </a:rPr>
              <a:t>.</a:t>
            </a:r>
            <a:endParaRPr lang="uk-UA" b="1" dirty="0">
              <a:solidFill>
                <a:schemeClr val="tx1"/>
              </a:solidFill>
            </a:endParaRPr>
          </a:p>
        </p:txBody>
      </p:sp>
      <p:pic>
        <p:nvPicPr>
          <p:cNvPr id="5" name="Picture 4" descr="C:\Documents and Settings\User\Рабочий стол\кристал солі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2013" y="2214282"/>
            <a:ext cx="2625538" cy="25115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4400550" y="2473107"/>
            <a:ext cx="4191000" cy="181588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chemeClr val="tx1"/>
                </a:solidFill>
              </a:rPr>
              <a:t>Тип кристалічної </a:t>
            </a:r>
            <a:r>
              <a:rPr lang="uk-UA" sz="2800" b="1" dirty="0" err="1" smtClean="0">
                <a:solidFill>
                  <a:schemeClr val="tx1"/>
                </a:solidFill>
              </a:rPr>
              <a:t>гратки</a:t>
            </a:r>
            <a:r>
              <a:rPr lang="uk-UA" sz="2800" b="1" dirty="0" smtClean="0">
                <a:solidFill>
                  <a:schemeClr val="tx1"/>
                </a:solidFill>
              </a:rPr>
              <a:t> </a:t>
            </a:r>
            <a:r>
              <a:rPr lang="uk-UA" sz="2800" b="1" dirty="0" smtClean="0">
                <a:solidFill>
                  <a:schemeClr val="tx1"/>
                </a:solidFill>
              </a:rPr>
              <a:t>визначає </a:t>
            </a:r>
          </a:p>
          <a:p>
            <a:r>
              <a:rPr lang="uk-UA" sz="2800" b="1" i="1" dirty="0" smtClean="0">
                <a:solidFill>
                  <a:srgbClr val="FF3399"/>
                </a:solidFill>
              </a:rPr>
              <a:t>фізичні </a:t>
            </a:r>
            <a:r>
              <a:rPr lang="uk-UA" sz="2800" b="1" i="1" dirty="0" smtClean="0">
                <a:solidFill>
                  <a:srgbClr val="FF3399"/>
                </a:solidFill>
              </a:rPr>
              <a:t>властивості</a:t>
            </a:r>
            <a:r>
              <a:rPr lang="uk-UA" sz="2800" b="1" dirty="0" smtClean="0">
                <a:solidFill>
                  <a:schemeClr val="bg1"/>
                </a:solidFill>
              </a:rPr>
              <a:t> </a:t>
            </a:r>
            <a:r>
              <a:rPr lang="uk-UA" sz="2800" b="1" dirty="0" smtClean="0">
                <a:solidFill>
                  <a:schemeClr val="tx1"/>
                </a:solidFill>
              </a:rPr>
              <a:t>речовин.</a:t>
            </a:r>
          </a:p>
        </p:txBody>
      </p:sp>
    </p:spTree>
  </p:cSld>
  <p:clrMapOvr>
    <a:masterClrMapping/>
  </p:clrMapOvr>
  <p:transition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 Box 6"/>
          <p:cNvSpPr txBox="1">
            <a:spLocks noChangeArrowheads="1"/>
          </p:cNvSpPr>
          <p:nvPr/>
        </p:nvSpPr>
        <p:spPr bwMode="auto">
          <a:xfrm>
            <a:off x="3318063" y="906054"/>
            <a:ext cx="5825937" cy="1815882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 dirty="0">
                <a:solidFill>
                  <a:sysClr val="windowText" lastClr="000000"/>
                </a:solidFill>
              </a:rPr>
              <a:t>   </a:t>
            </a:r>
            <a:r>
              <a:rPr lang="uk-UA" sz="2800" b="1" dirty="0">
                <a:solidFill>
                  <a:sysClr val="windowText" lastClr="000000"/>
                </a:solidFill>
              </a:rPr>
              <a:t>У вузлах </a:t>
            </a:r>
            <a:r>
              <a:rPr lang="uk-UA" sz="2800" b="1" dirty="0" err="1">
                <a:solidFill>
                  <a:sysClr val="windowText" lastClr="000000"/>
                </a:solidFill>
              </a:rPr>
              <a:t>йонних</a:t>
            </a:r>
            <a:r>
              <a:rPr lang="uk-UA" sz="2800" b="1" dirty="0">
                <a:solidFill>
                  <a:sysClr val="windowText" lastClr="000000"/>
                </a:solidFill>
              </a:rPr>
              <a:t> кристалічних </a:t>
            </a:r>
            <a:r>
              <a:rPr lang="uk-UA" sz="2800" b="1" dirty="0" err="1">
                <a:solidFill>
                  <a:sysClr val="windowText" lastClr="000000"/>
                </a:solidFill>
              </a:rPr>
              <a:t>граток</a:t>
            </a:r>
            <a:r>
              <a:rPr lang="uk-UA" sz="2800" b="1" dirty="0">
                <a:solidFill>
                  <a:sysClr val="windowText" lastClr="000000"/>
                </a:solidFill>
              </a:rPr>
              <a:t> знаходяться </a:t>
            </a:r>
            <a:r>
              <a:rPr lang="uk-UA" sz="2800" b="1" dirty="0" err="1">
                <a:solidFill>
                  <a:srgbClr val="FF3399"/>
                </a:solidFill>
              </a:rPr>
              <a:t>йони</a:t>
            </a:r>
            <a:r>
              <a:rPr lang="uk-UA" sz="2800" b="1" dirty="0"/>
              <a:t>, </a:t>
            </a:r>
            <a:r>
              <a:rPr lang="uk-UA" sz="2800" b="1" dirty="0" err="1">
                <a:solidFill>
                  <a:sysClr val="windowText" lastClr="000000"/>
                </a:solidFill>
              </a:rPr>
              <a:t>повязані</a:t>
            </a:r>
            <a:r>
              <a:rPr lang="uk-UA" sz="2800" b="1" dirty="0">
                <a:solidFill>
                  <a:sysClr val="windowText" lastClr="000000"/>
                </a:solidFill>
              </a:rPr>
              <a:t> один з одним </a:t>
            </a:r>
            <a:r>
              <a:rPr lang="uk-UA" sz="2800" b="1" dirty="0" smtClean="0"/>
              <a:t/>
            </a:r>
            <a:br>
              <a:rPr lang="uk-UA" sz="2800" b="1" dirty="0" smtClean="0"/>
            </a:br>
            <a:r>
              <a:rPr lang="uk-UA" sz="2800" b="1" dirty="0" err="1" smtClean="0">
                <a:solidFill>
                  <a:srgbClr val="FF3399"/>
                </a:solidFill>
              </a:rPr>
              <a:t>йонним</a:t>
            </a:r>
            <a:r>
              <a:rPr lang="uk-UA" sz="2800" b="1" dirty="0" smtClean="0">
                <a:solidFill>
                  <a:srgbClr val="FF3399"/>
                </a:solidFill>
              </a:rPr>
              <a:t> </a:t>
            </a:r>
            <a:r>
              <a:rPr lang="uk-UA" sz="2800" b="1" dirty="0" err="1">
                <a:solidFill>
                  <a:srgbClr val="FF3399"/>
                </a:solidFill>
              </a:rPr>
              <a:t>звязком</a:t>
            </a:r>
            <a:endParaRPr lang="uk-UA" sz="2800" b="1" dirty="0">
              <a:solidFill>
                <a:srgbClr val="FF3399"/>
              </a:solidFill>
            </a:endParaRPr>
          </a:p>
        </p:txBody>
      </p:sp>
      <p:sp>
        <p:nvSpPr>
          <p:cNvPr id="74754" name="AutoShape 2"/>
          <p:cNvSpPr>
            <a:spLocks noChangeArrowheads="1"/>
          </p:cNvSpPr>
          <p:nvPr/>
        </p:nvSpPr>
        <p:spPr bwMode="auto">
          <a:xfrm>
            <a:off x="609600" y="609600"/>
            <a:ext cx="2514600" cy="2514600"/>
          </a:xfrm>
          <a:prstGeom prst="cube">
            <a:avLst>
              <a:gd name="adj" fmla="val 33333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  <p:pic>
        <p:nvPicPr>
          <p:cNvPr id="74755" name="Picture 3" descr="Електрон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" y="2819400"/>
            <a:ext cx="603250" cy="609600"/>
          </a:xfrm>
          <a:prstGeom prst="rect">
            <a:avLst/>
          </a:prstGeom>
          <a:noFill/>
        </p:spPr>
      </p:pic>
      <p:pic>
        <p:nvPicPr>
          <p:cNvPr id="74756" name="Picture 4" descr="атом червоний-прозорий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4800" y="1143000"/>
            <a:ext cx="762000" cy="762000"/>
          </a:xfrm>
          <a:prstGeom prst="rect">
            <a:avLst/>
          </a:prstGeom>
          <a:noFill/>
        </p:spPr>
      </p:pic>
      <p:pic>
        <p:nvPicPr>
          <p:cNvPr id="74757" name="Picture 5" descr="атом червоний-прозорий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828800" y="2667000"/>
            <a:ext cx="762000" cy="762000"/>
          </a:xfrm>
          <a:prstGeom prst="rect">
            <a:avLst/>
          </a:prstGeom>
          <a:noFill/>
        </p:spPr>
      </p:pic>
      <p:pic>
        <p:nvPicPr>
          <p:cNvPr id="74758" name="Picture 6" descr="атом червоний-прозорий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43200" y="304800"/>
            <a:ext cx="762000" cy="762000"/>
          </a:xfrm>
          <a:prstGeom prst="rect">
            <a:avLst/>
          </a:prstGeom>
          <a:noFill/>
        </p:spPr>
      </p:pic>
      <p:pic>
        <p:nvPicPr>
          <p:cNvPr id="74759" name="Picture 7" descr="Електрон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05000" y="1143000"/>
            <a:ext cx="604838" cy="609600"/>
          </a:xfrm>
          <a:prstGeom prst="rect">
            <a:avLst/>
          </a:prstGeom>
          <a:noFill/>
        </p:spPr>
      </p:pic>
      <p:sp>
        <p:nvSpPr>
          <p:cNvPr id="74760" name="Line 8"/>
          <p:cNvSpPr>
            <a:spLocks noChangeShapeType="1"/>
          </p:cNvSpPr>
          <p:nvPr/>
        </p:nvSpPr>
        <p:spPr bwMode="auto">
          <a:xfrm>
            <a:off x="1447800" y="609600"/>
            <a:ext cx="0" cy="167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74761" name="Line 9"/>
          <p:cNvSpPr>
            <a:spLocks noChangeShapeType="1"/>
          </p:cNvSpPr>
          <p:nvPr/>
        </p:nvSpPr>
        <p:spPr bwMode="auto">
          <a:xfrm flipV="1">
            <a:off x="609600" y="2286000"/>
            <a:ext cx="8382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74762" name="Line 10"/>
          <p:cNvSpPr>
            <a:spLocks noChangeShapeType="1"/>
          </p:cNvSpPr>
          <p:nvPr/>
        </p:nvSpPr>
        <p:spPr bwMode="auto">
          <a:xfrm flipH="1">
            <a:off x="1447800" y="2286000"/>
            <a:ext cx="1676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pic>
        <p:nvPicPr>
          <p:cNvPr id="74763" name="Picture 11" descr="атом червоний-прозорий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66800" y="1905000"/>
            <a:ext cx="762000" cy="762000"/>
          </a:xfrm>
          <a:prstGeom prst="rect">
            <a:avLst/>
          </a:prstGeom>
          <a:noFill/>
        </p:spPr>
      </p:pic>
      <p:pic>
        <p:nvPicPr>
          <p:cNvPr id="74764" name="Picture 12" descr="Електрон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95600" y="1981200"/>
            <a:ext cx="603250" cy="609600"/>
          </a:xfrm>
          <a:prstGeom prst="rect">
            <a:avLst/>
          </a:prstGeom>
          <a:noFill/>
        </p:spPr>
      </p:pic>
      <p:pic>
        <p:nvPicPr>
          <p:cNvPr id="74765" name="Picture 13" descr="Електрон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3000" y="304800"/>
            <a:ext cx="603250" cy="609600"/>
          </a:xfrm>
          <a:prstGeom prst="rect">
            <a:avLst/>
          </a:prstGeom>
          <a:noFill/>
        </p:spPr>
      </p:pic>
      <p:sp>
        <p:nvSpPr>
          <p:cNvPr id="74766" name="Text Box 14"/>
          <p:cNvSpPr txBox="1">
            <a:spLocks noChangeArrowheads="1"/>
          </p:cNvSpPr>
          <p:nvPr/>
        </p:nvSpPr>
        <p:spPr bwMode="auto">
          <a:xfrm>
            <a:off x="2743200" y="381000"/>
            <a:ext cx="685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3200">
                <a:solidFill>
                  <a:schemeClr val="bg1"/>
                </a:solidFill>
              </a:rPr>
              <a:t>Cl</a:t>
            </a:r>
            <a:r>
              <a:rPr lang="de-DE" sz="3200" baseline="30000">
                <a:solidFill>
                  <a:schemeClr val="bg1"/>
                </a:solidFill>
              </a:rPr>
              <a:t>-</a:t>
            </a:r>
            <a:endParaRPr lang="uk-UA" sz="3200" baseline="30000">
              <a:solidFill>
                <a:schemeClr val="bg1"/>
              </a:solidFill>
            </a:endParaRPr>
          </a:p>
        </p:txBody>
      </p:sp>
      <p:sp>
        <p:nvSpPr>
          <p:cNvPr id="74767" name="Text Box 15"/>
          <p:cNvSpPr txBox="1">
            <a:spLocks noChangeArrowheads="1"/>
          </p:cNvSpPr>
          <p:nvPr/>
        </p:nvSpPr>
        <p:spPr bwMode="auto">
          <a:xfrm>
            <a:off x="1066800" y="1981200"/>
            <a:ext cx="685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3200" dirty="0">
                <a:solidFill>
                  <a:schemeClr val="bg1"/>
                </a:solidFill>
              </a:rPr>
              <a:t>Cl</a:t>
            </a:r>
            <a:r>
              <a:rPr lang="de-DE" sz="3200" baseline="30000" dirty="0">
                <a:solidFill>
                  <a:schemeClr val="bg1"/>
                </a:solidFill>
              </a:rPr>
              <a:t>-</a:t>
            </a:r>
            <a:endParaRPr lang="uk-UA" sz="3200" baseline="30000" dirty="0">
              <a:solidFill>
                <a:schemeClr val="bg1"/>
              </a:solidFill>
            </a:endParaRPr>
          </a:p>
        </p:txBody>
      </p:sp>
      <p:sp>
        <p:nvSpPr>
          <p:cNvPr id="74768" name="Text Box 16"/>
          <p:cNvSpPr txBox="1">
            <a:spLocks noChangeArrowheads="1"/>
          </p:cNvSpPr>
          <p:nvPr/>
        </p:nvSpPr>
        <p:spPr bwMode="auto">
          <a:xfrm>
            <a:off x="1828800" y="2743200"/>
            <a:ext cx="685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3200">
                <a:solidFill>
                  <a:schemeClr val="bg1"/>
                </a:solidFill>
              </a:rPr>
              <a:t>Cl</a:t>
            </a:r>
            <a:r>
              <a:rPr lang="de-DE" sz="3200" baseline="30000">
                <a:solidFill>
                  <a:schemeClr val="bg1"/>
                </a:solidFill>
              </a:rPr>
              <a:t>-</a:t>
            </a:r>
            <a:endParaRPr lang="uk-UA" sz="3200" baseline="30000">
              <a:solidFill>
                <a:schemeClr val="bg1"/>
              </a:solidFill>
            </a:endParaRPr>
          </a:p>
        </p:txBody>
      </p:sp>
      <p:sp>
        <p:nvSpPr>
          <p:cNvPr id="74769" name="Text Box 17"/>
          <p:cNvSpPr txBox="1">
            <a:spLocks noChangeArrowheads="1"/>
          </p:cNvSpPr>
          <p:nvPr/>
        </p:nvSpPr>
        <p:spPr bwMode="auto">
          <a:xfrm>
            <a:off x="304800" y="1219200"/>
            <a:ext cx="762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3200">
                <a:solidFill>
                  <a:schemeClr val="bg1"/>
                </a:solidFill>
              </a:rPr>
              <a:t>Cl</a:t>
            </a:r>
            <a:r>
              <a:rPr lang="de-DE" sz="3200" baseline="30000">
                <a:solidFill>
                  <a:schemeClr val="bg1"/>
                </a:solidFill>
              </a:rPr>
              <a:t>-</a:t>
            </a:r>
            <a:endParaRPr lang="uk-UA" sz="3200" baseline="30000">
              <a:solidFill>
                <a:schemeClr val="bg1"/>
              </a:solidFill>
            </a:endParaRPr>
          </a:p>
        </p:txBody>
      </p:sp>
      <p:sp>
        <p:nvSpPr>
          <p:cNvPr id="74770" name="Text Box 18"/>
          <p:cNvSpPr txBox="1">
            <a:spLocks noChangeArrowheads="1"/>
          </p:cNvSpPr>
          <p:nvPr/>
        </p:nvSpPr>
        <p:spPr bwMode="auto">
          <a:xfrm>
            <a:off x="2895600" y="2057400"/>
            <a:ext cx="83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2400">
                <a:solidFill>
                  <a:schemeClr val="bg1"/>
                </a:solidFill>
              </a:rPr>
              <a:t>Na</a:t>
            </a:r>
            <a:r>
              <a:rPr lang="de-DE" sz="2400" baseline="30000">
                <a:solidFill>
                  <a:schemeClr val="bg1"/>
                </a:solidFill>
              </a:rPr>
              <a:t>+</a:t>
            </a:r>
            <a:endParaRPr lang="uk-UA" sz="2400" baseline="30000">
              <a:solidFill>
                <a:schemeClr val="bg1"/>
              </a:solidFill>
            </a:endParaRPr>
          </a:p>
        </p:txBody>
      </p:sp>
      <p:sp>
        <p:nvSpPr>
          <p:cNvPr id="74771" name="Text Box 19"/>
          <p:cNvSpPr txBox="1">
            <a:spLocks noChangeArrowheads="1"/>
          </p:cNvSpPr>
          <p:nvPr/>
        </p:nvSpPr>
        <p:spPr bwMode="auto">
          <a:xfrm>
            <a:off x="1905000" y="1219200"/>
            <a:ext cx="83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2400">
                <a:solidFill>
                  <a:schemeClr val="bg1"/>
                </a:solidFill>
              </a:rPr>
              <a:t>Na</a:t>
            </a:r>
            <a:r>
              <a:rPr lang="de-DE" sz="2400" baseline="30000">
                <a:solidFill>
                  <a:schemeClr val="bg1"/>
                </a:solidFill>
              </a:rPr>
              <a:t>+</a:t>
            </a:r>
            <a:endParaRPr lang="uk-UA" sz="2400" baseline="30000">
              <a:solidFill>
                <a:schemeClr val="bg1"/>
              </a:solidFill>
            </a:endParaRPr>
          </a:p>
        </p:txBody>
      </p:sp>
      <p:sp>
        <p:nvSpPr>
          <p:cNvPr id="74772" name="Text Box 20"/>
          <p:cNvSpPr txBox="1">
            <a:spLocks noChangeArrowheads="1"/>
          </p:cNvSpPr>
          <p:nvPr/>
        </p:nvSpPr>
        <p:spPr bwMode="auto">
          <a:xfrm>
            <a:off x="1143000" y="381000"/>
            <a:ext cx="83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2400">
                <a:solidFill>
                  <a:schemeClr val="bg1"/>
                </a:solidFill>
              </a:rPr>
              <a:t>Na</a:t>
            </a:r>
            <a:r>
              <a:rPr lang="de-DE" sz="2400" baseline="30000">
                <a:solidFill>
                  <a:schemeClr val="bg1"/>
                </a:solidFill>
              </a:rPr>
              <a:t>+</a:t>
            </a:r>
            <a:endParaRPr lang="uk-UA" sz="2400" baseline="30000">
              <a:solidFill>
                <a:schemeClr val="bg1"/>
              </a:solidFill>
            </a:endParaRPr>
          </a:p>
        </p:txBody>
      </p:sp>
      <p:sp>
        <p:nvSpPr>
          <p:cNvPr id="74773" name="Text Box 21"/>
          <p:cNvSpPr txBox="1">
            <a:spLocks noChangeArrowheads="1"/>
          </p:cNvSpPr>
          <p:nvPr/>
        </p:nvSpPr>
        <p:spPr bwMode="auto">
          <a:xfrm>
            <a:off x="304800" y="2895600"/>
            <a:ext cx="83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2400">
                <a:solidFill>
                  <a:schemeClr val="bg1"/>
                </a:solidFill>
              </a:rPr>
              <a:t>Na</a:t>
            </a:r>
            <a:r>
              <a:rPr lang="de-DE" sz="2400" baseline="30000">
                <a:solidFill>
                  <a:schemeClr val="bg1"/>
                </a:solidFill>
              </a:rPr>
              <a:t>+</a:t>
            </a:r>
            <a:endParaRPr lang="uk-UA" sz="2400" baseline="30000">
              <a:solidFill>
                <a:schemeClr val="bg1"/>
              </a:solidFill>
            </a:endParaRPr>
          </a:p>
        </p:txBody>
      </p:sp>
      <p:sp>
        <p:nvSpPr>
          <p:cNvPr id="74774" name="Text Box 22"/>
          <p:cNvSpPr txBox="1">
            <a:spLocks noChangeArrowheads="1"/>
          </p:cNvSpPr>
          <p:nvPr/>
        </p:nvSpPr>
        <p:spPr bwMode="auto">
          <a:xfrm>
            <a:off x="3523129" y="0"/>
            <a:ext cx="5455024" cy="5847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spcBef>
                <a:spcPct val="50000"/>
              </a:spcBef>
            </a:pPr>
            <a:r>
              <a:rPr lang="uk-UA" sz="32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Йонні</a:t>
            </a:r>
            <a:r>
              <a:rPr lang="uk-UA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кристалічні </a:t>
            </a:r>
            <a:r>
              <a:rPr lang="uk-UA" sz="32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гратки</a:t>
            </a:r>
            <a:endParaRPr lang="uk-UA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4775" name="Text Box 23"/>
          <p:cNvSpPr txBox="1">
            <a:spLocks noChangeArrowheads="1"/>
          </p:cNvSpPr>
          <p:nvPr/>
        </p:nvSpPr>
        <p:spPr bwMode="auto">
          <a:xfrm>
            <a:off x="190500" y="3594847"/>
            <a:ext cx="8743949" cy="1815882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800" b="1" dirty="0">
                <a:solidFill>
                  <a:sysClr val="windowText" lastClr="000000"/>
                </a:solidFill>
              </a:rPr>
              <a:t>Йони Натрію </a:t>
            </a:r>
            <a:r>
              <a:rPr lang="de-DE" sz="2800" b="1" dirty="0">
                <a:solidFill>
                  <a:sysClr val="windowText" lastClr="000000"/>
                </a:solidFill>
              </a:rPr>
              <a:t>N</a:t>
            </a:r>
            <a:r>
              <a:rPr lang="uk-UA" sz="2800" b="1" dirty="0">
                <a:solidFill>
                  <a:sysClr val="windowText" lastClr="000000"/>
                </a:solidFill>
              </a:rPr>
              <a:t>а</a:t>
            </a:r>
            <a:r>
              <a:rPr lang="uk-UA" sz="2800" b="1" baseline="30000" dirty="0">
                <a:solidFill>
                  <a:sysClr val="windowText" lastClr="000000"/>
                </a:solidFill>
              </a:rPr>
              <a:t>+</a:t>
            </a:r>
            <a:r>
              <a:rPr lang="uk-UA" sz="2800" b="1" dirty="0">
                <a:solidFill>
                  <a:sysClr val="windowText" lastClr="000000"/>
                </a:solidFill>
              </a:rPr>
              <a:t> та  Хлору </a:t>
            </a:r>
            <a:r>
              <a:rPr lang="de-DE" sz="2800" b="1" dirty="0">
                <a:solidFill>
                  <a:sysClr val="windowText" lastClr="000000"/>
                </a:solidFill>
              </a:rPr>
              <a:t>Cl</a:t>
            </a:r>
            <a:r>
              <a:rPr lang="en-US" sz="2800" b="1" baseline="30000" dirty="0">
                <a:solidFill>
                  <a:sysClr val="windowText" lastClr="000000"/>
                </a:solidFill>
              </a:rPr>
              <a:t>―</a:t>
            </a:r>
            <a:r>
              <a:rPr lang="uk-UA" sz="2800" b="1" dirty="0">
                <a:solidFill>
                  <a:sysClr val="windowText" lastClr="000000"/>
                </a:solidFill>
              </a:rPr>
              <a:t> почергово розміщуються у вузлах </a:t>
            </a:r>
            <a:r>
              <a:rPr lang="uk-UA" sz="2800" b="1" dirty="0" err="1">
                <a:solidFill>
                  <a:sysClr val="windowText" lastClr="000000"/>
                </a:solidFill>
              </a:rPr>
              <a:t>граток</a:t>
            </a:r>
            <a:r>
              <a:rPr lang="uk-UA" sz="2800" b="1" dirty="0">
                <a:solidFill>
                  <a:sysClr val="windowText" lastClr="000000"/>
                </a:solidFill>
              </a:rPr>
              <a:t> та з</a:t>
            </a:r>
            <a:r>
              <a:rPr lang="en-US" sz="2800" b="1" dirty="0">
                <a:solidFill>
                  <a:sysClr val="windowText" lastClr="000000"/>
                </a:solidFill>
                <a:latin typeface="Kristen ITC" pitchFamily="66" charset="0"/>
              </a:rPr>
              <a:t>'</a:t>
            </a:r>
            <a:r>
              <a:rPr lang="uk-UA" sz="2800" b="1" dirty="0" err="1">
                <a:solidFill>
                  <a:sysClr val="windowText" lastClr="000000"/>
                </a:solidFill>
              </a:rPr>
              <a:t>єднані</a:t>
            </a:r>
            <a:r>
              <a:rPr lang="uk-UA" sz="2800" b="1" dirty="0">
                <a:solidFill>
                  <a:sysClr val="windowText" lastClr="000000"/>
                </a:solidFill>
              </a:rPr>
              <a:t> один з одним силами електростатичного притягання і кристал солі є ніби єдиним цілим</a:t>
            </a:r>
          </a:p>
        </p:txBody>
      </p:sp>
      <p:sp>
        <p:nvSpPr>
          <p:cNvPr id="74777" name="Text Box 25"/>
          <p:cNvSpPr txBox="1">
            <a:spLocks noChangeArrowheads="1"/>
          </p:cNvSpPr>
          <p:nvPr/>
        </p:nvSpPr>
        <p:spPr bwMode="auto">
          <a:xfrm>
            <a:off x="247650" y="5629836"/>
            <a:ext cx="8648699" cy="101566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800" dirty="0">
                <a:solidFill>
                  <a:sysClr val="windowText" lastClr="000000"/>
                </a:solidFill>
              </a:rPr>
              <a:t>  </a:t>
            </a:r>
            <a:r>
              <a:rPr lang="uk-UA" sz="2800" b="1" dirty="0" err="1">
                <a:solidFill>
                  <a:sysClr val="windowText" lastClr="000000"/>
                </a:solidFill>
              </a:rPr>
              <a:t>Йонні</a:t>
            </a:r>
            <a:r>
              <a:rPr lang="uk-UA" sz="2800" b="1" dirty="0">
                <a:solidFill>
                  <a:sysClr val="windowText" lastClr="000000"/>
                </a:solidFill>
              </a:rPr>
              <a:t> кристалічні </a:t>
            </a:r>
            <a:r>
              <a:rPr lang="uk-UA" sz="2800" b="1" dirty="0" err="1">
                <a:solidFill>
                  <a:sysClr val="windowText" lastClr="000000"/>
                </a:solidFill>
              </a:rPr>
              <a:t>гратки</a:t>
            </a:r>
            <a:r>
              <a:rPr lang="uk-UA" sz="2800" b="1" dirty="0">
                <a:solidFill>
                  <a:sysClr val="windowText" lastClr="000000"/>
                </a:solidFill>
              </a:rPr>
              <a:t> мають майже усі </a:t>
            </a:r>
            <a:r>
              <a:rPr lang="uk-UA" sz="2400" b="1" dirty="0"/>
              <a:t/>
            </a:r>
            <a:br>
              <a:rPr lang="uk-UA" sz="2400" b="1" dirty="0"/>
            </a:br>
            <a:r>
              <a:rPr lang="uk-UA" sz="3200" b="1" dirty="0">
                <a:solidFill>
                  <a:srgbClr val="F94168"/>
                </a:solidFill>
              </a:rPr>
              <a:t>солі, основні оксиди, гідроксиди,</a:t>
            </a:r>
          </a:p>
        </p:txBody>
      </p:sp>
    </p:spTree>
  </p:cSld>
  <p:clrMapOvr>
    <a:masterClrMapping/>
  </p:clrMapOvr>
  <p:transition spd="med">
    <p:blinds dir="vert"/>
    <p:sndAc>
      <p:stSnd>
        <p:snd r:embed="rId2" name="push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47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47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4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47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47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4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47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47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4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74774" grpId="0" animBg="1"/>
      <p:bldP spid="74775" grpId="0" animBg="1"/>
      <p:bldP spid="7477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6" name="Text Box 4"/>
          <p:cNvSpPr txBox="1">
            <a:spLocks noChangeArrowheads="1"/>
          </p:cNvSpPr>
          <p:nvPr/>
        </p:nvSpPr>
        <p:spPr bwMode="auto">
          <a:xfrm>
            <a:off x="1954305" y="174812"/>
            <a:ext cx="4863353" cy="52322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spcBef>
                <a:spcPct val="50000"/>
              </a:spcBef>
            </a:pPr>
            <a:r>
              <a:rPr lang="uk-UA" sz="28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Йонні</a:t>
            </a:r>
            <a:r>
              <a:rPr lang="uk-UA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кристалічні </a:t>
            </a:r>
            <a:r>
              <a:rPr lang="uk-UA" sz="28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гратки</a:t>
            </a:r>
            <a:endParaRPr lang="uk-UA" sz="2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9879" name="Text Box 7"/>
          <p:cNvSpPr txBox="1">
            <a:spLocks noChangeArrowheads="1"/>
          </p:cNvSpPr>
          <p:nvPr/>
        </p:nvSpPr>
        <p:spPr bwMode="auto">
          <a:xfrm>
            <a:off x="0" y="3817843"/>
            <a:ext cx="9144000" cy="94615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>
                <a:solidFill>
                  <a:sysClr val="windowText" lastClr="000000"/>
                </a:solidFill>
              </a:rPr>
              <a:t> </a:t>
            </a:r>
            <a:r>
              <a:rPr lang="uk-UA" sz="2800" b="1">
                <a:solidFill>
                  <a:sysClr val="windowText" lastClr="000000"/>
                </a:solidFill>
              </a:rPr>
              <a:t>  Речовини з йонною граткою тугоплавкі, малолеткі, мають високу твердість, але крихкі</a:t>
            </a:r>
          </a:p>
        </p:txBody>
      </p:sp>
      <p:sp>
        <p:nvSpPr>
          <p:cNvPr id="79880" name="Text Box 8"/>
          <p:cNvSpPr txBox="1">
            <a:spLocks noChangeArrowheads="1"/>
          </p:cNvSpPr>
          <p:nvPr/>
        </p:nvSpPr>
        <p:spPr bwMode="auto">
          <a:xfrm>
            <a:off x="0" y="5131173"/>
            <a:ext cx="9144000" cy="138499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 dirty="0">
                <a:solidFill>
                  <a:sysClr val="windowText" lastClr="000000"/>
                </a:solidFill>
              </a:rPr>
              <a:t> </a:t>
            </a:r>
            <a:r>
              <a:rPr lang="uk-UA" sz="2800" b="1" dirty="0">
                <a:solidFill>
                  <a:sysClr val="windowText" lastClr="000000"/>
                </a:solidFill>
              </a:rPr>
              <a:t>  Розплави й водні розчини добре розчиняються в полярних рідинах (наприклад воді</a:t>
            </a:r>
            <a:r>
              <a:rPr lang="uk-UA" sz="2800" b="1" dirty="0" smtClean="0">
                <a:solidFill>
                  <a:sysClr val="windowText" lastClr="000000"/>
                </a:solidFill>
              </a:rPr>
              <a:t>), мають достатньо високі температури плавлення</a:t>
            </a:r>
            <a:endParaRPr lang="uk-UA" sz="2800" b="1" dirty="0">
              <a:solidFill>
                <a:sysClr val="windowText" lastClr="000000"/>
              </a:solidFill>
            </a:endParaRPr>
          </a:p>
        </p:txBody>
      </p:sp>
      <p:pic>
        <p:nvPicPr>
          <p:cNvPr id="3073" name="Picture 1" descr="C:\Documents and Settings\User\Рабочий стол\кристалічні гратки\2016-01-21 17 54 20.png"/>
          <p:cNvPicPr>
            <a:picLocks noChangeAspect="1" noChangeArrowheads="1"/>
          </p:cNvPicPr>
          <p:nvPr/>
        </p:nvPicPr>
        <p:blipFill>
          <a:blip r:embed="rId3"/>
          <a:srcRect t="8919" r="3645" b="5831"/>
          <a:stretch>
            <a:fillRect/>
          </a:stretch>
        </p:blipFill>
        <p:spPr bwMode="auto">
          <a:xfrm>
            <a:off x="323850" y="1116106"/>
            <a:ext cx="8420100" cy="23935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98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98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9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98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98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9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9" grpId="0" animBg="1"/>
      <p:bldP spid="7988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9A2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3" name="Picture 9" descr="C:\Documents and Settings\User\Рабочий стол\кристалічні гратки\2016-01-21 17 53 10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6250" y="666750"/>
            <a:ext cx="8272183" cy="22017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854388"/>
            <a:ext cx="9144000" cy="954107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ysClr val="windowText" lastClr="000000"/>
                </a:solidFill>
              </a:rPr>
              <a:t>Речовини з молекулярною кристалічною </a:t>
            </a:r>
            <a:r>
              <a:rPr lang="uk-UA" sz="2800" b="1" dirty="0" err="1" smtClean="0">
                <a:solidFill>
                  <a:sysClr val="windowText" lastClr="000000"/>
                </a:solidFill>
              </a:rPr>
              <a:t>граткою</a:t>
            </a:r>
            <a:r>
              <a:rPr lang="uk-UA" sz="2800" b="1" dirty="0" smtClean="0">
                <a:solidFill>
                  <a:sysClr val="windowText" lastClr="000000"/>
                </a:solidFill>
              </a:rPr>
              <a:t>:</a:t>
            </a:r>
            <a:r>
              <a:rPr lang="uk-UA" sz="2800" b="1" i="1" dirty="0" smtClean="0">
                <a:solidFill>
                  <a:sysClr val="windowText" lastClr="000000"/>
                </a:solidFill>
              </a:rPr>
              <a:t> тверді вода</a:t>
            </a:r>
            <a:r>
              <a:rPr lang="uk-UA" sz="2800" b="1" dirty="0" smtClean="0">
                <a:solidFill>
                  <a:sysClr val="windowText" lastClr="000000"/>
                </a:solidFill>
              </a:rPr>
              <a:t> та</a:t>
            </a:r>
            <a:r>
              <a:rPr lang="uk-UA" sz="2800" b="1" i="1" dirty="0" smtClean="0">
                <a:solidFill>
                  <a:sysClr val="windowText" lastClr="000000"/>
                </a:solidFill>
              </a:rPr>
              <a:t> вуглекислий газ, бром, йод.</a:t>
            </a:r>
            <a:endParaRPr lang="uk-UA" sz="2800" b="1" dirty="0">
              <a:solidFill>
                <a:sysClr val="windowText" lastClr="000000"/>
              </a:solidFill>
            </a:endParaRPr>
          </a:p>
        </p:txBody>
      </p:sp>
      <p:pic>
        <p:nvPicPr>
          <p:cNvPr id="1030" name="Picture 6" descr="C:\Documents and Settings\User\Рабочий стол\кристалічні гратки\2016-01-21 17 25 27.png"/>
          <p:cNvPicPr>
            <a:picLocks noChangeAspect="1" noChangeArrowheads="1"/>
          </p:cNvPicPr>
          <p:nvPr/>
        </p:nvPicPr>
        <p:blipFill>
          <a:blip r:embed="rId3"/>
          <a:srcRect t="6913" b="15061"/>
          <a:stretch>
            <a:fillRect/>
          </a:stretch>
        </p:blipFill>
        <p:spPr bwMode="auto">
          <a:xfrm>
            <a:off x="6750424" y="3009898"/>
            <a:ext cx="2084294" cy="806825"/>
          </a:xfrm>
          <a:prstGeom prst="rect">
            <a:avLst/>
          </a:prstGeom>
          <a:noFill/>
        </p:spPr>
      </p:pic>
      <p:pic>
        <p:nvPicPr>
          <p:cNvPr id="21" name="Picture 9" descr="Бвод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0800000" flipV="1">
            <a:off x="406144" y="2990850"/>
            <a:ext cx="952008" cy="738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Text Box 23"/>
          <p:cNvSpPr txBox="1">
            <a:spLocks noChangeArrowheads="1"/>
          </p:cNvSpPr>
          <p:nvPr/>
        </p:nvSpPr>
        <p:spPr bwMode="auto">
          <a:xfrm>
            <a:off x="0" y="5965448"/>
            <a:ext cx="9144000" cy="892552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800" b="1" dirty="0">
                <a:solidFill>
                  <a:sysClr val="windowText" lastClr="000000"/>
                </a:solidFill>
              </a:rPr>
              <a:t> </a:t>
            </a:r>
            <a:r>
              <a:rPr lang="uk-UA" sz="2400" b="1" dirty="0" err="1">
                <a:solidFill>
                  <a:sysClr val="windowText" lastClr="000000"/>
                </a:solidFill>
              </a:rPr>
              <a:t>Звязки</a:t>
            </a:r>
            <a:r>
              <a:rPr lang="uk-UA" sz="2400" b="1" dirty="0">
                <a:solidFill>
                  <a:sysClr val="windowText" lastClr="000000"/>
                </a:solidFill>
              </a:rPr>
              <a:t> між молекулами слабкі, тому ці речовини мають низьку температуру кипіння, низьку твердість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170829" y="3069289"/>
            <a:ext cx="793377" cy="400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2000" i="1" dirty="0" smtClean="0"/>
              <a:t>йод</a:t>
            </a:r>
            <a:endParaRPr lang="uk-UA" sz="1400" dirty="0"/>
          </a:p>
        </p:txBody>
      </p:sp>
      <p:sp>
        <p:nvSpPr>
          <p:cNvPr id="33" name="TextBox 32"/>
          <p:cNvSpPr txBox="1"/>
          <p:nvPr/>
        </p:nvSpPr>
        <p:spPr>
          <a:xfrm>
            <a:off x="1653985" y="3112992"/>
            <a:ext cx="833720" cy="400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2000" i="1" dirty="0" smtClean="0"/>
              <a:t>вода</a:t>
            </a:r>
            <a:endParaRPr lang="uk-UA" sz="1400" dirty="0"/>
          </a:p>
        </p:txBody>
      </p:sp>
      <p:sp>
        <p:nvSpPr>
          <p:cNvPr id="35" name="Text Box 21"/>
          <p:cNvSpPr txBox="1">
            <a:spLocks noChangeArrowheads="1"/>
          </p:cNvSpPr>
          <p:nvPr/>
        </p:nvSpPr>
        <p:spPr bwMode="auto">
          <a:xfrm>
            <a:off x="285751" y="3868270"/>
            <a:ext cx="6128498" cy="830997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 dirty="0"/>
              <a:t>У </a:t>
            </a:r>
            <a:r>
              <a:rPr lang="uk-UA" sz="2400" b="1" dirty="0">
                <a:solidFill>
                  <a:srgbClr val="FF0000"/>
                </a:solidFill>
              </a:rPr>
              <a:t>молекулярних</a:t>
            </a:r>
            <a:r>
              <a:rPr lang="uk-UA" sz="2400" b="1" dirty="0"/>
              <a:t> </a:t>
            </a:r>
            <a:r>
              <a:rPr lang="uk-UA" sz="2400" b="1" dirty="0">
                <a:solidFill>
                  <a:schemeClr val="tx1"/>
                </a:solidFill>
              </a:rPr>
              <a:t>кристалічних </a:t>
            </a:r>
            <a:r>
              <a:rPr lang="uk-UA" sz="2400" b="1" dirty="0" err="1">
                <a:solidFill>
                  <a:schemeClr val="tx1"/>
                </a:solidFill>
              </a:rPr>
              <a:t>гратках</a:t>
            </a:r>
            <a:r>
              <a:rPr lang="uk-UA" sz="2400" b="1" dirty="0">
                <a:solidFill>
                  <a:schemeClr val="tx1"/>
                </a:solidFill>
              </a:rPr>
              <a:t> у вузлах містяться </a:t>
            </a:r>
            <a:r>
              <a:rPr lang="uk-UA" sz="2400" b="1" dirty="0">
                <a:solidFill>
                  <a:srgbClr val="FF0000"/>
                </a:solidFill>
              </a:rPr>
              <a:t>молекули, 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589058" y="3832413"/>
            <a:ext cx="2272554" cy="400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2000" i="1" dirty="0" smtClean="0"/>
              <a:t>вуглекислий газ</a:t>
            </a:r>
            <a:endParaRPr lang="uk-UA" sz="1400" dirty="0"/>
          </a:p>
        </p:txBody>
      </p:sp>
      <p:pic>
        <p:nvPicPr>
          <p:cNvPr id="18" name="Picture 32" descr="молекула йоду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950339" y="2969558"/>
            <a:ext cx="980684" cy="635373"/>
          </a:xfrm>
          <a:prstGeom prst="rect">
            <a:avLst/>
          </a:prstGeom>
          <a:noFill/>
        </p:spPr>
      </p:pic>
      <p:sp>
        <p:nvSpPr>
          <p:cNvPr id="12" name="Text Box 22"/>
          <p:cNvSpPr txBox="1">
            <a:spLocks noChangeArrowheads="1"/>
          </p:cNvSpPr>
          <p:nvPr/>
        </p:nvSpPr>
        <p:spPr bwMode="auto">
          <a:xfrm>
            <a:off x="1855694" y="0"/>
            <a:ext cx="5230906" cy="52322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spcBef>
                <a:spcPct val="50000"/>
              </a:spcBef>
            </a:pPr>
            <a:r>
              <a:rPr lang="uk-UA" sz="2800" b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2400" b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Молекулярні кристалічні гратки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5" grpId="0" animBg="1"/>
      <p:bldP spid="32" grpId="0" animBg="1"/>
      <p:bldP spid="33" grpId="0" animBg="1"/>
      <p:bldP spid="35" grpId="0" animBg="1"/>
      <p:bldP spid="3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9A2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2" name="AutoShape 6"/>
          <p:cNvSpPr>
            <a:spLocks noChangeArrowheads="1"/>
          </p:cNvSpPr>
          <p:nvPr/>
        </p:nvSpPr>
        <p:spPr bwMode="auto">
          <a:xfrm>
            <a:off x="533400" y="762000"/>
            <a:ext cx="2514600" cy="2514600"/>
          </a:xfrm>
          <a:prstGeom prst="cube">
            <a:avLst>
              <a:gd name="adj" fmla="val 33333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uk-UA"/>
          </a:p>
        </p:txBody>
      </p:sp>
      <p:sp>
        <p:nvSpPr>
          <p:cNvPr id="80907" name="Line 11"/>
          <p:cNvSpPr>
            <a:spLocks noChangeShapeType="1"/>
          </p:cNvSpPr>
          <p:nvPr/>
        </p:nvSpPr>
        <p:spPr bwMode="auto">
          <a:xfrm>
            <a:off x="1371600" y="762000"/>
            <a:ext cx="0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80908" name="Line 12"/>
          <p:cNvSpPr>
            <a:spLocks noChangeShapeType="1"/>
          </p:cNvSpPr>
          <p:nvPr/>
        </p:nvSpPr>
        <p:spPr bwMode="auto">
          <a:xfrm flipV="1">
            <a:off x="533400" y="2438400"/>
            <a:ext cx="8382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80909" name="Line 13"/>
          <p:cNvSpPr>
            <a:spLocks noChangeShapeType="1"/>
          </p:cNvSpPr>
          <p:nvPr/>
        </p:nvSpPr>
        <p:spPr bwMode="auto">
          <a:xfrm flipH="1">
            <a:off x="1447800" y="2438400"/>
            <a:ext cx="1600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80916" name="Text Box 20"/>
          <p:cNvSpPr txBox="1">
            <a:spLocks noChangeArrowheads="1"/>
          </p:cNvSpPr>
          <p:nvPr/>
        </p:nvSpPr>
        <p:spPr bwMode="auto">
          <a:xfrm>
            <a:off x="3219450" y="2933700"/>
            <a:ext cx="3543300" cy="40011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 dirty="0">
                <a:solidFill>
                  <a:schemeClr val="tx1"/>
                </a:solidFill>
              </a:rPr>
              <a:t>Молекулярна </a:t>
            </a:r>
            <a:r>
              <a:rPr lang="uk-UA" sz="2000" b="1" dirty="0" err="1">
                <a:solidFill>
                  <a:schemeClr val="tx1"/>
                </a:solidFill>
              </a:rPr>
              <a:t>гратка</a:t>
            </a:r>
            <a:r>
              <a:rPr lang="uk-UA" sz="2000" b="1" dirty="0">
                <a:solidFill>
                  <a:schemeClr val="tx1"/>
                </a:solidFill>
              </a:rPr>
              <a:t> йоду</a:t>
            </a:r>
          </a:p>
        </p:txBody>
      </p:sp>
      <p:sp>
        <p:nvSpPr>
          <p:cNvPr id="80917" name="Text Box 21"/>
          <p:cNvSpPr txBox="1">
            <a:spLocks noChangeArrowheads="1"/>
          </p:cNvSpPr>
          <p:nvPr/>
        </p:nvSpPr>
        <p:spPr bwMode="auto">
          <a:xfrm>
            <a:off x="3524250" y="842683"/>
            <a:ext cx="5505450" cy="1815882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800" b="1" dirty="0"/>
              <a:t>У </a:t>
            </a:r>
            <a:r>
              <a:rPr lang="uk-UA" sz="2800" b="1" dirty="0">
                <a:solidFill>
                  <a:srgbClr val="FF0000"/>
                </a:solidFill>
              </a:rPr>
              <a:t>молекулярних</a:t>
            </a:r>
            <a:r>
              <a:rPr lang="uk-UA" sz="2800" b="1" dirty="0"/>
              <a:t> </a:t>
            </a:r>
            <a:r>
              <a:rPr lang="uk-UA" sz="2800" b="1" dirty="0">
                <a:solidFill>
                  <a:sysClr val="windowText" lastClr="000000"/>
                </a:solidFill>
              </a:rPr>
              <a:t>кристалічних </a:t>
            </a:r>
            <a:r>
              <a:rPr lang="uk-UA" sz="2800" b="1" dirty="0" err="1">
                <a:solidFill>
                  <a:sysClr val="windowText" lastClr="000000"/>
                </a:solidFill>
              </a:rPr>
              <a:t>гратках</a:t>
            </a:r>
            <a:r>
              <a:rPr lang="uk-UA" sz="2800" b="1" dirty="0">
                <a:solidFill>
                  <a:sysClr val="windowText" lastClr="000000"/>
                </a:solidFill>
              </a:rPr>
              <a:t> у вузлах містяться </a:t>
            </a:r>
            <a:r>
              <a:rPr lang="uk-UA" sz="2800" b="1" dirty="0">
                <a:solidFill>
                  <a:srgbClr val="FF0000"/>
                </a:solidFill>
              </a:rPr>
              <a:t>молекули</a:t>
            </a:r>
            <a:r>
              <a:rPr lang="uk-UA" sz="2800" b="1" dirty="0">
                <a:solidFill>
                  <a:sysClr val="windowText" lastClr="000000"/>
                </a:solidFill>
              </a:rPr>
              <a:t>, які можуть бути </a:t>
            </a:r>
            <a:r>
              <a:rPr lang="uk-UA" sz="2800" b="1" dirty="0">
                <a:solidFill>
                  <a:srgbClr val="FF0000"/>
                </a:solidFill>
              </a:rPr>
              <a:t>полярними і неполярними</a:t>
            </a:r>
          </a:p>
        </p:txBody>
      </p:sp>
      <p:sp>
        <p:nvSpPr>
          <p:cNvPr id="80918" name="Text Box 22"/>
          <p:cNvSpPr txBox="1">
            <a:spLocks noChangeArrowheads="1"/>
          </p:cNvSpPr>
          <p:nvPr/>
        </p:nvSpPr>
        <p:spPr bwMode="auto">
          <a:xfrm>
            <a:off x="3646394" y="114300"/>
            <a:ext cx="5230906" cy="52322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spcBef>
                <a:spcPct val="50000"/>
              </a:spcBef>
            </a:pPr>
            <a:r>
              <a:rPr lang="uk-UA" sz="2800" b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2400" b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Молекулярні кристалічні гратки</a:t>
            </a:r>
          </a:p>
        </p:txBody>
      </p:sp>
      <p:sp>
        <p:nvSpPr>
          <p:cNvPr id="80920" name="Text Box 24"/>
          <p:cNvSpPr txBox="1">
            <a:spLocks noChangeArrowheads="1"/>
          </p:cNvSpPr>
          <p:nvPr/>
        </p:nvSpPr>
        <p:spPr bwMode="auto">
          <a:xfrm>
            <a:off x="0" y="3543300"/>
            <a:ext cx="9144000" cy="144655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200" dirty="0">
                <a:solidFill>
                  <a:schemeClr val="tx1"/>
                </a:solidFill>
              </a:rPr>
              <a:t>  </a:t>
            </a:r>
            <a:r>
              <a:rPr lang="uk-UA" sz="2800" dirty="0">
                <a:solidFill>
                  <a:schemeClr val="tx1"/>
                </a:solidFill>
              </a:rPr>
              <a:t>Якщо в молекулах цих речовин </a:t>
            </a:r>
            <a:r>
              <a:rPr lang="uk-UA" sz="2800" dirty="0" err="1">
                <a:solidFill>
                  <a:schemeClr val="tx1"/>
                </a:solidFill>
              </a:rPr>
              <a:t>звязки</a:t>
            </a:r>
            <a:r>
              <a:rPr lang="uk-UA" sz="2800" dirty="0">
                <a:solidFill>
                  <a:schemeClr val="tx1"/>
                </a:solidFill>
              </a:rPr>
              <a:t> </a:t>
            </a:r>
            <a:r>
              <a:rPr lang="uk-UA" sz="2800" b="1" dirty="0">
                <a:solidFill>
                  <a:schemeClr val="tx1"/>
                </a:solidFill>
              </a:rPr>
              <a:t>ковалентні неполярні</a:t>
            </a:r>
            <a:r>
              <a:rPr lang="uk-UA" sz="2800" dirty="0">
                <a:solidFill>
                  <a:schemeClr val="tx1"/>
                </a:solidFill>
              </a:rPr>
              <a:t>, то такі речовини нерозчинні у воді,</a:t>
            </a:r>
            <a:br>
              <a:rPr lang="uk-UA" sz="2800" dirty="0">
                <a:solidFill>
                  <a:schemeClr val="tx1"/>
                </a:solidFill>
              </a:rPr>
            </a:br>
            <a:r>
              <a:rPr lang="uk-UA" sz="2800" dirty="0">
                <a:solidFill>
                  <a:schemeClr val="tx1"/>
                </a:solidFill>
              </a:rPr>
              <a:t>а їх розчини </a:t>
            </a:r>
            <a:r>
              <a:rPr lang="uk-UA" sz="2800" dirty="0" smtClean="0">
                <a:solidFill>
                  <a:schemeClr val="tx1"/>
                </a:solidFill>
              </a:rPr>
              <a:t> не </a:t>
            </a:r>
            <a:r>
              <a:rPr lang="uk-UA" sz="2800" dirty="0">
                <a:solidFill>
                  <a:schemeClr val="tx1"/>
                </a:solidFill>
              </a:rPr>
              <a:t>проводять </a:t>
            </a:r>
            <a:r>
              <a:rPr lang="uk-UA" sz="2800" dirty="0" smtClean="0">
                <a:solidFill>
                  <a:schemeClr val="tx1"/>
                </a:solidFill>
              </a:rPr>
              <a:t> електричний </a:t>
            </a:r>
            <a:r>
              <a:rPr lang="uk-UA" sz="2800" dirty="0">
                <a:solidFill>
                  <a:schemeClr val="tx1"/>
                </a:solidFill>
              </a:rPr>
              <a:t>струм.</a:t>
            </a:r>
            <a:endParaRPr lang="uk-UA" sz="2800" b="1" dirty="0">
              <a:solidFill>
                <a:schemeClr val="tx1"/>
              </a:solidFill>
            </a:endParaRPr>
          </a:p>
        </p:txBody>
      </p:sp>
      <p:sp>
        <p:nvSpPr>
          <p:cNvPr id="80921" name="Text Box 25"/>
          <p:cNvSpPr txBox="1">
            <a:spLocks noChangeArrowheads="1"/>
          </p:cNvSpPr>
          <p:nvPr/>
        </p:nvSpPr>
        <p:spPr bwMode="auto">
          <a:xfrm>
            <a:off x="0" y="5200650"/>
            <a:ext cx="9144000" cy="144655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200">
                <a:solidFill>
                  <a:schemeClr val="tx1"/>
                </a:solidFill>
              </a:rPr>
              <a:t>  </a:t>
            </a:r>
            <a:r>
              <a:rPr lang="uk-UA" sz="2800">
                <a:solidFill>
                  <a:schemeClr val="tx1"/>
                </a:solidFill>
              </a:rPr>
              <a:t>Якщо в молекулах   звязки </a:t>
            </a:r>
            <a:r>
              <a:rPr lang="uk-UA" sz="2800" b="1">
                <a:solidFill>
                  <a:schemeClr val="tx1"/>
                </a:solidFill>
              </a:rPr>
              <a:t>ковалентні  полярні</a:t>
            </a:r>
            <a:r>
              <a:rPr lang="uk-UA" sz="2800">
                <a:solidFill>
                  <a:schemeClr val="tx1"/>
                </a:solidFill>
              </a:rPr>
              <a:t>, то такі речовини добре розчинні у воді, а їх розчини   проводять електричний струм.</a:t>
            </a:r>
            <a:endParaRPr lang="uk-UA" sz="2800" b="1">
              <a:solidFill>
                <a:schemeClr val="tx1"/>
              </a:solidFill>
            </a:endParaRPr>
          </a:p>
        </p:txBody>
      </p:sp>
      <p:pic>
        <p:nvPicPr>
          <p:cNvPr id="80922" name="Picture 26" descr="молекула йоду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022971">
            <a:off x="152400" y="1295400"/>
            <a:ext cx="901700" cy="584200"/>
          </a:xfrm>
          <a:prstGeom prst="rect">
            <a:avLst/>
          </a:prstGeom>
          <a:noFill/>
        </p:spPr>
      </p:pic>
      <p:pic>
        <p:nvPicPr>
          <p:cNvPr id="80923" name="Picture 27" descr="молекула йоду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528477">
            <a:off x="914400" y="533400"/>
            <a:ext cx="901700" cy="584200"/>
          </a:xfrm>
          <a:prstGeom prst="rect">
            <a:avLst/>
          </a:prstGeom>
          <a:noFill/>
        </p:spPr>
      </p:pic>
      <p:pic>
        <p:nvPicPr>
          <p:cNvPr id="80924" name="Picture 28" descr="молекула йоду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409805">
            <a:off x="2514600" y="533400"/>
            <a:ext cx="901700" cy="584200"/>
          </a:xfrm>
          <a:prstGeom prst="rect">
            <a:avLst/>
          </a:prstGeom>
          <a:noFill/>
        </p:spPr>
      </p:pic>
      <p:pic>
        <p:nvPicPr>
          <p:cNvPr id="80925" name="Picture 29" descr="молекула йоду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152337">
            <a:off x="1752600" y="1295400"/>
            <a:ext cx="901700" cy="584200"/>
          </a:xfrm>
          <a:prstGeom prst="rect">
            <a:avLst/>
          </a:prstGeom>
          <a:noFill/>
        </p:spPr>
      </p:pic>
      <p:pic>
        <p:nvPicPr>
          <p:cNvPr id="80926" name="Picture 30" descr="молекула йоду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825519">
            <a:off x="984250" y="2139950"/>
            <a:ext cx="901700" cy="584200"/>
          </a:xfrm>
          <a:prstGeom prst="rect">
            <a:avLst/>
          </a:prstGeom>
          <a:noFill/>
        </p:spPr>
      </p:pic>
      <p:pic>
        <p:nvPicPr>
          <p:cNvPr id="80927" name="Picture 31" descr="молекула йоду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673556">
            <a:off x="2590800" y="2133600"/>
            <a:ext cx="901700" cy="584200"/>
          </a:xfrm>
          <a:prstGeom prst="rect">
            <a:avLst/>
          </a:prstGeom>
          <a:noFill/>
        </p:spPr>
      </p:pic>
      <p:pic>
        <p:nvPicPr>
          <p:cNvPr id="80928" name="Picture 32" descr="молекула йоду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3191551">
            <a:off x="1746250" y="2901950"/>
            <a:ext cx="901700" cy="584200"/>
          </a:xfrm>
          <a:prstGeom prst="rect">
            <a:avLst/>
          </a:prstGeom>
          <a:noFill/>
        </p:spPr>
      </p:pic>
      <p:pic>
        <p:nvPicPr>
          <p:cNvPr id="80929" name="Picture 33" descr="молекула йоду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197279">
            <a:off x="255494" y="2855258"/>
            <a:ext cx="901700" cy="584200"/>
          </a:xfrm>
          <a:prstGeom prst="rect">
            <a:avLst/>
          </a:prstGeom>
          <a:noFill/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09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09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0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09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09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0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09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09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0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917" grpId="0" animBg="1"/>
      <p:bldP spid="80920" grpId="0" animBg="1"/>
      <p:bldP spid="8092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Електрон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00" y="2286000"/>
            <a:ext cx="754063" cy="762000"/>
          </a:xfrm>
          <a:prstGeom prst="rect">
            <a:avLst/>
          </a:prstGeom>
          <a:noFill/>
        </p:spPr>
      </p:pic>
      <p:pic>
        <p:nvPicPr>
          <p:cNvPr id="73731" name="Picture 3" descr="Електрон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8200" y="304800"/>
            <a:ext cx="754063" cy="762000"/>
          </a:xfrm>
          <a:prstGeom prst="rect">
            <a:avLst/>
          </a:prstGeom>
          <a:noFill/>
        </p:spPr>
      </p:pic>
      <p:pic>
        <p:nvPicPr>
          <p:cNvPr id="73732" name="Picture 4" descr="Електрон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57400" y="304800"/>
            <a:ext cx="754063" cy="762000"/>
          </a:xfrm>
          <a:prstGeom prst="rect">
            <a:avLst/>
          </a:prstGeom>
          <a:noFill/>
        </p:spPr>
      </p:pic>
      <p:pic>
        <p:nvPicPr>
          <p:cNvPr id="73733" name="Picture 5" descr="Електрон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00" y="914400"/>
            <a:ext cx="754063" cy="762000"/>
          </a:xfrm>
          <a:prstGeom prst="rect">
            <a:avLst/>
          </a:prstGeom>
          <a:noFill/>
        </p:spPr>
      </p:pic>
      <p:sp>
        <p:nvSpPr>
          <p:cNvPr id="73734" name="AutoShape 6"/>
          <p:cNvSpPr>
            <a:spLocks noChangeArrowheads="1"/>
          </p:cNvSpPr>
          <p:nvPr/>
        </p:nvSpPr>
        <p:spPr bwMode="auto">
          <a:xfrm>
            <a:off x="457200" y="685800"/>
            <a:ext cx="1905000" cy="1981200"/>
          </a:xfrm>
          <a:prstGeom prst="cube">
            <a:avLst>
              <a:gd name="adj" fmla="val 34583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  <p:pic>
        <p:nvPicPr>
          <p:cNvPr id="73735" name="Picture 7" descr="Електрон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71600" y="990600"/>
            <a:ext cx="754063" cy="762000"/>
          </a:xfrm>
          <a:prstGeom prst="rect">
            <a:avLst/>
          </a:prstGeom>
          <a:noFill/>
        </p:spPr>
      </p:pic>
      <p:pic>
        <p:nvPicPr>
          <p:cNvPr id="73736" name="Picture 8" descr="Електрон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81200" y="1600200"/>
            <a:ext cx="754063" cy="762000"/>
          </a:xfrm>
          <a:prstGeom prst="rect">
            <a:avLst/>
          </a:prstGeom>
          <a:noFill/>
        </p:spPr>
      </p:pic>
      <p:pic>
        <p:nvPicPr>
          <p:cNvPr id="73737" name="Picture 9" descr="Електрон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95400" y="2286000"/>
            <a:ext cx="755650" cy="762000"/>
          </a:xfrm>
          <a:prstGeom prst="rect">
            <a:avLst/>
          </a:prstGeom>
          <a:noFill/>
        </p:spPr>
      </p:pic>
      <p:sp>
        <p:nvSpPr>
          <p:cNvPr id="73738" name="Line 10"/>
          <p:cNvSpPr>
            <a:spLocks noChangeShapeType="1"/>
          </p:cNvSpPr>
          <p:nvPr/>
        </p:nvSpPr>
        <p:spPr bwMode="auto">
          <a:xfrm flipV="1">
            <a:off x="457200" y="2057400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73739" name="Line 11"/>
          <p:cNvSpPr>
            <a:spLocks noChangeShapeType="1"/>
          </p:cNvSpPr>
          <p:nvPr/>
        </p:nvSpPr>
        <p:spPr bwMode="auto">
          <a:xfrm>
            <a:off x="1143000" y="685800"/>
            <a:ext cx="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73740" name="Line 12"/>
          <p:cNvSpPr>
            <a:spLocks noChangeShapeType="1"/>
          </p:cNvSpPr>
          <p:nvPr/>
        </p:nvSpPr>
        <p:spPr bwMode="auto">
          <a:xfrm>
            <a:off x="1143000" y="20574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pic>
        <p:nvPicPr>
          <p:cNvPr id="73741" name="Picture 13" descr="Електрон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0" y="1600200"/>
            <a:ext cx="754063" cy="762000"/>
          </a:xfrm>
          <a:prstGeom prst="rect">
            <a:avLst/>
          </a:prstGeom>
          <a:noFill/>
        </p:spPr>
      </p:pic>
      <p:sp>
        <p:nvSpPr>
          <p:cNvPr id="73742" name="Text Box 14"/>
          <p:cNvSpPr txBox="1">
            <a:spLocks noChangeArrowheads="1"/>
          </p:cNvSpPr>
          <p:nvPr/>
        </p:nvSpPr>
        <p:spPr bwMode="auto">
          <a:xfrm>
            <a:off x="3047999" y="228600"/>
            <a:ext cx="5827059" cy="5847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spcBef>
                <a:spcPct val="50000"/>
              </a:spcBef>
            </a:pPr>
            <a:r>
              <a:rPr lang="uk-UA" sz="3200" b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Атомні кристалічні гратки</a:t>
            </a:r>
          </a:p>
        </p:txBody>
      </p:sp>
      <p:sp>
        <p:nvSpPr>
          <p:cNvPr id="73743" name="Text Box 15"/>
          <p:cNvSpPr txBox="1">
            <a:spLocks noChangeArrowheads="1"/>
          </p:cNvSpPr>
          <p:nvPr/>
        </p:nvSpPr>
        <p:spPr bwMode="auto">
          <a:xfrm>
            <a:off x="228600" y="1066800"/>
            <a:ext cx="457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800">
                <a:solidFill>
                  <a:schemeClr val="bg1"/>
                </a:solidFill>
              </a:rPr>
              <a:t>С</a:t>
            </a:r>
          </a:p>
        </p:txBody>
      </p:sp>
      <p:sp>
        <p:nvSpPr>
          <p:cNvPr id="73744" name="Text Box 16"/>
          <p:cNvSpPr txBox="1">
            <a:spLocks noChangeArrowheads="1"/>
          </p:cNvSpPr>
          <p:nvPr/>
        </p:nvSpPr>
        <p:spPr bwMode="auto">
          <a:xfrm>
            <a:off x="990600" y="457200"/>
            <a:ext cx="457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800">
                <a:solidFill>
                  <a:schemeClr val="bg1"/>
                </a:solidFill>
              </a:rPr>
              <a:t>С</a:t>
            </a:r>
          </a:p>
        </p:txBody>
      </p:sp>
      <p:sp>
        <p:nvSpPr>
          <p:cNvPr id="73745" name="Text Box 17"/>
          <p:cNvSpPr txBox="1">
            <a:spLocks noChangeArrowheads="1"/>
          </p:cNvSpPr>
          <p:nvPr/>
        </p:nvSpPr>
        <p:spPr bwMode="auto">
          <a:xfrm>
            <a:off x="2133600" y="1752600"/>
            <a:ext cx="457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800">
                <a:solidFill>
                  <a:schemeClr val="bg1"/>
                </a:solidFill>
              </a:rPr>
              <a:t>С</a:t>
            </a:r>
          </a:p>
        </p:txBody>
      </p:sp>
      <p:sp>
        <p:nvSpPr>
          <p:cNvPr id="73746" name="Text Box 18"/>
          <p:cNvSpPr txBox="1">
            <a:spLocks noChangeArrowheads="1"/>
          </p:cNvSpPr>
          <p:nvPr/>
        </p:nvSpPr>
        <p:spPr bwMode="auto">
          <a:xfrm>
            <a:off x="2209800" y="457200"/>
            <a:ext cx="457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800">
                <a:solidFill>
                  <a:schemeClr val="bg1"/>
                </a:solidFill>
              </a:rPr>
              <a:t>С</a:t>
            </a:r>
          </a:p>
        </p:txBody>
      </p:sp>
      <p:sp>
        <p:nvSpPr>
          <p:cNvPr id="73747" name="Text Box 19"/>
          <p:cNvSpPr txBox="1">
            <a:spLocks noChangeArrowheads="1"/>
          </p:cNvSpPr>
          <p:nvPr/>
        </p:nvSpPr>
        <p:spPr bwMode="auto">
          <a:xfrm>
            <a:off x="1600200" y="1066800"/>
            <a:ext cx="457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800">
                <a:solidFill>
                  <a:schemeClr val="bg1"/>
                </a:solidFill>
              </a:rPr>
              <a:t>С</a:t>
            </a:r>
          </a:p>
        </p:txBody>
      </p:sp>
      <p:sp>
        <p:nvSpPr>
          <p:cNvPr id="73748" name="Text Box 20"/>
          <p:cNvSpPr txBox="1">
            <a:spLocks noChangeArrowheads="1"/>
          </p:cNvSpPr>
          <p:nvPr/>
        </p:nvSpPr>
        <p:spPr bwMode="auto">
          <a:xfrm>
            <a:off x="1447800" y="2362200"/>
            <a:ext cx="457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800">
                <a:solidFill>
                  <a:schemeClr val="bg1"/>
                </a:solidFill>
              </a:rPr>
              <a:t>С</a:t>
            </a:r>
          </a:p>
        </p:txBody>
      </p:sp>
      <p:sp>
        <p:nvSpPr>
          <p:cNvPr id="73749" name="Text Box 21"/>
          <p:cNvSpPr txBox="1">
            <a:spLocks noChangeArrowheads="1"/>
          </p:cNvSpPr>
          <p:nvPr/>
        </p:nvSpPr>
        <p:spPr bwMode="auto">
          <a:xfrm>
            <a:off x="228600" y="2362200"/>
            <a:ext cx="457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800">
                <a:solidFill>
                  <a:schemeClr val="bg1"/>
                </a:solidFill>
              </a:rPr>
              <a:t>С</a:t>
            </a:r>
          </a:p>
        </p:txBody>
      </p:sp>
      <p:sp>
        <p:nvSpPr>
          <p:cNvPr id="73750" name="Text Box 22"/>
          <p:cNvSpPr txBox="1">
            <a:spLocks noChangeArrowheads="1"/>
          </p:cNvSpPr>
          <p:nvPr/>
        </p:nvSpPr>
        <p:spPr bwMode="auto">
          <a:xfrm>
            <a:off x="838200" y="1676400"/>
            <a:ext cx="457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800">
                <a:solidFill>
                  <a:schemeClr val="bg1"/>
                </a:solidFill>
              </a:rPr>
              <a:t>С</a:t>
            </a:r>
          </a:p>
        </p:txBody>
      </p:sp>
      <p:sp>
        <p:nvSpPr>
          <p:cNvPr id="73751" name="Text Box 23"/>
          <p:cNvSpPr txBox="1">
            <a:spLocks noChangeArrowheads="1"/>
          </p:cNvSpPr>
          <p:nvPr/>
        </p:nvSpPr>
        <p:spPr bwMode="auto">
          <a:xfrm>
            <a:off x="2743200" y="1066800"/>
            <a:ext cx="6134100" cy="1815882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800" b="1" dirty="0">
                <a:solidFill>
                  <a:schemeClr val="tx1"/>
                </a:solidFill>
              </a:rPr>
              <a:t>У вузлах  атомних кристалічних </a:t>
            </a:r>
            <a:r>
              <a:rPr lang="uk-UA" sz="2800" b="1" dirty="0" err="1">
                <a:solidFill>
                  <a:schemeClr val="tx1"/>
                </a:solidFill>
              </a:rPr>
              <a:t>граток</a:t>
            </a:r>
            <a:r>
              <a:rPr lang="uk-UA" sz="2800" b="1" dirty="0">
                <a:solidFill>
                  <a:schemeClr val="tx1"/>
                </a:solidFill>
              </a:rPr>
              <a:t> містяться </a:t>
            </a:r>
            <a:r>
              <a:rPr lang="uk-UA" sz="2800" b="1" dirty="0">
                <a:solidFill>
                  <a:srgbClr val="FF3399"/>
                </a:solidFill>
              </a:rPr>
              <a:t>окремі атоми</a:t>
            </a:r>
            <a:r>
              <a:rPr lang="uk-UA" sz="2800" b="1" dirty="0"/>
              <a:t>, </a:t>
            </a:r>
            <a:r>
              <a:rPr lang="uk-UA" sz="2800" b="1" dirty="0">
                <a:solidFill>
                  <a:schemeClr val="tx1"/>
                </a:solidFill>
              </a:rPr>
              <a:t>сполучені між собою ковалентними </a:t>
            </a:r>
            <a:r>
              <a:rPr lang="uk-UA" sz="2800" b="1" dirty="0" err="1">
                <a:solidFill>
                  <a:schemeClr val="tx1"/>
                </a:solidFill>
              </a:rPr>
              <a:t>зв</a:t>
            </a:r>
            <a:r>
              <a:rPr lang="en-US" sz="2800" b="1" dirty="0">
                <a:solidFill>
                  <a:schemeClr val="tx1"/>
                </a:solidFill>
                <a:latin typeface="Kristen ITC" pitchFamily="66" charset="0"/>
              </a:rPr>
              <a:t>'</a:t>
            </a:r>
            <a:r>
              <a:rPr lang="uk-UA" sz="2800" b="1" dirty="0" err="1">
                <a:solidFill>
                  <a:schemeClr val="tx1"/>
                </a:solidFill>
              </a:rPr>
              <a:t>язками</a:t>
            </a:r>
            <a:r>
              <a:rPr lang="uk-UA" sz="2800" b="1" dirty="0">
                <a:solidFill>
                  <a:schemeClr val="tx1"/>
                </a:solidFill>
              </a:rPr>
              <a:t>  </a:t>
            </a:r>
          </a:p>
        </p:txBody>
      </p:sp>
      <p:sp>
        <p:nvSpPr>
          <p:cNvPr id="73752" name="Text Box 24"/>
          <p:cNvSpPr txBox="1">
            <a:spLocks noChangeArrowheads="1"/>
          </p:cNvSpPr>
          <p:nvPr/>
        </p:nvSpPr>
        <p:spPr bwMode="auto">
          <a:xfrm>
            <a:off x="0" y="3204883"/>
            <a:ext cx="9372600" cy="156966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>
                <a:solidFill>
                  <a:schemeClr val="tx1"/>
                </a:solidFill>
              </a:rPr>
              <a:t> Такі кристалічні гратки має алмаз (найтвердіша речовина). Його кристали є ніби велетенською молекулою, де кожний атом Карбону сполучений ковалентним звязком з  чотирма сусідніми атомами Карбону.</a:t>
            </a:r>
          </a:p>
        </p:txBody>
      </p:sp>
      <p:sp>
        <p:nvSpPr>
          <p:cNvPr id="73753" name="Text Box 25"/>
          <p:cNvSpPr txBox="1">
            <a:spLocks noChangeArrowheads="1"/>
          </p:cNvSpPr>
          <p:nvPr/>
        </p:nvSpPr>
        <p:spPr bwMode="auto">
          <a:xfrm>
            <a:off x="0" y="5029200"/>
            <a:ext cx="9144000" cy="156966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>
                <a:solidFill>
                  <a:schemeClr val="tx1"/>
                </a:solidFill>
              </a:rPr>
              <a:t>  Ось чому алмаз та інші  речовини, які мають атомні кристалічні гратки, характеризуються великою твердістю, дуже високими температурами плавлення і кипіння, вони практично не розчиняються в жодних  розчинниках.</a:t>
            </a:r>
          </a:p>
        </p:txBody>
      </p:sp>
      <p:pic>
        <p:nvPicPr>
          <p:cNvPr id="73754" name="Picture 26" descr="Алмаз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343400" y="5029200"/>
            <a:ext cx="1516063" cy="1524000"/>
          </a:xfrm>
          <a:prstGeom prst="rect">
            <a:avLst/>
          </a:prstGeom>
          <a:noFill/>
        </p:spPr>
      </p:pic>
      <p:pic>
        <p:nvPicPr>
          <p:cNvPr id="73755" name="Picture 27" descr="Алмаз-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-3297349">
            <a:off x="2112169" y="4898231"/>
            <a:ext cx="2209800" cy="1709738"/>
          </a:xfrm>
          <a:prstGeom prst="rect">
            <a:avLst/>
          </a:prstGeom>
          <a:noFill/>
        </p:spPr>
      </p:pic>
      <p:pic>
        <p:nvPicPr>
          <p:cNvPr id="73756" name="Picture 28" descr="Алмаз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72200" y="5410200"/>
            <a:ext cx="1136650" cy="1143000"/>
          </a:xfrm>
          <a:prstGeom prst="rect">
            <a:avLst/>
          </a:prstGeom>
          <a:noFill/>
        </p:spPr>
      </p:pic>
      <p:pic>
        <p:nvPicPr>
          <p:cNvPr id="73757" name="Picture 29" descr="Алмаз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620000" y="5562600"/>
            <a:ext cx="909638" cy="914400"/>
          </a:xfrm>
          <a:prstGeom prst="rect">
            <a:avLst/>
          </a:prstGeom>
          <a:noFill/>
        </p:spPr>
      </p:pic>
    </p:spTree>
  </p:cSld>
  <p:clrMapOvr>
    <a:masterClrMapping/>
  </p:clrMapOvr>
  <p:transition>
    <p:blinds dir="vert"/>
    <p:sndAc>
      <p:stSnd>
        <p:snd r:embed="rId2" name="wind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37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37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3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37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37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3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37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37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3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37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37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37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375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37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375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37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375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37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375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375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37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37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37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375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37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375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37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375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37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375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375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00"/>
                            </p:stCondLst>
                            <p:childTnLst>
                              <p:par>
                                <p:cTn id="6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37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37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37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375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37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375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37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375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37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375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375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37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37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37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375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37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375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37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375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37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375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375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51" grpId="0" animBg="1"/>
      <p:bldP spid="73752" grpId="0" animBg="1"/>
      <p:bldP spid="7375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4"/>
          <p:cNvSpPr txBox="1">
            <a:spLocks noChangeArrowheads="1"/>
          </p:cNvSpPr>
          <p:nvPr/>
        </p:nvSpPr>
        <p:spPr bwMode="auto">
          <a:xfrm>
            <a:off x="3021106" y="215153"/>
            <a:ext cx="5692588" cy="5847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spcBef>
                <a:spcPct val="50000"/>
              </a:spcBef>
            </a:pPr>
            <a:r>
              <a:rPr lang="uk-UA" sz="3200" b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Атомні кристалічні гратки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4087905"/>
            <a:ext cx="9144000" cy="954107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2800" i="1" dirty="0" smtClean="0">
                <a:solidFill>
                  <a:schemeClr val="tx1"/>
                </a:solidFill>
              </a:rPr>
              <a:t>Речовини з атомною кристалічною </a:t>
            </a:r>
            <a:r>
              <a:rPr lang="uk-UA" sz="2800" i="1" dirty="0" err="1" smtClean="0">
                <a:solidFill>
                  <a:schemeClr val="tx1"/>
                </a:solidFill>
              </a:rPr>
              <a:t>граткою</a:t>
            </a:r>
            <a:r>
              <a:rPr lang="uk-UA" sz="2800" i="1" dirty="0" smtClean="0">
                <a:solidFill>
                  <a:schemeClr val="tx1"/>
                </a:solidFill>
              </a:rPr>
              <a:t>:</a:t>
            </a:r>
            <a:r>
              <a:rPr lang="uk-UA" sz="2800" dirty="0" smtClean="0">
                <a:solidFill>
                  <a:schemeClr val="tx1"/>
                </a:solidFill>
              </a:rPr>
              <a:t> сірка, червоний фосфор, алмаз, графіт, річковий пісок.</a:t>
            </a:r>
            <a:endParaRPr lang="uk-UA" sz="2800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5473005"/>
            <a:ext cx="9144000" cy="138499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2800" dirty="0" smtClean="0">
                <a:solidFill>
                  <a:schemeClr val="tx1"/>
                </a:solidFill>
              </a:rPr>
              <a:t>Не розчиняються в воді, тверді, як правило, мають ви­сокі температури плавлення, в розплавах не проводять електричний струм, часто забарвлені.</a:t>
            </a:r>
            <a:endParaRPr lang="uk-UA" sz="2800" dirty="0">
              <a:solidFill>
                <a:schemeClr val="tx1"/>
              </a:solidFill>
            </a:endParaRPr>
          </a:p>
        </p:txBody>
      </p:sp>
      <p:pic>
        <p:nvPicPr>
          <p:cNvPr id="2050" name="Picture 2" descr="C:\Documents and Settings\User\Рабочий стол\кристалічні гратки\атомна гратка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5493" y="215060"/>
            <a:ext cx="2111189" cy="2200593"/>
          </a:xfrm>
          <a:prstGeom prst="rect">
            <a:avLst/>
          </a:prstGeom>
          <a:noFill/>
        </p:spPr>
      </p:pic>
      <p:pic>
        <p:nvPicPr>
          <p:cNvPr id="2051" name="Picture 3" descr="C:\Documents and Settings\User\Рабочий стол\кристалічні гратки\2016-01-21 17 54 59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91454" y="1066993"/>
            <a:ext cx="6350841" cy="26289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4" name="Text Box 4"/>
          <p:cNvSpPr txBox="1">
            <a:spLocks noChangeArrowheads="1"/>
          </p:cNvSpPr>
          <p:nvPr/>
        </p:nvSpPr>
        <p:spPr bwMode="auto">
          <a:xfrm>
            <a:off x="2571750" y="152400"/>
            <a:ext cx="6496050" cy="646331"/>
          </a:xfrm>
          <a:prstGeom prst="rect">
            <a:avLst/>
          </a:prstGeom>
          <a:gradFill rotWithShape="1">
            <a:gsLst>
              <a:gs pos="0">
                <a:srgbClr val="008080">
                  <a:alpha val="80000"/>
                </a:srgbClr>
              </a:gs>
              <a:gs pos="50000">
                <a:srgbClr val="008080">
                  <a:gamma/>
                  <a:shade val="46275"/>
                  <a:invGamma/>
                </a:srgbClr>
              </a:gs>
              <a:gs pos="100000">
                <a:srgbClr val="008080">
                  <a:alpha val="80000"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600"/>
              <a:t> </a:t>
            </a:r>
            <a:r>
              <a:rPr lang="uk-UA" sz="3600">
                <a:solidFill>
                  <a:srgbClr val="00FFFF"/>
                </a:solidFill>
              </a:rPr>
              <a:t>Металічні</a:t>
            </a:r>
            <a:r>
              <a:rPr lang="uk-UA" sz="3600">
                <a:solidFill>
                  <a:schemeClr val="bg1"/>
                </a:solidFill>
              </a:rPr>
              <a:t> кристалічні гратки</a:t>
            </a:r>
          </a:p>
        </p:txBody>
      </p:sp>
      <p:sp>
        <p:nvSpPr>
          <p:cNvPr id="81956" name="Text Box 36"/>
          <p:cNvSpPr txBox="1">
            <a:spLocks noChangeArrowheads="1"/>
          </p:cNvSpPr>
          <p:nvPr/>
        </p:nvSpPr>
        <p:spPr bwMode="auto">
          <a:xfrm>
            <a:off x="3200400" y="1028700"/>
            <a:ext cx="5562600" cy="180022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>
                <a:solidFill>
                  <a:schemeClr val="tx1"/>
                </a:solidFill>
              </a:rPr>
              <a:t> </a:t>
            </a:r>
            <a:r>
              <a:rPr lang="uk-UA" sz="2800" b="1">
                <a:solidFill>
                  <a:schemeClr val="tx1"/>
                </a:solidFill>
              </a:rPr>
              <a:t>Металічні кристалічні гратки складаються з катіонів металу, повязаних спільними валентними електронами</a:t>
            </a:r>
          </a:p>
        </p:txBody>
      </p:sp>
      <p:sp>
        <p:nvSpPr>
          <p:cNvPr id="81957" name="Text Box 37"/>
          <p:cNvSpPr txBox="1">
            <a:spLocks noChangeArrowheads="1"/>
          </p:cNvSpPr>
          <p:nvPr/>
        </p:nvSpPr>
        <p:spPr bwMode="auto">
          <a:xfrm>
            <a:off x="0" y="3105150"/>
            <a:ext cx="9144000" cy="1373188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>
                <a:solidFill>
                  <a:schemeClr val="tx1"/>
                </a:solidFill>
              </a:rPr>
              <a:t> </a:t>
            </a:r>
            <a:r>
              <a:rPr lang="uk-UA" sz="2800" b="1">
                <a:solidFill>
                  <a:schemeClr val="tx1"/>
                </a:solidFill>
              </a:rPr>
              <a:t> Електрони, які вільно рухаються між позитивно заряженими атомами, образно називають ще </a:t>
            </a:r>
            <a:r>
              <a:rPr lang="en-US" sz="2800" b="1">
                <a:solidFill>
                  <a:schemeClr val="tx1"/>
                </a:solidFill>
              </a:rPr>
              <a:t>«</a:t>
            </a:r>
            <a:r>
              <a:rPr lang="uk-UA" sz="2800" b="1">
                <a:solidFill>
                  <a:schemeClr val="tx1"/>
                </a:solidFill>
              </a:rPr>
              <a:t>електронним газом</a:t>
            </a:r>
            <a:r>
              <a:rPr lang="en-US" sz="2800" b="1">
                <a:solidFill>
                  <a:schemeClr val="tx1"/>
                </a:solidFill>
              </a:rPr>
              <a:t>»</a:t>
            </a:r>
          </a:p>
        </p:txBody>
      </p:sp>
      <p:sp>
        <p:nvSpPr>
          <p:cNvPr id="81958" name="Text Box 38"/>
          <p:cNvSpPr txBox="1">
            <a:spLocks noChangeArrowheads="1"/>
          </p:cNvSpPr>
          <p:nvPr/>
        </p:nvSpPr>
        <p:spPr bwMode="auto">
          <a:xfrm>
            <a:off x="0" y="4724400"/>
            <a:ext cx="9144000" cy="180022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>
                <a:solidFill>
                  <a:schemeClr val="tx1"/>
                </a:solidFill>
              </a:rPr>
              <a:t> </a:t>
            </a:r>
            <a:r>
              <a:rPr lang="uk-UA" sz="2800" b="1">
                <a:solidFill>
                  <a:schemeClr val="tx1"/>
                </a:solidFill>
              </a:rPr>
              <a:t>  Речовини  з металічними кристалічними гратками є металами. В них високі температури плавлення, вони тверді та пластичні, проводять електричний струм, нерозчинні у воді.</a:t>
            </a:r>
            <a:endParaRPr lang="en-US" sz="2800" b="1">
              <a:solidFill>
                <a:schemeClr val="tx1"/>
              </a:solidFill>
            </a:endParaRPr>
          </a:p>
        </p:txBody>
      </p:sp>
      <p:pic>
        <p:nvPicPr>
          <p:cNvPr id="81959" name="Picture 39" descr="2003-11-01 20 57 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381000"/>
            <a:ext cx="2438400" cy="24241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9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9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19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19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19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19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19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19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19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19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19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19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6" grpId="0" animBg="1"/>
      <p:bldP spid="81957" grpId="0" animBg="1"/>
      <p:bldP spid="8195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81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21" name="WordArt 5"/>
          <p:cNvSpPr>
            <a:spLocks noChangeArrowheads="1" noChangeShapeType="1" noTextEdit="1"/>
          </p:cNvSpPr>
          <p:nvPr/>
        </p:nvSpPr>
        <p:spPr bwMode="auto">
          <a:xfrm>
            <a:off x="806823" y="0"/>
            <a:ext cx="7460877" cy="67795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uk-UA" sz="3600" b="1" kern="10" dirty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ED4D86"/>
                    </a:gs>
                  </a:gsLst>
                  <a:lin ang="5400000" scaled="1"/>
                </a:gradFill>
                <a:latin typeface="Segoe Script"/>
              </a:rPr>
              <a:t>Застосуйте свої знання</a:t>
            </a:r>
          </a:p>
        </p:txBody>
      </p:sp>
      <p:sp>
        <p:nvSpPr>
          <p:cNvPr id="86022" name="Text Box 6"/>
          <p:cNvSpPr txBox="1">
            <a:spLocks noChangeArrowheads="1"/>
          </p:cNvSpPr>
          <p:nvPr/>
        </p:nvSpPr>
        <p:spPr bwMode="auto">
          <a:xfrm>
            <a:off x="744071" y="581585"/>
            <a:ext cx="7207624" cy="954107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800" dirty="0">
                <a:solidFill>
                  <a:srgbClr val="FF0000"/>
                </a:solidFill>
              </a:rPr>
              <a:t>Завдання</a:t>
            </a:r>
            <a:r>
              <a:rPr lang="uk-UA" sz="2800" dirty="0" smtClean="0">
                <a:solidFill>
                  <a:srgbClr val="FF0000"/>
                </a:solidFill>
              </a:rPr>
              <a:t>: </a:t>
            </a:r>
            <a:r>
              <a:rPr lang="uk-UA" sz="2800" dirty="0" smtClean="0">
                <a:solidFill>
                  <a:schemeClr val="tx1"/>
                </a:solidFill>
              </a:rPr>
              <a:t>Які фізичні властивості можна прогнозувати для кристалічних речовин: </a:t>
            </a:r>
            <a:endParaRPr lang="uk-UA" sz="2800" dirty="0">
              <a:solidFill>
                <a:schemeClr val="tx1"/>
              </a:solidFill>
            </a:endParaRPr>
          </a:p>
        </p:txBody>
      </p:sp>
      <p:sp>
        <p:nvSpPr>
          <p:cNvPr id="86023" name="Text Box 7"/>
          <p:cNvSpPr txBox="1">
            <a:spLocks noChangeArrowheads="1"/>
          </p:cNvSpPr>
          <p:nvPr/>
        </p:nvSpPr>
        <p:spPr bwMode="auto">
          <a:xfrm>
            <a:off x="38100" y="1619250"/>
            <a:ext cx="1788458" cy="58477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800" dirty="0">
                <a:solidFill>
                  <a:srgbClr val="E1F2F3"/>
                </a:solidFill>
              </a:rPr>
              <a:t> </a:t>
            </a:r>
            <a:r>
              <a:rPr lang="uk-UA" sz="2800" i="1" dirty="0">
                <a:solidFill>
                  <a:srgbClr val="FF0000"/>
                </a:solidFill>
              </a:rPr>
              <a:t>1</a:t>
            </a:r>
            <a:r>
              <a:rPr lang="uk-UA" sz="2800" dirty="0" smtClean="0">
                <a:solidFill>
                  <a:srgbClr val="FF0000"/>
                </a:solidFill>
              </a:rPr>
              <a:t>)</a:t>
            </a:r>
            <a:r>
              <a:rPr lang="uk-UA" sz="3200" dirty="0" smtClean="0">
                <a:solidFill>
                  <a:srgbClr val="FF0000"/>
                </a:solidFill>
              </a:rPr>
              <a:t> </a:t>
            </a:r>
            <a:r>
              <a:rPr lang="uk-UA" sz="2800" dirty="0" smtClean="0">
                <a:solidFill>
                  <a:srgbClr val="00FFFF"/>
                </a:solidFill>
              </a:rPr>
              <a:t>алмаз</a:t>
            </a:r>
            <a:endParaRPr lang="uk-UA" sz="2800" dirty="0">
              <a:solidFill>
                <a:srgbClr val="00FFFF"/>
              </a:solidFill>
            </a:endParaRPr>
          </a:p>
        </p:txBody>
      </p:sp>
      <p:sp>
        <p:nvSpPr>
          <p:cNvPr id="86024" name="Text Box 8"/>
          <p:cNvSpPr txBox="1">
            <a:spLocks noChangeArrowheads="1"/>
          </p:cNvSpPr>
          <p:nvPr/>
        </p:nvSpPr>
        <p:spPr bwMode="auto">
          <a:xfrm>
            <a:off x="1904999" y="1632696"/>
            <a:ext cx="2837330" cy="52322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800" i="1" dirty="0">
                <a:solidFill>
                  <a:srgbClr val="E1F2F3"/>
                </a:solidFill>
              </a:rPr>
              <a:t>б</a:t>
            </a:r>
            <a:r>
              <a:rPr lang="uk-UA" sz="2800" dirty="0">
                <a:solidFill>
                  <a:schemeClr val="bg1"/>
                </a:solidFill>
              </a:rPr>
              <a:t>)</a:t>
            </a:r>
            <a:r>
              <a:rPr lang="uk-UA" sz="2400" dirty="0">
                <a:solidFill>
                  <a:srgbClr val="FF9933"/>
                </a:solidFill>
              </a:rPr>
              <a:t> </a:t>
            </a:r>
            <a:r>
              <a:rPr lang="uk-UA" sz="2400" dirty="0" smtClean="0">
                <a:solidFill>
                  <a:srgbClr val="FF9933"/>
                </a:solidFill>
              </a:rPr>
              <a:t>річковий пісок</a:t>
            </a:r>
            <a:endParaRPr lang="uk-UA" sz="2400" dirty="0">
              <a:solidFill>
                <a:srgbClr val="FF9933"/>
              </a:solidFill>
            </a:endParaRPr>
          </a:p>
        </p:txBody>
      </p:sp>
      <p:sp>
        <p:nvSpPr>
          <p:cNvPr id="86025" name="Text Box 9"/>
          <p:cNvSpPr txBox="1">
            <a:spLocks noChangeArrowheads="1"/>
          </p:cNvSpPr>
          <p:nvPr/>
        </p:nvSpPr>
        <p:spPr bwMode="auto">
          <a:xfrm>
            <a:off x="4802839" y="1611406"/>
            <a:ext cx="2918013" cy="58477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800" i="1" dirty="0">
                <a:solidFill>
                  <a:srgbClr val="E1F2F3"/>
                </a:solidFill>
              </a:rPr>
              <a:t> </a:t>
            </a:r>
            <a:r>
              <a:rPr lang="uk-UA" sz="3200" i="1" dirty="0">
                <a:solidFill>
                  <a:srgbClr val="E1F2F3"/>
                </a:solidFill>
              </a:rPr>
              <a:t>в</a:t>
            </a:r>
            <a:r>
              <a:rPr lang="uk-UA" sz="3200" dirty="0">
                <a:solidFill>
                  <a:srgbClr val="E1F2F3"/>
                </a:solidFill>
              </a:rPr>
              <a:t>) </a:t>
            </a:r>
            <a:r>
              <a:rPr lang="uk-UA" sz="2800" dirty="0" smtClean="0">
                <a:solidFill>
                  <a:srgbClr val="00FF00"/>
                </a:solidFill>
              </a:rPr>
              <a:t>кухонна сіль</a:t>
            </a:r>
            <a:endParaRPr lang="uk-UA" sz="3200" dirty="0">
              <a:solidFill>
                <a:srgbClr val="00FF00"/>
              </a:solidFill>
            </a:endParaRPr>
          </a:p>
        </p:txBody>
      </p:sp>
      <p:sp>
        <p:nvSpPr>
          <p:cNvPr id="86026" name="Text Box 10"/>
          <p:cNvSpPr txBox="1">
            <a:spLocks noChangeArrowheads="1"/>
          </p:cNvSpPr>
          <p:nvPr/>
        </p:nvSpPr>
        <p:spPr bwMode="auto">
          <a:xfrm>
            <a:off x="7791450" y="1655109"/>
            <a:ext cx="1295400" cy="579438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200" i="1" dirty="0">
                <a:solidFill>
                  <a:srgbClr val="E1F2F3"/>
                </a:solidFill>
              </a:rPr>
              <a:t>г</a:t>
            </a:r>
            <a:r>
              <a:rPr lang="uk-UA" sz="3200" dirty="0">
                <a:solidFill>
                  <a:srgbClr val="E1F2F3"/>
                </a:solidFill>
              </a:rPr>
              <a:t>)</a:t>
            </a:r>
            <a:r>
              <a:rPr lang="uk-UA" dirty="0"/>
              <a:t> </a:t>
            </a:r>
            <a:r>
              <a:rPr lang="uk-UA" sz="2400" dirty="0" smtClean="0">
                <a:solidFill>
                  <a:srgbClr val="FF3399"/>
                </a:solidFill>
              </a:rPr>
              <a:t>йод</a:t>
            </a:r>
            <a:endParaRPr lang="uk-UA" sz="2400" dirty="0">
              <a:solidFill>
                <a:srgbClr val="FF3399"/>
              </a:solidFill>
            </a:endParaRPr>
          </a:p>
        </p:txBody>
      </p:sp>
      <p:sp>
        <p:nvSpPr>
          <p:cNvPr id="86027" name="Text Box 11"/>
          <p:cNvSpPr txBox="1">
            <a:spLocks noChangeArrowheads="1"/>
          </p:cNvSpPr>
          <p:nvPr/>
        </p:nvSpPr>
        <p:spPr bwMode="auto">
          <a:xfrm>
            <a:off x="0" y="2328583"/>
            <a:ext cx="9143999" cy="1877437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uk-UA" sz="3200" b="1" dirty="0" smtClean="0">
                <a:solidFill>
                  <a:srgbClr val="FF3300"/>
                </a:solidFill>
              </a:rPr>
              <a:t>1.</a:t>
            </a:r>
            <a:r>
              <a:rPr lang="uk-UA" sz="3200" b="1" dirty="0" smtClean="0">
                <a:solidFill>
                  <a:srgbClr val="FF0000"/>
                </a:solidFill>
              </a:rPr>
              <a:t> Алмаз </a:t>
            </a:r>
            <a:r>
              <a:rPr lang="uk-UA" sz="2800" b="1" dirty="0" smtClean="0">
                <a:solidFill>
                  <a:schemeClr val="tx1"/>
                </a:solidFill>
              </a:rPr>
              <a:t>— проста речовина, яка має атомну </a:t>
            </a:r>
            <a:br>
              <a:rPr lang="uk-UA" sz="2800" b="1" dirty="0" smtClean="0">
                <a:solidFill>
                  <a:schemeClr val="tx1"/>
                </a:solidFill>
              </a:rPr>
            </a:br>
            <a:r>
              <a:rPr lang="uk-UA" sz="2800" b="1" dirty="0" smtClean="0">
                <a:solidFill>
                  <a:schemeClr val="tx1"/>
                </a:solidFill>
              </a:rPr>
              <a:t>кристалічну  </a:t>
            </a:r>
            <a:r>
              <a:rPr lang="uk-UA" sz="2800" b="1" dirty="0" err="1" smtClean="0">
                <a:solidFill>
                  <a:schemeClr val="tx1"/>
                </a:solidFill>
              </a:rPr>
              <a:t>гратку</a:t>
            </a:r>
            <a:r>
              <a:rPr lang="uk-UA" sz="2800" b="1" dirty="0" smtClean="0">
                <a:solidFill>
                  <a:schemeClr val="tx1"/>
                </a:solidFill>
              </a:rPr>
              <a:t>, характеризується високою </a:t>
            </a:r>
            <a:br>
              <a:rPr lang="uk-UA" sz="2800" b="1" dirty="0" smtClean="0">
                <a:solidFill>
                  <a:schemeClr val="tx1"/>
                </a:solidFill>
              </a:rPr>
            </a:br>
            <a:r>
              <a:rPr lang="uk-UA" sz="2800" b="1" dirty="0" smtClean="0">
                <a:solidFill>
                  <a:schemeClr val="tx1"/>
                </a:solidFill>
              </a:rPr>
              <a:t>твердістю і температурою плавлення, </a:t>
            </a:r>
            <a:br>
              <a:rPr lang="uk-UA" sz="2800" b="1" dirty="0" smtClean="0">
                <a:solidFill>
                  <a:schemeClr val="tx1"/>
                </a:solidFill>
              </a:rPr>
            </a:br>
            <a:r>
              <a:rPr lang="uk-UA" sz="2800" b="1" dirty="0" err="1" smtClean="0">
                <a:solidFill>
                  <a:schemeClr val="tx1"/>
                </a:solidFill>
              </a:rPr>
              <a:t>неелектропровідна</a:t>
            </a:r>
            <a:r>
              <a:rPr lang="uk-UA" sz="2800" b="1" dirty="0" smtClean="0">
                <a:solidFill>
                  <a:schemeClr val="tx1"/>
                </a:solidFill>
              </a:rPr>
              <a:t>.</a:t>
            </a:r>
            <a:endParaRPr lang="uk-UA" sz="2000" b="1" dirty="0">
              <a:solidFill>
                <a:schemeClr val="tx1"/>
              </a:solidFill>
            </a:endParaRPr>
          </a:p>
        </p:txBody>
      </p:sp>
      <p:sp>
        <p:nvSpPr>
          <p:cNvPr id="86029" name="Text Box 13"/>
          <p:cNvSpPr txBox="1">
            <a:spLocks noChangeArrowheads="1"/>
          </p:cNvSpPr>
          <p:nvPr/>
        </p:nvSpPr>
        <p:spPr bwMode="auto">
          <a:xfrm>
            <a:off x="0" y="4426565"/>
            <a:ext cx="9144000" cy="243143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uk-UA" sz="3600" b="1" dirty="0">
                <a:solidFill>
                  <a:srgbClr val="FF0000"/>
                </a:solidFill>
              </a:rPr>
              <a:t>2</a:t>
            </a:r>
            <a:r>
              <a:rPr lang="uk-UA" sz="4000" b="1" dirty="0">
                <a:solidFill>
                  <a:srgbClr val="FF0000"/>
                </a:solidFill>
              </a:rPr>
              <a:t>. </a:t>
            </a:r>
            <a:r>
              <a:rPr lang="uk-UA" sz="3200" b="1" dirty="0" smtClean="0">
                <a:solidFill>
                  <a:srgbClr val="FF0000"/>
                </a:solidFill>
              </a:rPr>
              <a:t>Річковий пісок </a:t>
            </a:r>
            <a:r>
              <a:rPr lang="uk-UA" sz="2800" b="1" dirty="0" smtClean="0">
                <a:solidFill>
                  <a:schemeClr val="tx1"/>
                </a:solidFill>
              </a:rPr>
              <a:t>— складна речовина з ковалентним полярним зв'язком, має атомну кристалічну </a:t>
            </a:r>
            <a:r>
              <a:rPr lang="uk-UA" sz="2800" b="1" dirty="0" err="1" smtClean="0">
                <a:solidFill>
                  <a:schemeClr val="tx1"/>
                </a:solidFill>
              </a:rPr>
              <a:t>гратку</a:t>
            </a:r>
            <a:r>
              <a:rPr lang="uk-UA" sz="2800" b="1" dirty="0" smtClean="0">
                <a:solidFill>
                  <a:schemeClr val="tx1"/>
                </a:solidFill>
              </a:rPr>
              <a:t>, характеризується </a:t>
            </a:r>
            <a:br>
              <a:rPr lang="uk-UA" sz="2800" b="1" dirty="0" smtClean="0">
                <a:solidFill>
                  <a:schemeClr val="tx1"/>
                </a:solidFill>
              </a:rPr>
            </a:br>
            <a:r>
              <a:rPr lang="uk-UA" sz="2800" b="1" dirty="0" smtClean="0">
                <a:solidFill>
                  <a:schemeClr val="tx1"/>
                </a:solidFill>
              </a:rPr>
              <a:t> високою твердістю і температурою </a:t>
            </a:r>
            <a:br>
              <a:rPr lang="uk-UA" sz="2800" b="1" dirty="0" smtClean="0">
                <a:solidFill>
                  <a:schemeClr val="tx1"/>
                </a:solidFill>
              </a:rPr>
            </a:br>
            <a:r>
              <a:rPr lang="uk-UA" sz="2800" b="1" dirty="0" smtClean="0">
                <a:solidFill>
                  <a:schemeClr val="tx1"/>
                </a:solidFill>
              </a:rPr>
              <a:t>плавлення, </a:t>
            </a:r>
            <a:r>
              <a:rPr lang="uk-UA" sz="2800" b="1" dirty="0" err="1" smtClean="0">
                <a:solidFill>
                  <a:schemeClr val="tx1"/>
                </a:solidFill>
              </a:rPr>
              <a:t>неелектропровідна</a:t>
            </a:r>
            <a:r>
              <a:rPr lang="uk-UA" sz="2800" b="1" dirty="0" smtClean="0">
                <a:solidFill>
                  <a:schemeClr val="tx1"/>
                </a:solidFill>
              </a:rPr>
              <a:t>.</a:t>
            </a:r>
            <a:endParaRPr lang="uk-UA" sz="2400" b="1" dirty="0">
              <a:solidFill>
                <a:srgbClr val="66FFFF"/>
              </a:solidFill>
            </a:endParaRPr>
          </a:p>
        </p:txBody>
      </p:sp>
      <p:pic>
        <p:nvPicPr>
          <p:cNvPr id="1026" name="Picture 2" descr="C:\Documents and Settings\User\Рабочий стол\кристалічні гратки\2016-01-21 17 54 59.png"/>
          <p:cNvPicPr>
            <a:picLocks noChangeAspect="1" noChangeArrowheads="1"/>
          </p:cNvPicPr>
          <p:nvPr/>
        </p:nvPicPr>
        <p:blipFill>
          <a:blip r:embed="rId2"/>
          <a:srcRect l="49486" t="6102" r="25541" b="33980"/>
          <a:stretch>
            <a:fillRect/>
          </a:stretch>
        </p:blipFill>
        <p:spPr bwMode="auto">
          <a:xfrm>
            <a:off x="7054104" y="4834628"/>
            <a:ext cx="1804146" cy="17918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Picture 2" descr="C:\Documents and Settings\User\Рабочий стол\кристалічні гратки\атомна гратка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56195" y="2438401"/>
            <a:ext cx="1821105" cy="16989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Picture 27" descr="Алмаз-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6200000">
            <a:off x="6841203" y="3178074"/>
            <a:ext cx="1235997" cy="793291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6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6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6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6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6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6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7" grpId="0" animBg="1"/>
      <p:bldP spid="8602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81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21" name="WordArt 5"/>
          <p:cNvSpPr>
            <a:spLocks noChangeArrowheads="1" noChangeShapeType="1" noTextEdit="1"/>
          </p:cNvSpPr>
          <p:nvPr/>
        </p:nvSpPr>
        <p:spPr bwMode="auto">
          <a:xfrm>
            <a:off x="730623" y="0"/>
            <a:ext cx="7696200" cy="82923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uk-UA" sz="3600" b="1" kern="10" dirty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ED4D86"/>
                    </a:gs>
                  </a:gsLst>
                  <a:lin ang="5400000" scaled="1"/>
                </a:gradFill>
                <a:latin typeface="Segoe Script"/>
              </a:rPr>
              <a:t>Застосуйте свої знання</a:t>
            </a:r>
          </a:p>
        </p:txBody>
      </p:sp>
      <p:sp>
        <p:nvSpPr>
          <p:cNvPr id="86028" name="Text Box 12"/>
          <p:cNvSpPr txBox="1">
            <a:spLocks noChangeArrowheads="1"/>
          </p:cNvSpPr>
          <p:nvPr/>
        </p:nvSpPr>
        <p:spPr bwMode="auto">
          <a:xfrm>
            <a:off x="0" y="1047750"/>
            <a:ext cx="9144000" cy="236988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uk-UA" sz="3200" dirty="0" smtClean="0">
                <a:solidFill>
                  <a:srgbClr val="FF0000"/>
                </a:solidFill>
              </a:rPr>
              <a:t>3.</a:t>
            </a:r>
            <a:r>
              <a:rPr lang="uk-UA" sz="3600" dirty="0" smtClean="0">
                <a:solidFill>
                  <a:srgbClr val="FF0000"/>
                </a:solidFill>
              </a:rPr>
              <a:t> </a:t>
            </a:r>
            <a:r>
              <a:rPr lang="uk-UA" sz="2800" dirty="0" smtClean="0">
                <a:solidFill>
                  <a:srgbClr val="FF0000"/>
                </a:solidFill>
              </a:rPr>
              <a:t>Кухонна сіль </a:t>
            </a:r>
            <a:r>
              <a:rPr lang="uk-UA" sz="2800" dirty="0" smtClean="0">
                <a:solidFill>
                  <a:schemeClr val="tx1"/>
                </a:solidFill>
              </a:rPr>
              <a:t>— складна речовина </a:t>
            </a:r>
            <a:br>
              <a:rPr lang="uk-UA" sz="2800" dirty="0" smtClean="0">
                <a:solidFill>
                  <a:schemeClr val="tx1"/>
                </a:solidFill>
              </a:rPr>
            </a:br>
            <a:r>
              <a:rPr lang="uk-UA" sz="2800" dirty="0" smtClean="0">
                <a:solidFill>
                  <a:schemeClr val="tx1"/>
                </a:solidFill>
              </a:rPr>
              <a:t>з </a:t>
            </a:r>
            <a:r>
              <a:rPr lang="uk-UA" sz="2800" i="1" dirty="0" err="1" smtClean="0">
                <a:solidFill>
                  <a:schemeClr val="tx1"/>
                </a:solidFill>
              </a:rPr>
              <a:t>йонним</a:t>
            </a:r>
            <a:r>
              <a:rPr lang="uk-UA" sz="2800" i="1" dirty="0" smtClean="0">
                <a:solidFill>
                  <a:schemeClr val="tx1"/>
                </a:solidFill>
              </a:rPr>
              <a:t> зв'язком</a:t>
            </a:r>
            <a:r>
              <a:rPr lang="uk-UA" sz="2800" dirty="0" smtClean="0">
                <a:solidFill>
                  <a:schemeClr val="tx1"/>
                </a:solidFill>
              </a:rPr>
              <a:t>, має </a:t>
            </a:r>
            <a:r>
              <a:rPr lang="uk-UA" sz="2800" i="1" dirty="0" err="1" smtClean="0">
                <a:solidFill>
                  <a:schemeClr val="tx1"/>
                </a:solidFill>
              </a:rPr>
              <a:t>йонну</a:t>
            </a:r>
            <a:r>
              <a:rPr lang="uk-UA" sz="2800" dirty="0" smtClean="0">
                <a:solidFill>
                  <a:schemeClr val="tx1"/>
                </a:solidFill>
              </a:rPr>
              <a:t> кристалічну </a:t>
            </a:r>
            <a:r>
              <a:rPr lang="uk-UA" sz="2800" dirty="0" err="1" smtClean="0">
                <a:solidFill>
                  <a:schemeClr val="tx1"/>
                </a:solidFill>
              </a:rPr>
              <a:t>гратку</a:t>
            </a:r>
            <a:r>
              <a:rPr lang="uk-UA" sz="2800" dirty="0" smtClean="0">
                <a:solidFill>
                  <a:schemeClr val="tx1"/>
                </a:solidFill>
              </a:rPr>
              <a:t>, характеризується розчинністю в воді, </a:t>
            </a:r>
            <a:r>
              <a:rPr lang="uk-UA" sz="2800" dirty="0" smtClean="0">
                <a:solidFill>
                  <a:schemeClr val="tx1"/>
                </a:solidFill>
              </a:rPr>
              <a:t> </a:t>
            </a:r>
            <a:r>
              <a:rPr lang="uk-UA" sz="2800" dirty="0" smtClean="0">
                <a:solidFill>
                  <a:schemeClr val="tx1"/>
                </a:solidFill>
              </a:rPr>
              <a:t>високою температурою плавлення, </a:t>
            </a:r>
            <a:r>
              <a:rPr lang="uk-UA" sz="2800" dirty="0" smtClean="0">
                <a:solidFill>
                  <a:schemeClr val="tx1"/>
                </a:solidFill>
              </a:rPr>
              <a:t>крихкістю</a:t>
            </a:r>
            <a:r>
              <a:rPr lang="uk-UA" sz="2800" dirty="0" smtClean="0">
                <a:solidFill>
                  <a:schemeClr val="tx1"/>
                </a:solidFill>
              </a:rPr>
              <a:t>, безбарвна, в розплаві і </a:t>
            </a:r>
            <a:r>
              <a:rPr lang="uk-UA" sz="2800" dirty="0" smtClean="0">
                <a:solidFill>
                  <a:schemeClr val="tx1"/>
                </a:solidFill>
              </a:rPr>
              <a:t>розчині </a:t>
            </a:r>
            <a:r>
              <a:rPr lang="uk-UA" sz="2800" dirty="0" smtClean="0">
                <a:solidFill>
                  <a:schemeClr val="tx1"/>
                </a:solidFill>
              </a:rPr>
              <a:t>електропровідна</a:t>
            </a:r>
            <a:r>
              <a:rPr lang="uk-UA" sz="2800" dirty="0" smtClean="0">
                <a:solidFill>
                  <a:schemeClr val="tx1"/>
                </a:solidFill>
              </a:rPr>
              <a:t>.</a:t>
            </a:r>
            <a:endParaRPr lang="uk-UA" sz="2800" dirty="0">
              <a:solidFill>
                <a:schemeClr val="tx1"/>
              </a:solidFill>
            </a:endParaRPr>
          </a:p>
        </p:txBody>
      </p:sp>
      <p:sp>
        <p:nvSpPr>
          <p:cNvPr id="86030" name="Text Box 14"/>
          <p:cNvSpPr txBox="1">
            <a:spLocks noChangeArrowheads="1"/>
          </p:cNvSpPr>
          <p:nvPr/>
        </p:nvSpPr>
        <p:spPr bwMode="auto">
          <a:xfrm>
            <a:off x="0" y="3890479"/>
            <a:ext cx="9144000" cy="2246769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uk-UA" sz="2800" dirty="0">
                <a:solidFill>
                  <a:srgbClr val="FF0000"/>
                </a:solidFill>
              </a:rPr>
              <a:t>4. </a:t>
            </a:r>
            <a:r>
              <a:rPr lang="uk-UA" sz="2800" dirty="0" smtClean="0">
                <a:solidFill>
                  <a:srgbClr val="FF0000"/>
                </a:solidFill>
              </a:rPr>
              <a:t>Йод </a:t>
            </a:r>
            <a:r>
              <a:rPr lang="uk-UA" sz="2800" dirty="0" smtClean="0">
                <a:solidFill>
                  <a:schemeClr val="tx1"/>
                </a:solidFill>
              </a:rPr>
              <a:t>— проста речовина, яка </a:t>
            </a:r>
            <a:r>
              <a:rPr lang="uk-UA" sz="2800" dirty="0" smtClean="0">
                <a:solidFill>
                  <a:schemeClr val="tx1"/>
                </a:solidFill>
              </a:rPr>
              <a:t>має  </a:t>
            </a:r>
            <a:r>
              <a:rPr lang="uk-UA" sz="2800" dirty="0" smtClean="0">
                <a:solidFill>
                  <a:schemeClr val="tx1"/>
                </a:solidFill>
              </a:rPr>
              <a:t>молекулярну кристалічну </a:t>
            </a:r>
            <a:r>
              <a:rPr lang="uk-UA" sz="2800" dirty="0" err="1" smtClean="0">
                <a:solidFill>
                  <a:schemeClr val="tx1"/>
                </a:solidFill>
              </a:rPr>
              <a:t>гратку</a:t>
            </a:r>
            <a:r>
              <a:rPr lang="uk-UA" sz="2800" dirty="0" smtClean="0">
                <a:solidFill>
                  <a:schemeClr val="tx1"/>
                </a:solidFill>
              </a:rPr>
              <a:t>, </a:t>
            </a:r>
            <a:r>
              <a:rPr lang="uk-UA" sz="2800" dirty="0" smtClean="0">
                <a:solidFill>
                  <a:schemeClr val="tx1"/>
                </a:solidFill>
              </a:rPr>
              <a:t> характеризується </a:t>
            </a:r>
            <a:r>
              <a:rPr lang="uk-UA" sz="2800" dirty="0" smtClean="0">
                <a:solidFill>
                  <a:schemeClr val="tx1"/>
                </a:solidFill>
              </a:rPr>
              <a:t>невисокою твердістю </a:t>
            </a:r>
            <a:r>
              <a:rPr lang="uk-UA" sz="2800" dirty="0" smtClean="0">
                <a:solidFill>
                  <a:schemeClr val="tx1"/>
                </a:solidFill>
              </a:rPr>
              <a:t> і </a:t>
            </a:r>
            <a:r>
              <a:rPr lang="uk-UA" sz="2800" dirty="0" smtClean="0">
                <a:solidFill>
                  <a:schemeClr val="tx1"/>
                </a:solidFill>
              </a:rPr>
              <a:t>низькою температурою плавлення, </a:t>
            </a:r>
            <a:br>
              <a:rPr lang="uk-UA" sz="2800" dirty="0" smtClean="0">
                <a:solidFill>
                  <a:schemeClr val="tx1"/>
                </a:solidFill>
              </a:rPr>
            </a:br>
            <a:r>
              <a:rPr lang="uk-UA" sz="2800" dirty="0" smtClean="0">
                <a:solidFill>
                  <a:schemeClr val="tx1"/>
                </a:solidFill>
              </a:rPr>
              <a:t>сублімується, </a:t>
            </a:r>
            <a:r>
              <a:rPr lang="uk-UA" sz="2800" dirty="0" err="1" smtClean="0">
                <a:solidFill>
                  <a:schemeClr val="tx1"/>
                </a:solidFill>
              </a:rPr>
              <a:t>неелектропровідна</a:t>
            </a:r>
            <a:r>
              <a:rPr lang="uk-UA" sz="2800" dirty="0" smtClean="0">
                <a:solidFill>
                  <a:schemeClr val="tx1"/>
                </a:solidFill>
              </a:rPr>
              <a:t>,  </a:t>
            </a:r>
            <a:r>
              <a:rPr lang="uk-UA" sz="2800" dirty="0" smtClean="0">
                <a:solidFill>
                  <a:schemeClr val="tx1"/>
                </a:solidFill>
              </a:rPr>
              <a:t>не розчиняється в воді</a:t>
            </a:r>
            <a:r>
              <a:rPr lang="uk-UA" sz="2800" dirty="0" smtClean="0">
                <a:solidFill>
                  <a:schemeClr val="tx1"/>
                </a:solidFill>
              </a:rPr>
              <a:t>.</a:t>
            </a:r>
            <a:endParaRPr lang="uk-UA" sz="1600" dirty="0">
              <a:solidFill>
                <a:srgbClr val="66FFFF"/>
              </a:solidFill>
            </a:endParaRPr>
          </a:p>
        </p:txBody>
      </p:sp>
      <p:pic>
        <p:nvPicPr>
          <p:cNvPr id="16" name="Picture 2" descr="C:\Documents and Settings\User\Рабочий стол\молекулярна гратка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64941" y="4280645"/>
            <a:ext cx="2420471" cy="22335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Picture 4" descr="C:\Documents and Settings\User\Рабочий стол\кристал солі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49809" y="1390148"/>
            <a:ext cx="2370341" cy="22674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6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6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6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6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6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6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8" grpId="0" animBg="1"/>
      <p:bldP spid="8603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Documents and Settings\User\Рабочий стол\фото програми\25-Кристалічні гратки\Image 1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8187" y="766762"/>
            <a:ext cx="7667625" cy="5324475"/>
          </a:xfrm>
          <a:prstGeom prst="rect">
            <a:avLst/>
          </a:prstGeom>
          <a:noFill/>
        </p:spPr>
      </p:pic>
      <p:pic>
        <p:nvPicPr>
          <p:cNvPr id="1026" name="Picture 2" descr="C:\Documents and Settings\User\Рабочий стол\фото програми\25-Кристалічні гратки\Image 11.png"/>
          <p:cNvPicPr>
            <a:picLocks noChangeAspect="1" noChangeArrowheads="1"/>
          </p:cNvPicPr>
          <p:nvPr/>
        </p:nvPicPr>
        <p:blipFill>
          <a:blip r:embed="rId4"/>
          <a:srcRect l="813"/>
          <a:stretch>
            <a:fillRect/>
          </a:stretch>
        </p:blipFill>
        <p:spPr bwMode="auto">
          <a:xfrm>
            <a:off x="409433" y="543131"/>
            <a:ext cx="8325134" cy="5771738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User\Рабочий стол\фото програми\25-Кристалічні гратки\Image 6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7237" y="776287"/>
            <a:ext cx="7629525" cy="5305425"/>
          </a:xfrm>
          <a:prstGeom prst="rect">
            <a:avLst/>
          </a:prstGeom>
          <a:noFill/>
        </p:spPr>
      </p:pic>
      <p:pic>
        <p:nvPicPr>
          <p:cNvPr id="3075" name="Picture 3" descr="C:\Documents and Settings\User\Рабочий стол\фото програми\25-Кристалічні гратки\Image 5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2741" y="423081"/>
            <a:ext cx="8668304" cy="5963532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Documents and Settings\User\Рабочий стол\фото програми\25-Кристалічні гратки\Image 4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1050" y="833437"/>
            <a:ext cx="7581900" cy="5191125"/>
          </a:xfrm>
          <a:prstGeom prst="rect">
            <a:avLst/>
          </a:prstGeom>
          <a:noFill/>
        </p:spPr>
      </p:pic>
      <p:pic>
        <p:nvPicPr>
          <p:cNvPr id="2050" name="Picture 2" descr="C:\Documents and Settings\User\Рабочий стол\фото програми\25-Кристалічні гратки\Image 3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3752" y="335210"/>
            <a:ext cx="8350523" cy="5710748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3" name="Picture 5" descr="woman_leading_meeting_hg_clr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" y="0"/>
            <a:ext cx="3714748" cy="6858000"/>
          </a:xfrm>
          <a:prstGeom prst="rect">
            <a:avLst/>
          </a:prstGeom>
          <a:noFill/>
        </p:spPr>
      </p:pic>
      <p:pic>
        <p:nvPicPr>
          <p:cNvPr id="99334" name="Picture 6" descr="poison_vial_hc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95850" y="3181350"/>
            <a:ext cx="1505119" cy="1771650"/>
          </a:xfrm>
          <a:prstGeom prst="rect">
            <a:avLst/>
          </a:prstGeom>
          <a:noFill/>
        </p:spPr>
      </p:pic>
      <p:pic>
        <p:nvPicPr>
          <p:cNvPr id="99335" name="Picture 7" descr="bubbles_soap_hc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09600" y="3124200"/>
            <a:ext cx="2235200" cy="3733800"/>
          </a:xfrm>
          <a:prstGeom prst="rect">
            <a:avLst/>
          </a:prstGeom>
          <a:noFill/>
        </p:spPr>
      </p:pic>
      <p:pic>
        <p:nvPicPr>
          <p:cNvPr id="8" name="j0214098.wav">
            <a:hlinkClick r:id="" action="ppaction://media"/>
          </p:cNvPr>
          <p:cNvPicPr>
            <a:picLocks noRot="1" noChangeAspect="1"/>
          </p:cNvPicPr>
          <p:nvPr>
            <a:wavAudioFile r:embed="rId1" name="j0214098.wav"/>
          </p:nvPr>
        </p:nvPicPr>
        <p:blipFill>
          <a:blip r:embed="rId7"/>
          <a:stretch>
            <a:fillRect/>
          </a:stretch>
        </p:blipFill>
        <p:spPr>
          <a:xfrm>
            <a:off x="8534400" y="6248400"/>
            <a:ext cx="304800" cy="304800"/>
          </a:xfrm>
          <a:prstGeom prst="rect">
            <a:avLst/>
          </a:prstGeom>
        </p:spPr>
      </p:pic>
      <p:sp>
        <p:nvSpPr>
          <p:cNvPr id="9" name="WordArt 11"/>
          <p:cNvSpPr>
            <a:spLocks noChangeArrowheads="1" noChangeShapeType="1" noTextEdit="1"/>
          </p:cNvSpPr>
          <p:nvPr/>
        </p:nvSpPr>
        <p:spPr bwMode="auto">
          <a:xfrm>
            <a:off x="3810000" y="228600"/>
            <a:ext cx="4023815" cy="958755"/>
          </a:xfrm>
          <a:prstGeom prst="rect">
            <a:avLst/>
          </a:prstGeom>
        </p:spPr>
        <p:txBody>
          <a:bodyPr wrap="none" numCol="1" fromWordArt="1">
            <a:prstTxWarp prst="textPlain">
              <a:avLst>
                <a:gd name="adj" fmla="val 50000"/>
              </a:avLst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600" kern="1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egoe Script"/>
              </a:rPr>
              <a:t>Домашнє</a:t>
            </a:r>
            <a:br>
              <a:rPr lang="uk-UA" sz="3600" kern="1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egoe Script"/>
              </a:rPr>
            </a:br>
            <a:r>
              <a:rPr lang="uk-UA" sz="3600" kern="1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egoe Script"/>
              </a:rPr>
              <a:t> завдання</a:t>
            </a:r>
            <a:endParaRPr lang="uk-UA" sz="3600" kern="1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Segoe Script"/>
            </a:endParaRPr>
          </a:p>
        </p:txBody>
      </p:sp>
      <p:pic>
        <p:nvPicPr>
          <p:cNvPr id="11" name="Picture 8" descr="BOOK1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33400" y="5294782"/>
            <a:ext cx="2345635" cy="156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AutoShape 2"/>
          <p:cNvSpPr>
            <a:spLocks noChangeArrowheads="1"/>
          </p:cNvSpPr>
          <p:nvPr/>
        </p:nvSpPr>
        <p:spPr bwMode="gray">
          <a:xfrm>
            <a:off x="4724400" y="1295400"/>
            <a:ext cx="1600200" cy="1371600"/>
          </a:xfrm>
          <a:prstGeom prst="irregularSeal1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r>
              <a:rPr lang="uk-UA" sz="3200" b="1" dirty="0">
                <a:solidFill>
                  <a:schemeClr val="tx1"/>
                </a:solidFill>
              </a:rPr>
              <a:t> </a:t>
            </a:r>
            <a:r>
              <a:rPr lang="uk-UA" sz="2800" b="1" dirty="0" smtClean="0">
                <a:solidFill>
                  <a:schemeClr val="tx1"/>
                </a:solidFill>
              </a:rPr>
              <a:t>§</a:t>
            </a:r>
            <a:endParaRPr lang="uk-UA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4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2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Рисунок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0050" y="0"/>
            <a:ext cx="83820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1"/>
          <p:cNvSpPr txBox="1"/>
          <p:nvPr/>
        </p:nvSpPr>
        <p:spPr>
          <a:xfrm>
            <a:off x="1285852" y="463540"/>
            <a:ext cx="6572296" cy="3416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400" b="1" dirty="0" smtClean="0"/>
              <a:t>Григорович О.В. Хімія: </a:t>
            </a:r>
            <a:r>
              <a:rPr lang="uk-UA" sz="2400" b="1" dirty="0" err="1" smtClean="0"/>
              <a:t>підруч</a:t>
            </a:r>
            <a:r>
              <a:rPr lang="uk-UA" sz="2400" b="1" dirty="0" smtClean="0"/>
              <a:t>. Для 8 класу </a:t>
            </a:r>
            <a:r>
              <a:rPr lang="uk-UA" sz="2400" b="1" dirty="0" err="1" smtClean="0"/>
              <a:t>загальноосвіт</a:t>
            </a:r>
            <a:r>
              <a:rPr lang="uk-UA" sz="2400" b="1" dirty="0" smtClean="0"/>
              <a:t>. </a:t>
            </a:r>
            <a:r>
              <a:rPr lang="uk-UA" sz="2400" b="1" dirty="0" err="1" smtClean="0"/>
              <a:t>навч.закл</a:t>
            </a:r>
            <a:r>
              <a:rPr lang="uk-UA" sz="2400" dirty="0" smtClean="0"/>
              <a:t>./ О.В. Григорович .̶  Харків: Вид-во «Ранок», 2016</a:t>
            </a:r>
          </a:p>
          <a:p>
            <a:r>
              <a:rPr lang="uk-UA" sz="2400" dirty="0" err="1" smtClean="0"/>
              <a:t>Шаповалов</a:t>
            </a:r>
            <a:r>
              <a:rPr lang="uk-UA" sz="2400" dirty="0" smtClean="0"/>
              <a:t> С.А. </a:t>
            </a:r>
            <a:r>
              <a:rPr lang="uk-UA" sz="2400" b="1" dirty="0" smtClean="0"/>
              <a:t>Хімія.</a:t>
            </a:r>
            <a:r>
              <a:rPr lang="uk-UA" sz="2400" dirty="0" smtClean="0"/>
              <a:t> </a:t>
            </a:r>
            <a:r>
              <a:rPr lang="uk-UA" sz="2400" b="1" dirty="0" smtClean="0"/>
              <a:t>Довідник старшокласника та абітурієнта.</a:t>
            </a:r>
            <a:r>
              <a:rPr lang="uk-UA" sz="2400" dirty="0" smtClean="0"/>
              <a:t> Харків. </a:t>
            </a:r>
            <a:r>
              <a:rPr lang="uk-UA" sz="2400" dirty="0" err="1" smtClean="0"/>
              <a:t>Торсінг</a:t>
            </a:r>
            <a:r>
              <a:rPr lang="uk-UA" sz="2400" dirty="0" smtClean="0"/>
              <a:t>, 2005.</a:t>
            </a:r>
          </a:p>
          <a:p>
            <a:r>
              <a:rPr lang="uk-UA" sz="2400" dirty="0" smtClean="0"/>
              <a:t>  Данильченко В.Є Халімон Є.В.  </a:t>
            </a:r>
            <a:r>
              <a:rPr lang="uk-UA" sz="2400" b="1" dirty="0" smtClean="0"/>
              <a:t>Хімія.</a:t>
            </a:r>
            <a:r>
              <a:rPr lang="uk-UA" sz="2400" dirty="0" smtClean="0"/>
              <a:t> </a:t>
            </a:r>
            <a:r>
              <a:rPr lang="uk-UA" sz="2400" b="1" dirty="0" smtClean="0"/>
              <a:t>Навчальний посібник. 8-9 класи </a:t>
            </a:r>
            <a:r>
              <a:rPr lang="uk-UA" sz="2400" dirty="0" smtClean="0"/>
              <a:t>– Харків.: Країна мрій, 2008. – 128с.</a:t>
            </a:r>
          </a:p>
        </p:txBody>
      </p:sp>
      <p:pic>
        <p:nvPicPr>
          <p:cNvPr id="50178" name="Picture 4" descr="smart_guy_reading_hg_clr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742950"/>
            <a:ext cx="6115050" cy="61150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uk-UA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uk-UA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5344816</TotalTime>
  <Words>652</Words>
  <Application>Microsoft PowerPoint</Application>
  <PresentationFormat>Экран (4:3)</PresentationFormat>
  <Paragraphs>77</Paragraphs>
  <Slides>17</Slides>
  <Notes>1</Notes>
  <HiddenSlides>0</HiddenSlides>
  <MMClips>1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17</vt:i4>
      </vt:variant>
    </vt:vector>
  </HeadingPairs>
  <TitlesOfParts>
    <vt:vector size="19" baseType="lpstr">
      <vt:lpstr>Оформление по умолчанию</vt:lpstr>
      <vt:lpstr>2_Оформление по умолчанию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</dc:creator>
  <cp:lastModifiedBy>Олександр</cp:lastModifiedBy>
  <cp:revision>128</cp:revision>
  <cp:lastPrinted>1601-01-01T00:00:00Z</cp:lastPrinted>
  <dcterms:created xsi:type="dcterms:W3CDTF">2003-06-06T05:31:35Z</dcterms:created>
  <dcterms:modified xsi:type="dcterms:W3CDTF">2018-02-24T05:36:14Z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