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9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623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13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21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64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680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753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478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1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478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40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602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60310-B9DB-42FD-8600-A8B3CFA8BFFF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22262-89FA-4182-A980-8A194A13B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uk-UA" b="1" dirty="0" smtClean="0">
                <a:effectLst/>
                <a:latin typeface="Times New Roman"/>
                <a:ea typeface="Times New Roman"/>
              </a:rPr>
              <a:t>Тема уроку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Урок № 21</a:t>
            </a:r>
            <a:endParaRPr lang="ru-RU" sz="1800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r>
              <a:rPr lang="uk-UA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Алгебра 8 клас</a:t>
            </a:r>
            <a:endParaRPr lang="ru-RU" sz="1800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772816"/>
            <a:ext cx="691958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5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Тотожні перетворення </a:t>
            </a:r>
          </a:p>
          <a:p>
            <a:pPr algn="ctr"/>
            <a:r>
              <a:rPr lang="uk-UA" sz="5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раціональних виразів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9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effectLst/>
                <a:latin typeface="Times New Roman"/>
                <a:ea typeface="Times New Roman"/>
              </a:rPr>
              <a:t>Мета уроку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dirty="0">
                <a:latin typeface="Times New Roman"/>
                <a:ea typeface="Times New Roman"/>
              </a:rPr>
              <a:t>Д</a:t>
            </a:r>
            <a:r>
              <a:rPr lang="uk-UA" sz="4400" dirty="0" smtClean="0">
                <a:effectLst/>
                <a:latin typeface="Times New Roman"/>
                <a:ea typeface="Times New Roman"/>
              </a:rPr>
              <a:t>омогтися засвоєння учнями змісту поняття «тотожні пере­творення раціональних виразів» та схеми (алгоритму) перетворення раціонального виразу на раціональний дріб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00196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УСНО!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10828174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3279333"/>
            <a:ext cx="889248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412776"/>
            <a:ext cx="50405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573016"/>
            <a:ext cx="50405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</a:rPr>
              <a:t>2.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412776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1.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317978"/>
            <a:ext cx="28575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38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УСНО!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1114246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" y="3431381"/>
            <a:ext cx="14050779" cy="107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-315416"/>
            <a:ext cx="28575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27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effectLst/>
                <a:latin typeface="Times New Roman"/>
                <a:ea typeface="Times New Roman"/>
              </a:rPr>
              <a:t>Тотожні перетворення раціональних виразів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203200" lvl="0" algn="just">
              <a:buFont typeface="+mj-lt"/>
              <a:buAutoNum type="arabicPeriod"/>
              <a:tabLst>
                <a:tab pos="457200" algn="l"/>
              </a:tabLst>
            </a:pPr>
            <a:r>
              <a:rPr lang="uk-UA" dirty="0" smtClean="0">
                <a:effectLst/>
                <a:latin typeface="Times New Roman"/>
                <a:ea typeface="Times New Roman"/>
              </a:rPr>
              <a:t>Перетворення будь-якого раціонального виразу можна звести до дода­вання, віднімання, множення та ділення раціональних дробів.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pPr marR="203200" lvl="0" algn="just">
              <a:buFont typeface="+mj-lt"/>
              <a:buAutoNum type="arabicPeriod"/>
              <a:tabLst>
                <a:tab pos="457200" algn="l"/>
              </a:tabLst>
            </a:pPr>
            <a:r>
              <a:rPr lang="uk-UA" dirty="0" smtClean="0">
                <a:effectLst/>
                <a:latin typeface="Times New Roman"/>
                <a:ea typeface="Times New Roman"/>
              </a:rPr>
              <a:t>Суму, різницю, добуток і частку раціональних дробів завжди можна</a:t>
            </a:r>
            <a:br>
              <a:rPr lang="uk-UA" dirty="0" smtClean="0">
                <a:effectLst/>
                <a:latin typeface="Times New Roman"/>
                <a:ea typeface="Times New Roman"/>
              </a:rPr>
            </a:br>
            <a:r>
              <a:rPr lang="uk-UA" dirty="0" smtClean="0">
                <a:effectLst/>
                <a:latin typeface="Times New Roman"/>
                <a:ea typeface="Times New Roman"/>
              </a:rPr>
              <a:t>подати у вигляді раціонального дробу.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1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prstClr val="black"/>
                </a:solidFill>
                <a:latin typeface="Times New Roman"/>
                <a:ea typeface="Times New Roman"/>
              </a:rPr>
              <a:t>Тотожні перетворення раціональних виразів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203200" lvl="0" indent="0">
              <a:buNone/>
              <a:tabLst>
                <a:tab pos="457200" algn="l"/>
              </a:tabLst>
            </a:pPr>
            <a:r>
              <a:rPr lang="uk-UA" sz="2800" dirty="0" smtClean="0">
                <a:effectLst/>
                <a:latin typeface="Times New Roman"/>
                <a:ea typeface="Times New Roman"/>
              </a:rPr>
              <a:t>3.Будь-який раціональний вираз можна подати у вигляді раціонального</a:t>
            </a:r>
            <a:br>
              <a:rPr lang="uk-UA" sz="2800" dirty="0" smtClean="0">
                <a:effectLst/>
                <a:latin typeface="Times New Roman"/>
                <a:ea typeface="Times New Roman"/>
              </a:rPr>
            </a:br>
            <a:r>
              <a:rPr lang="uk-UA" sz="2800" dirty="0" smtClean="0">
                <a:effectLst/>
                <a:latin typeface="Times New Roman"/>
                <a:ea typeface="Times New Roman"/>
              </a:rPr>
              <a:t>дробу. Для цього: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marL="660400" marR="203200" indent="-228600" algn="just">
              <a:spcAft>
                <a:spcPts val="0"/>
              </a:spcAft>
            </a:pPr>
            <a:r>
              <a:rPr lang="uk-UA" sz="2800" dirty="0" smtClean="0">
                <a:effectLst/>
                <a:latin typeface="Times New Roman"/>
                <a:ea typeface="Times New Roman"/>
              </a:rPr>
              <a:t>а)	встановлюємо (визначаємо), які дії з раціональними дробами слід виконати, виходячи з умови завдання;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r>
              <a:rPr lang="uk-UA" sz="2800" dirty="0" smtClean="0">
                <a:effectLst/>
                <a:latin typeface="Times New Roman"/>
                <a:ea typeface="Times New Roman"/>
              </a:rPr>
              <a:t>б)	виконуємо ці дії або у порядку спадання дії, або користуючись законами (властивостями) арифметичних дій (перестановка + і; сполучна + і; розпо­дільна) та властивостями раціональних дробів (основною властивістю дробу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12659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ПОДУМАЙ І СКАЖИ!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10943064" cy="293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77462"/>
            <a:ext cx="9289032" cy="154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278276"/>
            <a:ext cx="432048" cy="4500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3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556792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1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636912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2.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277462"/>
            <a:ext cx="432048" cy="450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3.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-123072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1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Розв'язати письмово!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342900" algn="ctr">
              <a:spcAft>
                <a:spcPts val="0"/>
              </a:spcAft>
            </a:pPr>
            <a:r>
              <a:rPr lang="uk-UA" sz="4400" b="1" i="1" dirty="0" smtClean="0">
                <a:effectLst/>
                <a:latin typeface="Times New Roman"/>
                <a:ea typeface="Times New Roman"/>
              </a:rPr>
              <a:t>За підручником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r>
              <a:rPr lang="uk-UA" sz="4400" i="1" dirty="0" smtClean="0">
                <a:effectLst/>
                <a:latin typeface="Times New Roman"/>
                <a:ea typeface="Times New Roman"/>
              </a:rPr>
              <a:t>№ 176 (колективно)</a:t>
            </a:r>
          </a:p>
          <a:p>
            <a:pPr indent="342900">
              <a:spcAft>
                <a:spcPts val="0"/>
              </a:spcAft>
            </a:pPr>
            <a:r>
              <a:rPr lang="uk-UA" sz="4400" i="1" dirty="0" smtClean="0">
                <a:effectLst/>
                <a:latin typeface="Times New Roman"/>
                <a:ea typeface="Times New Roman"/>
              </a:rPr>
              <a:t>№ 178(1, 3, 6) – робота в парі,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indent="342900">
              <a:spcAft>
                <a:spcPts val="0"/>
              </a:spcAft>
            </a:pPr>
            <a:r>
              <a:rPr lang="uk-UA" sz="4400" i="1" dirty="0" smtClean="0">
                <a:effectLst/>
                <a:latin typeface="Times New Roman"/>
                <a:ea typeface="Times New Roman"/>
              </a:rPr>
              <a:t>№ 180 ( 1, 3, 6) – самостійно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157192"/>
            <a:ext cx="1800200" cy="16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14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ДЛЯ КМІТЛИВИХ!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 smtClean="0"/>
              <a:t>Що потрібно вставити замість знака питання?</a:t>
            </a:r>
            <a:endParaRPr lang="ru-RU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3628368"/>
            <a:ext cx="14969361" cy="2752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685553" cy="140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14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. </a:t>
            </a:r>
            <a:r>
              <a:rPr lang="uk-UA" b="1" dirty="0" smtClean="0">
                <a:effectLst/>
                <a:latin typeface="Times New Roman"/>
                <a:ea typeface="Times New Roman"/>
              </a:rPr>
              <a:t>Підсумки уроку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2" y="1772816"/>
            <a:ext cx="914400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046625"/>
            <a:ext cx="1728192" cy="226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1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uk-UA" b="1" dirty="0" smtClean="0">
                <a:effectLst/>
                <a:latin typeface="Times New Roman"/>
                <a:ea typeface="Times New Roman"/>
              </a:rPr>
              <a:t>Домашнє</a:t>
            </a:r>
            <a:r>
              <a:rPr lang="uk-UA" dirty="0" smtClean="0">
                <a:effectLst/>
                <a:latin typeface="Times New Roman"/>
                <a:ea typeface="Times New Roman"/>
              </a:rPr>
              <a:t> </a:t>
            </a:r>
            <a:r>
              <a:rPr lang="uk-UA" b="1" dirty="0" smtClean="0">
                <a:effectLst/>
                <a:latin typeface="Times New Roman"/>
                <a:ea typeface="Times New Roman"/>
              </a:rPr>
              <a:t>завдання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Font typeface="+mj-lt"/>
              <a:buAutoNum type="arabicPeriod"/>
              <a:tabLst>
                <a:tab pos="457200" algn="l"/>
              </a:tabLst>
            </a:pPr>
            <a:r>
              <a:rPr lang="uk-UA" sz="4400" dirty="0" smtClean="0">
                <a:effectLst/>
                <a:latin typeface="Times New Roman"/>
                <a:ea typeface="Times New Roman"/>
              </a:rPr>
              <a:t>Вивчити орієнтовну схему дій перетворення раціонального виразу на раціональний дріб.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marL="457200" algn="ctr">
              <a:spcAft>
                <a:spcPts val="0"/>
              </a:spcAft>
            </a:pPr>
            <a:r>
              <a:rPr lang="uk-UA" sz="4400" dirty="0" smtClean="0">
                <a:effectLst/>
                <a:latin typeface="Times New Roman"/>
                <a:ea typeface="Times New Roman"/>
              </a:rPr>
              <a:t> </a:t>
            </a:r>
            <a:endParaRPr lang="ru-RU" sz="4400" dirty="0" smtClean="0">
              <a:effectLst/>
              <a:latin typeface="Times New Roman"/>
              <a:ea typeface="Times New Roman"/>
            </a:endParaRPr>
          </a:p>
          <a:p>
            <a:pPr lvl="0" algn="ctr">
              <a:buFont typeface="+mj-lt"/>
              <a:buAutoNum type="arabicPeriod"/>
              <a:tabLst>
                <a:tab pos="457200" algn="l"/>
              </a:tabLst>
            </a:pPr>
            <a:r>
              <a:rPr lang="uk-UA" sz="4400" dirty="0" smtClean="0">
                <a:effectLst/>
                <a:latin typeface="Times New Roman"/>
                <a:ea typeface="Times New Roman"/>
              </a:rPr>
              <a:t>№№ 177, 179(1,4), 181(3)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757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співпрацю!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772816"/>
            <a:ext cx="4711635" cy="3816424"/>
          </a:xfrm>
        </p:spPr>
      </p:pic>
    </p:spTree>
    <p:extLst>
      <p:ext uri="{BB962C8B-B14F-4D97-AF65-F5344CB8AC3E}">
        <p14:creationId xmlns:p14="http://schemas.microsoft.com/office/powerpoint/2010/main" val="383359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164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 уроку</vt:lpstr>
      <vt:lpstr>Мета уроку</vt:lpstr>
      <vt:lpstr>ОБЧИСЛИТИ УСНО!</vt:lpstr>
      <vt:lpstr>ОБЧИСЛИТИ УСНО!</vt:lpstr>
      <vt:lpstr>Тотожні перетворення раціональних виразів</vt:lpstr>
      <vt:lpstr>Тотожні перетворення раціональних виразів</vt:lpstr>
      <vt:lpstr>ПОДУМАЙ І СКАЖИ!</vt:lpstr>
      <vt:lpstr>Розв'язати письмово!</vt:lpstr>
      <vt:lpstr>ДЛЯ КМІТЛИВИХ!</vt:lpstr>
      <vt:lpstr>. Підсумки уроку</vt:lpstr>
      <vt:lpstr>Домашнє завдання</vt:lpstr>
      <vt:lpstr>Дякую за співпрацю!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</dc:title>
  <dc:creator>RePack by Diakov</dc:creator>
  <cp:lastModifiedBy>RePack by Diakov</cp:lastModifiedBy>
  <cp:revision>4</cp:revision>
  <dcterms:created xsi:type="dcterms:W3CDTF">2018-11-08T17:32:52Z</dcterms:created>
  <dcterms:modified xsi:type="dcterms:W3CDTF">2018-11-08T18:10:54Z</dcterms:modified>
</cp:coreProperties>
</file>