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30"/>
  </p:notesMasterIdLst>
  <p:sldIdLst>
    <p:sldId id="279" r:id="rId3"/>
    <p:sldId id="258" r:id="rId4"/>
    <p:sldId id="260" r:id="rId5"/>
    <p:sldId id="285" r:id="rId6"/>
    <p:sldId id="291" r:id="rId7"/>
    <p:sldId id="296" r:id="rId8"/>
    <p:sldId id="297" r:id="rId9"/>
    <p:sldId id="295" r:id="rId10"/>
    <p:sldId id="299" r:id="rId11"/>
    <p:sldId id="262" r:id="rId12"/>
    <p:sldId id="303" r:id="rId13"/>
    <p:sldId id="265" r:id="rId14"/>
    <p:sldId id="298" r:id="rId15"/>
    <p:sldId id="307" r:id="rId16"/>
    <p:sldId id="301" r:id="rId17"/>
    <p:sldId id="288" r:id="rId18"/>
    <p:sldId id="280" r:id="rId19"/>
    <p:sldId id="293" r:id="rId20"/>
    <p:sldId id="269" r:id="rId21"/>
    <p:sldId id="310" r:id="rId22"/>
    <p:sldId id="309" r:id="rId23"/>
    <p:sldId id="308" r:id="rId24"/>
    <p:sldId id="272" r:id="rId25"/>
    <p:sldId id="278" r:id="rId26"/>
    <p:sldId id="270" r:id="rId27"/>
    <p:sldId id="274" r:id="rId28"/>
    <p:sldId id="271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5F27"/>
    <a:srgbClr val="FFFF00"/>
    <a:srgbClr val="FF3300"/>
    <a:srgbClr val="BA5B25"/>
    <a:srgbClr val="ACA800"/>
    <a:srgbClr val="EED412"/>
    <a:srgbClr val="D2A000"/>
    <a:srgbClr val="CFE97B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 varScale="1">
        <p:scale>
          <a:sx n="70" d="100"/>
          <a:sy n="70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54784-6BBA-4D86-8A84-8FD7A62742F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F15E6-3D57-4040-9CFF-2CB0F773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F15E6-3D57-4040-9CFF-2CB0F773C2C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5124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5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6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7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8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9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0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1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2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3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4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5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6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137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5138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39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0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1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2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3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4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5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6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7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8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9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0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1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2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3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4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5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6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7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8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59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0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1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2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3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4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5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6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7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8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69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0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1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2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3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4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5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6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7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8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79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0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1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2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3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4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5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6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7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8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89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0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1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2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3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4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5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6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7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8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99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0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1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02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3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4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5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6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7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8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09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0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1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2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3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4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5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6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7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8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19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0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1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2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3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4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5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6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7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8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29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0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1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2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3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4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5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6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7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8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39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0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1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2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3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4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5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6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7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8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49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0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1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2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3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4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5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6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7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58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59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0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1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2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3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4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5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6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67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68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69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70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71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72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275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276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277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CD604977-B8A4-4D84-9144-E4E655DB30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720DD-CDE8-4F48-897C-2D2CB069E9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27CFC-4368-4894-B1A6-B1C4183857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5EB17-6BA8-4762-95AB-5A7D1C981D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48C06-9805-407A-8C3D-F085517CCC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C8884-C362-453C-9D82-AA015AFD27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7CE2C-608F-424D-84D6-B6BEC46C85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2B24F-B798-4950-8793-4112741B5D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A5A66-A5D3-4EFC-8C29-28FF80FCCA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E2F61-D0B5-4B68-BD2D-A51354D86D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0245B-3AC5-4D4B-862E-3F7FB9A606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1267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68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69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70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72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73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75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7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1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3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5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6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7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8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9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0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1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2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3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4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5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6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7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8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9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0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301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302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303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304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305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7318FD-3F31-4424-A267-5268DB2A6C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7EF52-E661-4EE1-A879-7A57E25BCF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84591-0CA5-4B0F-83C3-4A32131FC5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EC24A-5D4A-4397-BEC9-D707CBA818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4AE71-7291-4DEE-A875-F54287FF61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58AE5-2822-4257-BCF8-BF8835F550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BA3E7-3482-46BA-821A-53E842FE89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57A1B-86E5-4276-805A-F48014A4DF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1B31D-7825-4FC2-B242-719176ABA6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8E7E5-8BA0-4711-B629-9BA28859E7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169BC-E084-4140-A653-5272E77DEC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4099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4100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1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2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3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4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5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6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7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8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9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0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1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2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1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411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4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5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7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1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2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3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3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3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3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3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4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4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4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4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4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4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4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357A9154-1AF2-4875-8CE1-F511BF1D663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0243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4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5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6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9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50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51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3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4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5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6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7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8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9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0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1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7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8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79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0280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10281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EE93A5-295D-4F32-AB5D-5756FB3656A0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leteia.narod.ru/dion/dion.jpg" TargetMode="Externa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gallery.proboga.com/data/4552-3/P8035812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52;&#1086;&#1080;%20&#1076;&#1086;&#1082;&#1091;&#1084;&#1077;&#1085;&#1090;&#1099;\4%20&#1082;&#1083;&#1072;&#1089;&#1089;-2010\&#1040;&#1088;&#1093;&#1080;&#1090;&#1077;&#1082;&#1090;&#1091;&#1088;&#1072;%20&#1089;&#1088;&#1077;&#1076;&#1085;&#1077;&#1074;&#1077;&#1082;&#1086;&#1074;&#1100;&#1103;\7a81zw6gkcjquum6c2tkjvqd1.mp3" TargetMode="Externa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8" name="Picture 6" descr="1168727810_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0" y="2420888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Chevron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72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itchFamily="18" charset="0"/>
              </a:rPr>
              <a:t>ДОБА  РИЦАРСТВА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СЕРЕДНЬОВІЧЧЯ (</a:t>
            </a:r>
            <a:r>
              <a:rPr lang="en-US" sz="4800" b="1" dirty="0" smtClean="0">
                <a:ln w="11430"/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V-XV </a:t>
            </a:r>
            <a:r>
              <a:rPr lang="ru-RU" sz="4800" b="1" dirty="0" smtClean="0">
                <a:ln w="11430"/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ст.)</a:t>
            </a:r>
            <a:endParaRPr lang="ru-RU" sz="4800" b="1" dirty="0">
              <a:ln w="11430"/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765175"/>
            <a:ext cx="8100392" cy="2592388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>
                <a:latin typeface="Times New Roman" pitchFamily="18" charset="0"/>
              </a:rPr>
              <a:t>Що </a:t>
            </a:r>
            <a:r>
              <a:rPr lang="ru-RU" sz="3600" b="1" dirty="0">
                <a:latin typeface="Times New Roman" pitchFamily="18" charset="0"/>
              </a:rPr>
              <a:t>нового </a:t>
            </a:r>
            <a:r>
              <a:rPr lang="ru-RU" sz="3600" b="1" dirty="0" smtClean="0">
                <a:latin typeface="Times New Roman" pitchFamily="18" charset="0"/>
              </a:rPr>
              <a:t>з</a:t>
            </a:r>
            <a:r>
              <a:rPr lang="en-US" sz="3600" b="1" dirty="0" smtClean="0">
                <a:latin typeface="Times New Roman" pitchFamily="18" charset="0"/>
              </a:rPr>
              <a:t>’</a:t>
            </a:r>
            <a:r>
              <a:rPr lang="ru-RU" sz="3600" b="1" dirty="0" err="1" smtClean="0">
                <a:latin typeface="Times New Roman" pitchFamily="18" charset="0"/>
              </a:rPr>
              <a:t>явилос</a:t>
            </a:r>
            <a:r>
              <a:rPr lang="uk-UA" sz="3600" b="1" dirty="0" smtClean="0">
                <a:latin typeface="Times New Roman" pitchFamily="18" charset="0"/>
              </a:rPr>
              <a:t>я</a:t>
            </a:r>
            <a:r>
              <a:rPr lang="ru-RU" sz="3600" b="1" dirty="0" smtClean="0">
                <a:latin typeface="Times New Roman" pitchFamily="18" charset="0"/>
              </a:rPr>
              <a:t>?</a:t>
            </a:r>
            <a:endParaRPr lang="ru-RU" sz="36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>
                <a:latin typeface="Times New Roman" pitchFamily="18" charset="0"/>
              </a:rPr>
              <a:t>   </a:t>
            </a:r>
            <a:r>
              <a:rPr lang="ru-RU" sz="3600" dirty="0" err="1" smtClean="0">
                <a:latin typeface="Times New Roman" pitchFamily="18" charset="0"/>
              </a:rPr>
              <a:t>Виросли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</a:rPr>
              <a:t>і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</a:rPr>
              <a:t>розквітли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</a:rPr>
              <a:t>міста</a:t>
            </a:r>
            <a:r>
              <a:rPr lang="ru-RU" sz="3600" dirty="0">
                <a:latin typeface="Times New Roman" pitchFamily="18" charset="0"/>
              </a:rPr>
              <a:t>, </a:t>
            </a:r>
            <a:r>
              <a:rPr lang="ru-RU" sz="3600" dirty="0" smtClean="0">
                <a:latin typeface="Times New Roman" pitchFamily="18" charset="0"/>
              </a:rPr>
              <a:t>були </a:t>
            </a:r>
            <a:r>
              <a:rPr lang="ru-RU" sz="3600" dirty="0" err="1" smtClean="0">
                <a:latin typeface="Times New Roman" pitchFamily="18" charset="0"/>
              </a:rPr>
              <a:t>прокладені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</a:rPr>
              <a:t>дороги, </a:t>
            </a:r>
            <a:r>
              <a:rPr lang="ru-RU" sz="3600" dirty="0" err="1" smtClean="0">
                <a:latin typeface="Times New Roman" pitchFamily="18" charset="0"/>
              </a:rPr>
              <a:t>прориті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</a:rPr>
              <a:t>канали</a:t>
            </a:r>
            <a:r>
              <a:rPr lang="ru-RU" sz="3600" dirty="0" smtClean="0">
                <a:latin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</a:rPr>
              <a:t>Пожвавлені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</a:rPr>
              <a:t>торгові</a:t>
            </a:r>
            <a:r>
              <a:rPr lang="ru-RU" sz="3600" dirty="0" smtClean="0">
                <a:latin typeface="Times New Roman" pitchFamily="18" charset="0"/>
              </a:rPr>
              <a:t> шляхи </a:t>
            </a:r>
            <a:r>
              <a:rPr lang="ru-RU" sz="3600" dirty="0" err="1" smtClean="0">
                <a:latin typeface="Times New Roman" pitchFamily="18" charset="0"/>
              </a:rPr>
              <a:t>пролягли</a:t>
            </a:r>
            <a:r>
              <a:rPr lang="ru-RU" sz="3600" dirty="0" smtClean="0">
                <a:latin typeface="Times New Roman" pitchFamily="18" charset="0"/>
              </a:rPr>
              <a:t>    із </a:t>
            </a:r>
            <a:r>
              <a:rPr lang="ru-RU" sz="3600" dirty="0" err="1" smtClean="0">
                <a:latin typeface="Times New Roman" pitchFamily="18" charset="0"/>
              </a:rPr>
              <a:t>міста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</a:rPr>
              <a:t>в </a:t>
            </a:r>
            <a:r>
              <a:rPr lang="ru-RU" sz="3600" dirty="0" err="1" smtClean="0">
                <a:latin typeface="Times New Roman" pitchFamily="18" charset="0"/>
              </a:rPr>
              <a:t>місто</a:t>
            </a:r>
            <a:r>
              <a:rPr lang="ru-RU" sz="3600" dirty="0" smtClean="0">
                <a:latin typeface="Times New Roman" pitchFamily="18" charset="0"/>
              </a:rPr>
              <a:t>, </a:t>
            </a:r>
            <a:r>
              <a:rPr lang="ru-RU" sz="3600" dirty="0">
                <a:latin typeface="Times New Roman" pitchFamily="18" charset="0"/>
              </a:rPr>
              <a:t>і</a:t>
            </a:r>
            <a:r>
              <a:rPr lang="ru-RU" sz="3600" dirty="0" smtClean="0">
                <a:latin typeface="Times New Roman" pitchFamily="18" charset="0"/>
              </a:rPr>
              <a:t>з </a:t>
            </a:r>
            <a:r>
              <a:rPr lang="ru-RU" sz="3600" dirty="0" err="1" smtClean="0">
                <a:latin typeface="Times New Roman" pitchFamily="18" charset="0"/>
              </a:rPr>
              <a:t>країни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</a:rPr>
              <a:t>в </a:t>
            </a:r>
            <a:r>
              <a:rPr lang="ru-RU" sz="3600" dirty="0" err="1" smtClean="0">
                <a:latin typeface="Times New Roman" pitchFamily="18" charset="0"/>
              </a:rPr>
              <a:t>країну</a:t>
            </a:r>
            <a:r>
              <a:rPr lang="ru-RU" sz="3600" dirty="0">
                <a:latin typeface="Times New Roman" pitchFamily="18" charset="0"/>
              </a:rPr>
              <a:t>.</a:t>
            </a:r>
          </a:p>
        </p:txBody>
      </p:sp>
      <p:pic>
        <p:nvPicPr>
          <p:cNvPr id="7176" name="Picture 8" descr="15199"/>
          <p:cNvPicPr>
            <a:picLocks noChangeAspect="1" noChangeArrowheads="1"/>
          </p:cNvPicPr>
          <p:nvPr/>
        </p:nvPicPr>
        <p:blipFill>
          <a:blip r:embed="rId3" cstate="print"/>
          <a:srcRect t="16663"/>
          <a:stretch>
            <a:fillRect/>
          </a:stretch>
        </p:blipFill>
        <p:spPr bwMode="auto">
          <a:xfrm>
            <a:off x="0" y="3429000"/>
            <a:ext cx="5148263" cy="3429000"/>
          </a:xfrm>
          <a:prstGeom prst="rect">
            <a:avLst/>
          </a:prstGeom>
          <a:noFill/>
        </p:spPr>
      </p:pic>
      <p:pic>
        <p:nvPicPr>
          <p:cNvPr id="7178" name="Picture 10" descr="1183413219_1183393915_011_zamki_234"/>
          <p:cNvPicPr>
            <a:picLocks noChangeAspect="1" noChangeArrowheads="1"/>
          </p:cNvPicPr>
          <p:nvPr/>
        </p:nvPicPr>
        <p:blipFill>
          <a:blip r:embed="rId4" cstate="print"/>
          <a:srcRect b="9602"/>
          <a:stretch>
            <a:fillRect/>
          </a:stretch>
        </p:blipFill>
        <p:spPr bwMode="auto">
          <a:xfrm>
            <a:off x="5076825" y="3429000"/>
            <a:ext cx="4067175" cy="3429000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4" name="Picture 12" descr="Без имени-1"/>
          <p:cNvPicPr>
            <a:picLocks noChangeAspect="1" noChangeArrowheads="1"/>
          </p:cNvPicPr>
          <p:nvPr/>
        </p:nvPicPr>
        <p:blipFill>
          <a:blip r:embed="rId3" cstate="print"/>
          <a:srcRect l="8374" t="7765" r="6923"/>
          <a:stretch>
            <a:fillRect/>
          </a:stretch>
        </p:blipFill>
        <p:spPr bwMode="auto">
          <a:xfrm>
            <a:off x="98425" y="2205038"/>
            <a:ext cx="9045575" cy="2938462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ВАЖЛИВІ   ВІДКРИТТЯ   СЕРЕДНЬОВІЧЧЯ</a:t>
            </a:r>
            <a:endParaRPr lang="ru-RU" sz="34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3318" name="Picture 6" descr="Без имени-21"/>
          <p:cNvPicPr>
            <a:picLocks noChangeAspect="1" noChangeArrowheads="1"/>
          </p:cNvPicPr>
          <p:nvPr/>
        </p:nvPicPr>
        <p:blipFill>
          <a:blip r:embed="rId4" cstate="print"/>
          <a:srcRect l="3792" b="7076"/>
          <a:stretch>
            <a:fillRect/>
          </a:stretch>
        </p:blipFill>
        <p:spPr bwMode="auto">
          <a:xfrm>
            <a:off x="0" y="1873250"/>
            <a:ext cx="9144000" cy="4984750"/>
          </a:xfrm>
          <a:prstGeom prst="rect">
            <a:avLst/>
          </a:prstGeom>
          <a:noFill/>
        </p:spPr>
      </p:pic>
      <p:pic>
        <p:nvPicPr>
          <p:cNvPr id="13326" name="Picture 14" descr="sundial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1844675"/>
            <a:ext cx="2987675" cy="2638425"/>
          </a:xfrm>
          <a:prstGeom prst="rect">
            <a:avLst/>
          </a:prstGeom>
          <a:noFill/>
        </p:spPr>
      </p:pic>
      <p:pic>
        <p:nvPicPr>
          <p:cNvPr id="13327" name="Picture 15" descr="sundial-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874838"/>
            <a:ext cx="6227763" cy="4983162"/>
          </a:xfrm>
          <a:prstGeom prst="rect">
            <a:avLst/>
          </a:prstGeom>
          <a:noFill/>
        </p:spPr>
      </p:pic>
      <p:pic>
        <p:nvPicPr>
          <p:cNvPr id="13317" name="Picture 5" descr="oldcloc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7763" y="4465638"/>
            <a:ext cx="2916237" cy="239236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1054 </a:t>
            </a:r>
            <a:r>
              <a:rPr lang="ru-RU" sz="4800" b="1" spc="50" dirty="0" err="1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рік</a:t>
            </a:r>
            <a:r>
              <a:rPr lang="ru-RU" sz="48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4800" b="1" spc="50" dirty="0" err="1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Християнство</a:t>
            </a:r>
            <a:endParaRPr lang="ru-RU" sz="48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 flipH="1">
            <a:off x="2195513" y="836613"/>
            <a:ext cx="2160587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4427538" y="836613"/>
            <a:ext cx="2449512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41994" name="Group 10"/>
          <p:cNvGrpSpPr>
            <a:grpSpLocks/>
          </p:cNvGrpSpPr>
          <p:nvPr/>
        </p:nvGrpSpPr>
        <p:grpSpPr bwMode="auto">
          <a:xfrm>
            <a:off x="5076825" y="2060575"/>
            <a:ext cx="3851275" cy="4375150"/>
            <a:chOff x="3198" y="1298"/>
            <a:chExt cx="2426" cy="2756"/>
          </a:xfrm>
        </p:grpSpPr>
        <p:sp>
          <p:nvSpPr>
            <p:cNvPr id="41991" name="Text Box 7"/>
            <p:cNvSpPr txBox="1">
              <a:spLocks noChangeArrowheads="1"/>
            </p:cNvSpPr>
            <p:nvPr/>
          </p:nvSpPr>
          <p:spPr bwMode="auto">
            <a:xfrm>
              <a:off x="3198" y="3158"/>
              <a:ext cx="2426" cy="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ru-RU" sz="3600" b="1" dirty="0" err="1" smtClean="0">
                  <a:latin typeface="Times New Roman" pitchFamily="18" charset="0"/>
                </a:rPr>
                <a:t>Східна</a:t>
              </a:r>
              <a:r>
                <a:rPr lang="ru-RU" sz="3600" b="1" dirty="0" smtClean="0">
                  <a:latin typeface="Times New Roman" pitchFamily="18" charset="0"/>
                </a:rPr>
                <a:t> </a:t>
              </a:r>
              <a:r>
                <a:rPr lang="ru-RU" sz="3600" dirty="0">
                  <a:latin typeface="Times New Roman" pitchFamily="18" charset="0"/>
                </a:rPr>
                <a:t>(</a:t>
              </a:r>
              <a:r>
                <a:rPr lang="ru-RU" sz="3600" i="1" dirty="0" smtClean="0">
                  <a:latin typeface="Times New Roman" pitchFamily="18" charset="0"/>
                </a:rPr>
                <a:t>православна</a:t>
              </a:r>
              <a:r>
                <a:rPr lang="ru-RU" sz="3600" dirty="0" smtClean="0">
                  <a:latin typeface="Times New Roman" pitchFamily="18" charset="0"/>
                </a:rPr>
                <a:t>)  </a:t>
              </a:r>
              <a:r>
                <a:rPr lang="ru-RU" sz="3600" b="1" dirty="0" err="1" smtClean="0">
                  <a:latin typeface="Times New Roman" pitchFamily="18" charset="0"/>
                </a:rPr>
                <a:t>церква</a:t>
              </a:r>
              <a:endParaRPr lang="ru-RU" sz="3600" b="1" dirty="0">
                <a:latin typeface="Times New Roman" pitchFamily="18" charset="0"/>
              </a:endParaRPr>
            </a:p>
          </p:txBody>
        </p:sp>
        <p:pic>
          <p:nvPicPr>
            <p:cNvPr id="41992" name="Picture 8" descr="A_P1010333"/>
            <p:cNvPicPr>
              <a:picLocks noChangeAspect="1" noChangeArrowheads="1"/>
            </p:cNvPicPr>
            <p:nvPr/>
          </p:nvPicPr>
          <p:blipFill>
            <a:blip r:embed="rId3" cstate="print"/>
            <a:srcRect l="52657" t="33464" r="11015"/>
            <a:stretch>
              <a:fillRect/>
            </a:stretch>
          </p:blipFill>
          <p:spPr bwMode="auto">
            <a:xfrm>
              <a:off x="3606" y="1298"/>
              <a:ext cx="1542" cy="1815"/>
            </a:xfrm>
            <a:prstGeom prst="rect">
              <a:avLst/>
            </a:prstGeom>
            <a:noFill/>
          </p:spPr>
        </p:pic>
      </p:grpSp>
      <p:grpSp>
        <p:nvGrpSpPr>
          <p:cNvPr id="41995" name="Group 11"/>
          <p:cNvGrpSpPr>
            <a:grpSpLocks/>
          </p:cNvGrpSpPr>
          <p:nvPr/>
        </p:nvGrpSpPr>
        <p:grpSpPr bwMode="auto">
          <a:xfrm>
            <a:off x="179388" y="2060575"/>
            <a:ext cx="3276600" cy="4375151"/>
            <a:chOff x="113" y="1298"/>
            <a:chExt cx="2064" cy="2756"/>
          </a:xfrm>
        </p:grpSpPr>
        <p:sp>
          <p:nvSpPr>
            <p:cNvPr id="41990" name="Text Box 6"/>
            <p:cNvSpPr txBox="1">
              <a:spLocks noChangeArrowheads="1"/>
            </p:cNvSpPr>
            <p:nvPr/>
          </p:nvSpPr>
          <p:spPr bwMode="auto">
            <a:xfrm>
              <a:off x="113" y="3158"/>
              <a:ext cx="2064" cy="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ru-RU" sz="3600" b="1" dirty="0" err="1" smtClean="0">
                  <a:latin typeface="Times New Roman" pitchFamily="18" charset="0"/>
                </a:rPr>
                <a:t>Західна</a:t>
              </a:r>
              <a:r>
                <a:rPr lang="ru-RU" sz="3600" b="1" dirty="0" smtClean="0">
                  <a:latin typeface="Times New Roman" pitchFamily="18" charset="0"/>
                </a:rPr>
                <a:t> </a:t>
              </a:r>
              <a:r>
                <a:rPr lang="ru-RU" sz="3600" dirty="0">
                  <a:latin typeface="Times New Roman" pitchFamily="18" charset="0"/>
                </a:rPr>
                <a:t>(</a:t>
              </a:r>
              <a:r>
                <a:rPr lang="ru-RU" sz="3600" i="1" dirty="0" err="1" smtClean="0">
                  <a:latin typeface="Times New Roman" pitchFamily="18" charset="0"/>
                </a:rPr>
                <a:t>католицька</a:t>
              </a:r>
              <a:r>
                <a:rPr lang="ru-RU" sz="3600" dirty="0" smtClean="0">
                  <a:latin typeface="Times New Roman" pitchFamily="18" charset="0"/>
                </a:rPr>
                <a:t>) </a:t>
              </a:r>
              <a:r>
                <a:rPr lang="ru-RU" sz="3600" b="1" dirty="0" err="1" smtClean="0">
                  <a:latin typeface="Times New Roman" pitchFamily="18" charset="0"/>
                </a:rPr>
                <a:t>церква</a:t>
              </a:r>
              <a:endParaRPr lang="ru-RU" sz="3600" dirty="0">
                <a:latin typeface="Times New Roman" pitchFamily="18" charset="0"/>
              </a:endParaRPr>
            </a:p>
          </p:txBody>
        </p:sp>
        <p:pic>
          <p:nvPicPr>
            <p:cNvPr id="41993" name="Picture 9" descr="K_cat06"/>
            <p:cNvPicPr>
              <a:picLocks noChangeAspect="1" noChangeArrowheads="1"/>
            </p:cNvPicPr>
            <p:nvPr/>
          </p:nvPicPr>
          <p:blipFill>
            <a:blip r:embed="rId4" cstate="print"/>
            <a:srcRect l="33090"/>
            <a:stretch>
              <a:fillRect/>
            </a:stretch>
          </p:blipFill>
          <p:spPr bwMode="auto">
            <a:xfrm>
              <a:off x="385" y="1298"/>
              <a:ext cx="1542" cy="1815"/>
            </a:xfrm>
            <a:prstGeom prst="rect">
              <a:avLst/>
            </a:prstGeom>
            <a:noFill/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8" grpId="0" animBg="1"/>
      <p:bldP spid="419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0" y="277813"/>
            <a:ext cx="91440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ru-RU" sz="4800" b="1" spc="50" dirty="0" smtClean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Три  </a:t>
            </a:r>
            <a:r>
              <a:rPr lang="ru-RU" sz="4800" b="1" spc="50" dirty="0" err="1" smtClean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стани</a:t>
            </a:r>
            <a:r>
              <a:rPr lang="ru-RU" sz="4800" b="1" spc="50" dirty="0" smtClean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4800" b="1" spc="50" dirty="0" err="1" smtClean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середньовічного</a:t>
            </a:r>
            <a:r>
              <a:rPr lang="ru-RU" sz="4800" b="1" spc="50" dirty="0" smtClean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4800" b="1" spc="50" dirty="0" err="1" smtClean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суспільства</a:t>
            </a:r>
            <a:endParaRPr lang="ru-RU" sz="4800" b="1" spc="50" dirty="0">
              <a:ln w="11430"/>
              <a:solidFill>
                <a:schemeClr val="accent2">
                  <a:lumMod val="2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1412776"/>
            <a:ext cx="471601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b="1" dirty="0" smtClean="0">
                <a:latin typeface="Calibri" pitchFamily="34" charset="0"/>
              </a:rPr>
              <a:t>У Х—ХIII ст. у Західній Європі сформувалися основні стани середньовічного суспільства. Для людей цих соціальних груп були характерні власний світогляд, спосіб життя, певне становище. Середньовічне суспільство складалося з трьох станів: </a:t>
            </a:r>
          </a:p>
          <a:p>
            <a:pPr algn="ctr"/>
            <a:r>
              <a:rPr lang="uk-UA" sz="2200" b="1" dirty="0" smtClean="0">
                <a:latin typeface="Calibri" pitchFamily="34" charset="0"/>
              </a:rPr>
              <a:t> </a:t>
            </a:r>
            <a:r>
              <a:rPr lang="uk-UA" sz="22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«ті, що моляться» </a:t>
            </a:r>
            <a:r>
              <a:rPr lang="uk-UA" sz="2200" b="1" dirty="0" smtClean="0">
                <a:latin typeface="Calibri" pitchFamily="34" charset="0"/>
              </a:rPr>
              <a:t>(священики і ченці), </a:t>
            </a:r>
          </a:p>
          <a:p>
            <a:pPr algn="ctr"/>
            <a:r>
              <a:rPr lang="uk-UA" sz="22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«ті, що воюють» </a:t>
            </a:r>
            <a:r>
              <a:rPr lang="uk-UA" sz="2200" b="1" dirty="0" smtClean="0">
                <a:latin typeface="Calibri" pitchFamily="34" charset="0"/>
              </a:rPr>
              <a:t>(рицарі), </a:t>
            </a:r>
          </a:p>
          <a:p>
            <a:pPr algn="ctr"/>
            <a:r>
              <a:rPr lang="uk-UA" sz="22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«ті, що працюють» </a:t>
            </a:r>
            <a:r>
              <a:rPr lang="uk-UA" sz="2200" b="1" dirty="0" smtClean="0">
                <a:latin typeface="Calibri" pitchFamily="34" charset="0"/>
              </a:rPr>
              <a:t>(селяни). Соціальний статус переходив від батька до сина, хоча в більшості країн не був офіційно закріплений.</a:t>
            </a:r>
            <a:endParaRPr lang="ru-RU" sz="2200" b="1" dirty="0">
              <a:latin typeface="Calibri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6872"/>
            <a:ext cx="4644008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11560" y="0"/>
            <a:ext cx="8075240" cy="84693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</a:br>
            <a:r>
              <a:rPr lang="uk-UA" sz="4800" b="1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«Ті, що моляться»</a:t>
            </a:r>
            <a:r>
              <a:rPr lang="ru-RU" sz="4800" b="1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</a:br>
            <a:endParaRPr lang="ru-RU" sz="4800" b="1" spc="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743400" y="1025634"/>
            <a:ext cx="54006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1800" algn="l"/>
              </a:tabLst>
            </a:pP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У процесі поширення християнства в Європі виникає прошарок </a:t>
            </a:r>
            <a:r>
              <a:rPr kumimoji="0" lang="uk-UA" sz="2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духовенства.</a:t>
            </a: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 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Основні обов’язки служителів церкви полягали в здійсненні богослужіння та церковних обрядів. Усе життя середньовічної людини було пов’язане з церквою — народження, хрещення, сповідання, вінчання, поховання. Більшість представників середньовічного суспільства не вирізнялися статками, але, незважаючи на труднощі та голод, люди будували величезні храми, в кожному поселенні обов’язково були церква та священики. Духовенство отримувало десяту частину прибутків парафіян — десятину. Воно поділялося на духовні стани — від найвищих (прелати) до найнижчих (священики та їхні помічники). Крім того, духовенство поділялося на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«біле» 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(священики та їхні помічники) та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«чорне» 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Minion Pro Med"/>
              </a:rPr>
              <a:t>(ченці). Майже всі відомі вчені й мислителі, значна частина письменників, художників, музикантів Середньовіччя належали до духовенства. Церква стала найбільшим землевласником, і церковні ієрархи почали поводитися як світські феодали, втручаючись навіть у справи королів.</a:t>
            </a:r>
            <a:endParaRPr kumimoji="0" lang="uk-UA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" name="Picture 5" descr="Картинка 1 из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24744"/>
            <a:ext cx="3672408" cy="53347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11560" y="277813"/>
            <a:ext cx="8075240" cy="84693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uk-UA" sz="4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«Ті, що працюють»</a:t>
            </a:r>
            <a:r>
              <a:rPr lang="ru-RU" sz="4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</a:br>
            <a:endParaRPr lang="ru-RU" sz="4800" b="1" spc="5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" name="Picture 5" descr="3479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84784"/>
            <a:ext cx="392392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692697"/>
            <a:ext cx="5184576" cy="6330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Найбільший стан середньовічного суспільства складали </a:t>
            </a:r>
            <a:r>
              <a:rPr lang="uk-UA" sz="2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селяни.</a:t>
            </a:r>
            <a:r>
              <a:rPr lang="uk-UA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Вони не входили до системи васалітету, а були підданими. Селяни жили общинами, вели натуральне господарство. Основним видом діяльності були землеробство та скотарство. Поступово селяни потрапляють у повну залежність від феодалів (кріпацтво). Вони повинні були сплачувати оброк (частину врожаю,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ремісничих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виробів, сіна, дров тощо або певну суму грошей) та відробляти панщину (роботи в господарстві сеньйора — обробіток полів, ремонт шляхів і замків, робота по господарству сеньйора та ін.). Селяни перебували в повній залежності від феодала: без його дозволу вони не могли залишити маєток свого пана, крім того, сеньйор був суддею для селян.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uk-UA" sz="48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«Ті, що воюють»</a:t>
            </a:r>
            <a:r>
              <a:rPr lang="ru-RU" sz="48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</a:br>
            <a:endParaRPr lang="ru-RU" sz="48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052736"/>
            <a:ext cx="558011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 Середньовіччі основу війська складали рицарі — важкоозброєні воїни-кіннотники. Хлопчиків починали готувати до рицарства із семи років. Діти феодалів ставали пажами у сеньйорів, їх навчали військової справи — фехтування, метання списа, їзди верхи.       </a:t>
            </a:r>
          </a:p>
          <a:p>
            <a:pPr algn="ctr"/>
            <a:r>
              <a:rPr lang="uk-UA" sz="2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 15 років юнак ставав зброєносцем. Через певний час зброєносця за особливі заслуги посвячували  в  </a:t>
            </a:r>
            <a:r>
              <a:rPr lang="uk-UA" sz="24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рицарі.</a:t>
            </a:r>
            <a:r>
              <a:rPr lang="uk-UA" sz="2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Кожен рицар мав </a:t>
            </a:r>
            <a:r>
              <a:rPr lang="uk-UA" sz="2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озброєння: меч, спис, щит, обладунок (кольчуга </a:t>
            </a:r>
            <a:r>
              <a:rPr lang="uk-UA" sz="2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чи лати, шолом із забралом), бойовий кінь в обладунку. Усе це коштувало дуже дорого. Рицарі дотримувалися кодексу честі (сукупність правил поведінки, порушення яких вважалося ганебним). Усі рицарі мали герб та девіз. Більшість із них були малоосвіченими.</a:t>
            </a:r>
            <a:endParaRPr lang="ru-RU" sz="23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" name="Picture 17" descr="001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981075"/>
            <a:ext cx="3779912" cy="587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8" name="Picture 4" descr="01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67745" y="0"/>
            <a:ext cx="4464496" cy="90805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Рицарство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5375" name="Picture 15" descr="Teuton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3738" y="1052513"/>
            <a:ext cx="4640262" cy="5805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512" y="980728"/>
            <a:ext cx="43204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Рицарство</a:t>
            </a:r>
            <a:r>
              <a:rPr lang="uk-UA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— система або кодекс поведінки і честі, яких дотримувалися середньовічні рицарі. Воно виникло у франків в зв’язку з переходом у VIII ст. від народного пішого війська до кінного війська васалів. Рицарство набуло розвитку в середньовічних Франції та Іспанії, пізніше поширившись на всю Європу і досягши найбільшого розквіту в ХII—ХIII ст. Особливо посилилося в часи хрестоносців та хрестових походів. Принциповими цінностями рицарства були: побожність, честь, доблесть, шляхетність, цнотливість і вірність.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1" name="Picture 5" descr="dospehi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3419872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275856" y="836712"/>
            <a:ext cx="586814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Коштував дуже дорого — приблизно стільки, як 18—20 корів чи 250 овець;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 ранньому Середньовіччі найчастіше використовували кольчугу;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із ХIII ст. з’являються металеві пластичні обладунки;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бойові коні також мали бойовий обладунок;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обладунки були досить важкими;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рухатися в них було незручно;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рицар в обладунку не міг самостійно сісти на коня;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якщо рицар в обладунку впав, то самостійно підвестися він не міг;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із появою вогнепальної зброї використання обладунків втратило ефективність;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 пізньому Середньовіччі обладунки вже використовували як декоративні.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Рицарський обладунок</a:t>
            </a:r>
            <a:endParaRPr lang="ru-RU" sz="4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6" name="Picture 4" descr="372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275856" cy="3789040"/>
          </a:xfrm>
        </p:spPr>
        <p:txBody>
          <a:bodyPr/>
          <a:lstStyle/>
          <a:p>
            <a:r>
              <a:rPr lang="ru-RU" sz="4000" dirty="0">
                <a:latin typeface="Cambria" pitchFamily="18" charset="0"/>
              </a:rPr>
              <a:t>Папа Урбан </a:t>
            </a:r>
            <a:r>
              <a:rPr lang="en-US" sz="4000" dirty="0">
                <a:latin typeface="Cambria" pitchFamily="18" charset="0"/>
              </a:rPr>
              <a:t>II </a:t>
            </a:r>
            <a:r>
              <a:rPr lang="ru-RU" sz="4000" dirty="0" err="1" smtClean="0">
                <a:latin typeface="Cambria" pitchFamily="18" charset="0"/>
              </a:rPr>
              <a:t>був</a:t>
            </a:r>
            <a:r>
              <a:rPr lang="ru-RU" sz="4000" dirty="0" smtClean="0">
                <a:latin typeface="Cambria" pitchFamily="18" charset="0"/>
              </a:rPr>
              <a:t> </a:t>
            </a:r>
            <a:r>
              <a:rPr lang="ru-RU" sz="4000" dirty="0" err="1" smtClean="0">
                <a:latin typeface="Cambria" pitchFamily="18" charset="0"/>
              </a:rPr>
              <a:t>ініціатором</a:t>
            </a:r>
            <a:r>
              <a:rPr lang="ru-RU" sz="4000" dirty="0" smtClean="0">
                <a:latin typeface="Cambria" pitchFamily="18" charset="0"/>
              </a:rPr>
              <a:t> </a:t>
            </a:r>
            <a:r>
              <a:rPr lang="ru-RU" sz="4000" dirty="0" err="1" smtClean="0">
                <a:latin typeface="Cambria" pitchFamily="18" charset="0"/>
              </a:rPr>
              <a:t>Хрестових</a:t>
            </a:r>
            <a:r>
              <a:rPr lang="ru-RU" sz="4000" dirty="0" smtClean="0">
                <a:latin typeface="Cambria" pitchFamily="18" charset="0"/>
              </a:rPr>
              <a:t> </a:t>
            </a:r>
            <a:r>
              <a:rPr lang="ru-RU" sz="4000" dirty="0" err="1" smtClean="0">
                <a:latin typeface="Cambria" pitchFamily="18" charset="0"/>
              </a:rPr>
              <a:t>походів</a:t>
            </a:r>
            <a:endParaRPr lang="ru-RU" sz="4000" dirty="0">
              <a:latin typeface="Cambria" pitchFamily="18" charset="0"/>
            </a:endParaRPr>
          </a:p>
        </p:txBody>
      </p:sp>
      <p:pic>
        <p:nvPicPr>
          <p:cNvPr id="4" name="Picture 4" descr="v_7_1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0"/>
            <a:ext cx="594015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посвящение в рыцари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01008"/>
            <a:ext cx="2880320" cy="33569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Картинка 12 из 44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замок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4763"/>
            <a:ext cx="6877050" cy="68532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BA5B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Прекрасная Да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559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572000" y="1340768"/>
            <a:ext cx="4392488" cy="4513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До  кодексу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чест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рицарства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входило: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уявлення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про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вірность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сеньору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справі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мужність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відвагу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физичну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силу, </a:t>
            </a: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щедрість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служінню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церкві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захист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вдів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сиріт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служінню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дамі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сердця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0"/>
            <a:ext cx="5220072" cy="12741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80000"/>
              </a:lnSpc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Кодекс  </a:t>
            </a:r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чест</a:t>
            </a:r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і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  </a:t>
            </a:r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рицарства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 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litovsk_ryzari"/>
          <p:cNvPicPr>
            <a:picLocks noChangeAspect="1" noChangeArrowheads="1"/>
          </p:cNvPicPr>
          <p:nvPr/>
        </p:nvPicPr>
        <p:blipFill>
          <a:blip r:embed="rId2" cstate="print"/>
          <a:srcRect r="57907"/>
          <a:stretch>
            <a:fillRect/>
          </a:stretch>
        </p:blipFill>
        <p:spPr bwMode="auto">
          <a:xfrm>
            <a:off x="467544" y="620687"/>
            <a:ext cx="3492500" cy="6237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2" name="Picture 6" descr="litovsk_ryzari"/>
          <p:cNvPicPr>
            <a:picLocks noChangeAspect="1" noChangeArrowheads="1"/>
          </p:cNvPicPr>
          <p:nvPr/>
        </p:nvPicPr>
        <p:blipFill>
          <a:blip r:embed="rId3" cstate="print"/>
          <a:srcRect l="57907"/>
          <a:stretch>
            <a:fillRect/>
          </a:stretch>
        </p:blipFill>
        <p:spPr bwMode="auto">
          <a:xfrm>
            <a:off x="5364088" y="692695"/>
            <a:ext cx="3348037" cy="6165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824" name="WordArt 8"/>
          <p:cNvSpPr>
            <a:spLocks noChangeArrowheads="1" noChangeShapeType="1" noTextEdit="1"/>
          </p:cNvSpPr>
          <p:nvPr/>
        </p:nvSpPr>
        <p:spPr bwMode="auto">
          <a:xfrm>
            <a:off x="1763688" y="0"/>
            <a:ext cx="5904656" cy="177281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3648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kern="10" spc="50" dirty="0">
                <a:ln w="11430"/>
                <a:solidFill>
                  <a:schemeClr val="tx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Турнир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6564" name="Picture 4" descr="P1010321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471601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Замок феодала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4"/>
            <a:ext cx="4572000" cy="525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Будували у невигідних для облоги місцях — на пагорбах, біля річок;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130000"/>
              </a:lnSpc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оточували ровом, у якому часто була вода;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130000"/>
              </a:lnSpc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від ХII ст. для спорудження замків активно використовували каміння;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130000"/>
              </a:lnSpc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в’їзні ворота з підйомним мостом;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130000"/>
              </a:lnSpc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захисні мури мали вузькі бійниці;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130000"/>
              </a:lnSpc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основна споруда замку — </a:t>
            </a:r>
            <a:r>
              <a:rPr lang="uk-UA" sz="24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донжон</a:t>
            </a:r>
            <a:r>
              <a:rPr lang="uk-UA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(кількаповерхова вежа);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150000"/>
              </a:lnSpc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" name="Picture 4" descr="normal_LX0028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0"/>
            <a:ext cx="464400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 descr="5510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400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427984" y="0"/>
            <a:ext cx="471601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Замок феодала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856357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Замок був резиденцією феодала, в якому існували всі приміщення та будівлі для обслуговування — кузня, стайня, пекарня тощо;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вода зберігалася у спеціальних цистернах (якщо не було колодязя);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існував потаємний підземний прохід із замку;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опалення приміщень тільки за допомогою камінів (взимку дуже холодно);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 ХII—ХIII ст. у Франції налічувалося близько 40 тис. замків;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із винайденням вогнепальної зброї замки вже не відігравали свою роль як захисні споруди.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средневек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276872"/>
            <a:ext cx="4427984" cy="45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50825" y="4437112"/>
            <a:ext cx="439318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Кажне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місто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той  час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потребувало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захисту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перетворювалося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у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справжню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фортецю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баштами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196" name="Picture 4" descr="средневек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788024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0" name="7a81zw6gkcjquum6c2tkjvqd1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04250" y="63087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8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1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00"/>
                </p:tgtEl>
              </p:cMediaNode>
            </p:audio>
          </p:childTnLst>
        </p:cTn>
      </p:par>
    </p:tnLst>
    <p:bldLst>
      <p:bldP spid="819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688"/>
            <a:ext cx="4499992" cy="227491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Міста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-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72708" name="Picture 4" descr="Зам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4944"/>
            <a:ext cx="5292080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710" name="Picture 6" descr="viborg5z1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0"/>
            <a:ext cx="5220072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796136" y="4149080"/>
            <a:ext cx="2613023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фортеці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4" name="Picture 4" descr="6939980_1193932075_Zamok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2" name="Picture 4" descr="but_93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12700"/>
            <a:ext cx="9144000" cy="6870700"/>
          </a:xfrm>
          <a:noFill/>
          <a:ln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6" name="Picture 4" descr="gelz_second_1171158246_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2" name="Picture 4" descr="10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80" name="Picture 4" descr="10938553_pi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395520" cy="6858000"/>
          </a:xfrm>
          <a:noFill/>
          <a:ln/>
        </p:spPr>
      </p:pic>
      <p:sp>
        <p:nvSpPr>
          <p:cNvPr id="5" name="Прямоугольник 4"/>
          <p:cNvSpPr/>
          <p:nvPr/>
        </p:nvSpPr>
        <p:spPr>
          <a:xfrm>
            <a:off x="575048" y="980728"/>
            <a:ext cx="8568952" cy="3744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9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itchFamily="18" charset="0"/>
              </a:rPr>
              <a:t>ДЯКУЮ ЗА УВАГУ!</a:t>
            </a:r>
            <a:r>
              <a:rPr lang="uk-UA" sz="3600" b="1" cap="none" spc="0" dirty="0" smtClean="0">
                <a:ln w="11430"/>
                <a:solidFill>
                  <a:schemeClr val="accent4">
                    <a:lumMod val="9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itchFamily="18" charset="0"/>
              </a:rPr>
              <a:t>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Граница">
  <a:themeElements>
    <a:clrScheme name="Граница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Равновесие 3">
    <a:dk1>
      <a:srgbClr val="003300"/>
    </a:dk1>
    <a:lt1>
      <a:srgbClr val="FFFFFF"/>
    </a:lt1>
    <a:dk2>
      <a:srgbClr val="4D6A2A"/>
    </a:dk2>
    <a:lt2>
      <a:srgbClr val="CCFF99"/>
    </a:lt2>
    <a:accent1>
      <a:srgbClr val="2EB62E"/>
    </a:accent1>
    <a:accent2>
      <a:srgbClr val="527C3A"/>
    </a:accent2>
    <a:accent3>
      <a:srgbClr val="B2B9AC"/>
    </a:accent3>
    <a:accent4>
      <a:srgbClr val="DADADA"/>
    </a:accent4>
    <a:accent5>
      <a:srgbClr val="ADD7AD"/>
    </a:accent5>
    <a:accent6>
      <a:srgbClr val="497034"/>
    </a:accent6>
    <a:hlink>
      <a:srgbClr val="DDD800"/>
    </a:hlink>
    <a:folHlink>
      <a:srgbClr val="009999"/>
    </a:folHlink>
  </a:clrScheme>
</a:themeOverride>
</file>

<file path=ppt/theme/themeOverride2.xml><?xml version="1.0" encoding="utf-8"?>
<a:themeOverride xmlns:a="http://schemas.openxmlformats.org/drawingml/2006/main">
  <a:clrScheme name="Равновесие 8">
    <a:dk1>
      <a:srgbClr val="000000"/>
    </a:dk1>
    <a:lt1>
      <a:srgbClr val="DDDDDD"/>
    </a:lt1>
    <a:dk2>
      <a:srgbClr val="000000"/>
    </a:dk2>
    <a:lt2>
      <a:srgbClr val="B8B7D1"/>
    </a:lt2>
    <a:accent1>
      <a:srgbClr val="F1F0F4"/>
    </a:accent1>
    <a:accent2>
      <a:srgbClr val="C1BCFC"/>
    </a:accent2>
    <a:accent3>
      <a:srgbClr val="EBEBEB"/>
    </a:accent3>
    <a:accent4>
      <a:srgbClr val="000000"/>
    </a:accent4>
    <a:accent5>
      <a:srgbClr val="F7F6F8"/>
    </a:accent5>
    <a:accent6>
      <a:srgbClr val="AFAAE4"/>
    </a:accent6>
    <a:hlink>
      <a:srgbClr val="5454C6"/>
    </a:hlink>
    <a:folHlink>
      <a:srgbClr val="6A6F86"/>
    </a:folHlink>
  </a:clrScheme>
</a:themeOverride>
</file>

<file path=ppt/theme/themeOverride3.xml><?xml version="1.0" encoding="utf-8"?>
<a:themeOverride xmlns:a="http://schemas.openxmlformats.org/drawingml/2006/main">
  <a:clrScheme name="Равновесие 8">
    <a:dk1>
      <a:srgbClr val="000000"/>
    </a:dk1>
    <a:lt1>
      <a:srgbClr val="DDDDDD"/>
    </a:lt1>
    <a:dk2>
      <a:srgbClr val="000000"/>
    </a:dk2>
    <a:lt2>
      <a:srgbClr val="B8B7D1"/>
    </a:lt2>
    <a:accent1>
      <a:srgbClr val="F1F0F4"/>
    </a:accent1>
    <a:accent2>
      <a:srgbClr val="C1BCFC"/>
    </a:accent2>
    <a:accent3>
      <a:srgbClr val="EBEBEB"/>
    </a:accent3>
    <a:accent4>
      <a:srgbClr val="000000"/>
    </a:accent4>
    <a:accent5>
      <a:srgbClr val="F7F6F8"/>
    </a:accent5>
    <a:accent6>
      <a:srgbClr val="AFAAE4"/>
    </a:accent6>
    <a:hlink>
      <a:srgbClr val="5454C6"/>
    </a:hlink>
    <a:folHlink>
      <a:srgbClr val="6A6F86"/>
    </a:folHlink>
  </a:clrScheme>
</a:themeOverride>
</file>

<file path=ppt/theme/themeOverride4.xml><?xml version="1.0" encoding="utf-8"?>
<a:themeOverride xmlns:a="http://schemas.openxmlformats.org/drawingml/2006/main">
  <a:clrScheme name="Равновесие 8">
    <a:dk1>
      <a:srgbClr val="000000"/>
    </a:dk1>
    <a:lt1>
      <a:srgbClr val="DDDDDD"/>
    </a:lt1>
    <a:dk2>
      <a:srgbClr val="000000"/>
    </a:dk2>
    <a:lt2>
      <a:srgbClr val="B8B7D1"/>
    </a:lt2>
    <a:accent1>
      <a:srgbClr val="F1F0F4"/>
    </a:accent1>
    <a:accent2>
      <a:srgbClr val="C1BCFC"/>
    </a:accent2>
    <a:accent3>
      <a:srgbClr val="EBEBEB"/>
    </a:accent3>
    <a:accent4>
      <a:srgbClr val="000000"/>
    </a:accent4>
    <a:accent5>
      <a:srgbClr val="F7F6F8"/>
    </a:accent5>
    <a:accent6>
      <a:srgbClr val="AFAAE4"/>
    </a:accent6>
    <a:hlink>
      <a:srgbClr val="5454C6"/>
    </a:hlink>
    <a:folHlink>
      <a:srgbClr val="6A6F86"/>
    </a:folHlink>
  </a:clrScheme>
</a:themeOverride>
</file>

<file path=ppt/theme/themeOverride5.xml><?xml version="1.0" encoding="utf-8"?>
<a:themeOverride xmlns:a="http://schemas.openxmlformats.org/drawingml/2006/main">
  <a:clrScheme name="Равновесие 8">
    <a:dk1>
      <a:srgbClr val="000000"/>
    </a:dk1>
    <a:lt1>
      <a:srgbClr val="DDDDDD"/>
    </a:lt1>
    <a:dk2>
      <a:srgbClr val="000000"/>
    </a:dk2>
    <a:lt2>
      <a:srgbClr val="B8B7D1"/>
    </a:lt2>
    <a:accent1>
      <a:srgbClr val="F1F0F4"/>
    </a:accent1>
    <a:accent2>
      <a:srgbClr val="C1BCFC"/>
    </a:accent2>
    <a:accent3>
      <a:srgbClr val="EBEBEB"/>
    </a:accent3>
    <a:accent4>
      <a:srgbClr val="000000"/>
    </a:accent4>
    <a:accent5>
      <a:srgbClr val="F7F6F8"/>
    </a:accent5>
    <a:accent6>
      <a:srgbClr val="AFAAE4"/>
    </a:accent6>
    <a:hlink>
      <a:srgbClr val="5454C6"/>
    </a:hlink>
    <a:folHlink>
      <a:srgbClr val="6A6F86"/>
    </a:folHlink>
  </a:clrScheme>
</a:themeOverride>
</file>

<file path=ppt/theme/themeOverride6.xml><?xml version="1.0" encoding="utf-8"?>
<a:themeOverride xmlns:a="http://schemas.openxmlformats.org/drawingml/2006/main">
  <a:clrScheme name="Равновесие 8">
    <a:dk1>
      <a:srgbClr val="000000"/>
    </a:dk1>
    <a:lt1>
      <a:srgbClr val="DDDDDD"/>
    </a:lt1>
    <a:dk2>
      <a:srgbClr val="000000"/>
    </a:dk2>
    <a:lt2>
      <a:srgbClr val="B8B7D1"/>
    </a:lt2>
    <a:accent1>
      <a:srgbClr val="F1F0F4"/>
    </a:accent1>
    <a:accent2>
      <a:srgbClr val="C1BCFC"/>
    </a:accent2>
    <a:accent3>
      <a:srgbClr val="EBEBEB"/>
    </a:accent3>
    <a:accent4>
      <a:srgbClr val="000000"/>
    </a:accent4>
    <a:accent5>
      <a:srgbClr val="F7F6F8"/>
    </a:accent5>
    <a:accent6>
      <a:srgbClr val="AFAAE4"/>
    </a:accent6>
    <a:hlink>
      <a:srgbClr val="5454C6"/>
    </a:hlink>
    <a:folHlink>
      <a:srgbClr val="6A6F8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1040</TotalTime>
  <Words>679</Words>
  <Application>Microsoft Office PowerPoint</Application>
  <PresentationFormat>Экран (4:3)</PresentationFormat>
  <Paragraphs>60</Paragraphs>
  <Slides>27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Граница</vt:lpstr>
      <vt:lpstr>Равновесие</vt:lpstr>
      <vt:lpstr>Слайд 1</vt:lpstr>
      <vt:lpstr>СЕРЕДНЬОВІЧЧЯ (V-XV ст.)</vt:lpstr>
      <vt:lpstr>ВАЖЛИВІ   ВІДКРИТТЯ   СЕРЕДНЬОВІЧЧЯ</vt:lpstr>
      <vt:lpstr>1054 рік. Християнство</vt:lpstr>
      <vt:lpstr>Три  стани середньовічного суспільства</vt:lpstr>
      <vt:lpstr> «Ті, що моляться» </vt:lpstr>
      <vt:lpstr>«Ті, що працюють» </vt:lpstr>
      <vt:lpstr>«Ті, що воюють» </vt:lpstr>
      <vt:lpstr>Слайд 9</vt:lpstr>
      <vt:lpstr>Рицарство</vt:lpstr>
      <vt:lpstr>Слайд 11</vt:lpstr>
      <vt:lpstr>Слайд 12</vt:lpstr>
      <vt:lpstr>Папа Урбан II був ініціатором Хрестових походів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Міста-</vt:lpstr>
      <vt:lpstr>Слайд 23</vt:lpstr>
      <vt:lpstr>Слайд 24</vt:lpstr>
      <vt:lpstr>Слайд 25</vt:lpstr>
      <vt:lpstr>Слайд 26</vt:lpstr>
      <vt:lpstr>Слайд 27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«Средние века: время рыцарей и замков».</dc:title>
  <dc:creator>Олег</dc:creator>
  <cp:lastModifiedBy>Admin</cp:lastModifiedBy>
  <cp:revision>68</cp:revision>
  <dcterms:created xsi:type="dcterms:W3CDTF">2003-12-31T21:25:31Z</dcterms:created>
  <dcterms:modified xsi:type="dcterms:W3CDTF">2018-02-06T20:13:07Z</dcterms:modified>
</cp:coreProperties>
</file>