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18BD23-6B37-4F0F-B7D1-5355AFD5D7D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EE4EF5-67EA-4182-8E8F-FB6E5C900571}">
      <dgm:prSet phldrT="[Текст]"/>
      <dgm:spPr>
        <a:solidFill>
          <a:srgbClr val="002060"/>
        </a:solidFill>
      </dgm:spPr>
      <dgm:t>
        <a:bodyPr/>
        <a:lstStyle/>
        <a:p>
          <a:r>
            <a:rPr lang="uk-UA" dirty="0" smtClean="0"/>
            <a:t>Намагання Бурбонів повернутися до старого порядку.</a:t>
          </a:r>
          <a:endParaRPr lang="en-US" dirty="0"/>
        </a:p>
      </dgm:t>
    </dgm:pt>
    <dgm:pt modelId="{17892979-5BAC-4924-ACF7-A669A15815A8}" type="parTrans" cxnId="{273D5497-81C6-42A5-905F-9DB304C473CE}">
      <dgm:prSet/>
      <dgm:spPr/>
      <dgm:t>
        <a:bodyPr/>
        <a:lstStyle/>
        <a:p>
          <a:endParaRPr lang="en-US"/>
        </a:p>
      </dgm:t>
    </dgm:pt>
    <dgm:pt modelId="{DD7055BF-574F-47B4-927E-565BB1B1BAAB}" type="sibTrans" cxnId="{273D5497-81C6-42A5-905F-9DB304C473CE}">
      <dgm:prSet/>
      <dgm:spPr/>
      <dgm:t>
        <a:bodyPr/>
        <a:lstStyle/>
        <a:p>
          <a:endParaRPr lang="en-US"/>
        </a:p>
      </dgm:t>
    </dgm:pt>
    <dgm:pt modelId="{57534822-B20B-4658-BDFF-EC7D6DA9F4B0}">
      <dgm:prSet phldrT="[Текст]"/>
      <dgm:spPr>
        <a:solidFill>
          <a:srgbClr val="002060"/>
        </a:solidFill>
      </dgm:spPr>
      <dgm:t>
        <a:bodyPr/>
        <a:lstStyle/>
        <a:p>
          <a:r>
            <a:rPr lang="uk-UA" dirty="0" smtClean="0"/>
            <a:t>Порушення урядом </a:t>
          </a:r>
          <a:r>
            <a:rPr lang="uk-UA" dirty="0" err="1" smtClean="0"/>
            <a:t>Поліньяка</a:t>
          </a:r>
          <a:r>
            <a:rPr lang="uk-UA" dirty="0" smtClean="0"/>
            <a:t> конституційних норм.</a:t>
          </a:r>
          <a:endParaRPr lang="en-US" dirty="0"/>
        </a:p>
      </dgm:t>
    </dgm:pt>
    <dgm:pt modelId="{0028CA0F-5E40-4E18-997F-79BA4E67EC58}" type="parTrans" cxnId="{F56BEDF2-6ECA-4C36-A207-023ED94E202C}">
      <dgm:prSet/>
      <dgm:spPr/>
      <dgm:t>
        <a:bodyPr/>
        <a:lstStyle/>
        <a:p>
          <a:endParaRPr lang="en-US"/>
        </a:p>
      </dgm:t>
    </dgm:pt>
    <dgm:pt modelId="{4C202331-C224-4C45-9C7C-6983B5FD2B69}" type="sibTrans" cxnId="{F56BEDF2-6ECA-4C36-A207-023ED94E202C}">
      <dgm:prSet/>
      <dgm:spPr/>
      <dgm:t>
        <a:bodyPr/>
        <a:lstStyle/>
        <a:p>
          <a:endParaRPr lang="en-US"/>
        </a:p>
      </dgm:t>
    </dgm:pt>
    <dgm:pt modelId="{9F7E2A6E-692B-4BCB-B904-237F8828A90D}">
      <dgm:prSet phldrT="[Текст]"/>
      <dgm:spPr>
        <a:solidFill>
          <a:srgbClr val="002060"/>
        </a:solidFill>
      </dgm:spPr>
      <dgm:t>
        <a:bodyPr/>
        <a:lstStyle/>
        <a:p>
          <a:r>
            <a:rPr lang="uk-UA" dirty="0" smtClean="0"/>
            <a:t>Нездатність ліберальної опозиції досягти компромісу з владою.</a:t>
          </a:r>
          <a:endParaRPr lang="en-US" dirty="0"/>
        </a:p>
      </dgm:t>
    </dgm:pt>
    <dgm:pt modelId="{D18CBFDE-B658-4ABD-8F1F-7BB5E5835F64}" type="parTrans" cxnId="{C688BD04-2C48-417D-B8A1-4591167D5887}">
      <dgm:prSet/>
      <dgm:spPr/>
      <dgm:t>
        <a:bodyPr/>
        <a:lstStyle/>
        <a:p>
          <a:endParaRPr lang="en-US"/>
        </a:p>
      </dgm:t>
    </dgm:pt>
    <dgm:pt modelId="{B818397A-0DFB-4A45-91FC-25575FE59802}" type="sibTrans" cxnId="{C688BD04-2C48-417D-B8A1-4591167D5887}">
      <dgm:prSet/>
      <dgm:spPr/>
      <dgm:t>
        <a:bodyPr/>
        <a:lstStyle/>
        <a:p>
          <a:endParaRPr lang="en-US"/>
        </a:p>
      </dgm:t>
    </dgm:pt>
    <dgm:pt modelId="{50ED88B1-8F9E-40EF-AFB0-585BBE749514}">
      <dgm:prSet phldrT="[Текст]"/>
      <dgm:spPr>
        <a:solidFill>
          <a:srgbClr val="002060"/>
        </a:solidFill>
      </dgm:spPr>
      <dgm:t>
        <a:bodyPr/>
        <a:lstStyle/>
        <a:p>
          <a:r>
            <a:rPr lang="uk-UA" dirty="0" smtClean="0"/>
            <a:t>Економічна криза 1826 р. і депресія.</a:t>
          </a:r>
          <a:endParaRPr lang="en-US" dirty="0"/>
        </a:p>
      </dgm:t>
    </dgm:pt>
    <dgm:pt modelId="{D6D15008-B9FA-4EE4-97EB-2AEE17573131}" type="parTrans" cxnId="{C748B4B9-7D40-4DDA-93ED-AE7FE78FC5D5}">
      <dgm:prSet/>
      <dgm:spPr/>
      <dgm:t>
        <a:bodyPr/>
        <a:lstStyle/>
        <a:p>
          <a:endParaRPr lang="en-US"/>
        </a:p>
      </dgm:t>
    </dgm:pt>
    <dgm:pt modelId="{1C83F48D-768F-417B-9F34-B7AB465D6C6C}" type="sibTrans" cxnId="{C748B4B9-7D40-4DDA-93ED-AE7FE78FC5D5}">
      <dgm:prSet/>
      <dgm:spPr/>
      <dgm:t>
        <a:bodyPr/>
        <a:lstStyle/>
        <a:p>
          <a:endParaRPr lang="en-US"/>
        </a:p>
      </dgm:t>
    </dgm:pt>
    <dgm:pt modelId="{2FAB633A-1E3F-4D95-99C1-213753C9E5A8}" type="pres">
      <dgm:prSet presAssocID="{8018BD23-6B37-4F0F-B7D1-5355AFD5D7DB}" presName="diagram" presStyleCnt="0">
        <dgm:presLayoutVars>
          <dgm:dir/>
          <dgm:resizeHandles val="exact"/>
        </dgm:presLayoutVars>
      </dgm:prSet>
      <dgm:spPr/>
    </dgm:pt>
    <dgm:pt modelId="{8C02D443-9E52-470B-9E97-C4F9DCB80BC8}" type="pres">
      <dgm:prSet presAssocID="{98EE4EF5-67EA-4182-8E8F-FB6E5C900571}" presName="node" presStyleLbl="node1" presStyleIdx="0" presStyleCnt="4">
        <dgm:presLayoutVars>
          <dgm:bulletEnabled val="1"/>
        </dgm:presLayoutVars>
      </dgm:prSet>
      <dgm:spPr/>
    </dgm:pt>
    <dgm:pt modelId="{577EA7D8-3D72-4963-9D31-B1FF025B06A8}" type="pres">
      <dgm:prSet presAssocID="{DD7055BF-574F-47B4-927E-565BB1B1BAAB}" presName="sibTrans" presStyleCnt="0"/>
      <dgm:spPr/>
    </dgm:pt>
    <dgm:pt modelId="{AFDBBE7C-4ADE-4E05-8A69-E53AB7693745}" type="pres">
      <dgm:prSet presAssocID="{57534822-B20B-4658-BDFF-EC7D6DA9F4B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2313E-F0CE-47E1-8B01-42AF11913826}" type="pres">
      <dgm:prSet presAssocID="{4C202331-C224-4C45-9C7C-6983B5FD2B69}" presName="sibTrans" presStyleCnt="0"/>
      <dgm:spPr/>
    </dgm:pt>
    <dgm:pt modelId="{591D8DE3-F364-42C5-9D11-B62C2C5161AD}" type="pres">
      <dgm:prSet presAssocID="{9F7E2A6E-692B-4BCB-B904-237F8828A90D}" presName="node" presStyleLbl="node1" presStyleIdx="2" presStyleCnt="4">
        <dgm:presLayoutVars>
          <dgm:bulletEnabled val="1"/>
        </dgm:presLayoutVars>
      </dgm:prSet>
      <dgm:spPr/>
    </dgm:pt>
    <dgm:pt modelId="{1695C508-EA26-4373-8C5C-764589600B52}" type="pres">
      <dgm:prSet presAssocID="{B818397A-0DFB-4A45-91FC-25575FE59802}" presName="sibTrans" presStyleCnt="0"/>
      <dgm:spPr/>
    </dgm:pt>
    <dgm:pt modelId="{E25A05C3-0E00-46A3-A3D1-2BA67CDC9734}" type="pres">
      <dgm:prSet presAssocID="{50ED88B1-8F9E-40EF-AFB0-585BBE749514}" presName="node" presStyleLbl="node1" presStyleIdx="3" presStyleCnt="4">
        <dgm:presLayoutVars>
          <dgm:bulletEnabled val="1"/>
        </dgm:presLayoutVars>
      </dgm:prSet>
      <dgm:spPr/>
    </dgm:pt>
  </dgm:ptLst>
  <dgm:cxnLst>
    <dgm:cxn modelId="{273D5497-81C6-42A5-905F-9DB304C473CE}" srcId="{8018BD23-6B37-4F0F-B7D1-5355AFD5D7DB}" destId="{98EE4EF5-67EA-4182-8E8F-FB6E5C900571}" srcOrd="0" destOrd="0" parTransId="{17892979-5BAC-4924-ACF7-A669A15815A8}" sibTransId="{DD7055BF-574F-47B4-927E-565BB1B1BAAB}"/>
    <dgm:cxn modelId="{A7D31F52-7FD5-401F-9849-2D57DA4CAD12}" type="presOf" srcId="{8018BD23-6B37-4F0F-B7D1-5355AFD5D7DB}" destId="{2FAB633A-1E3F-4D95-99C1-213753C9E5A8}" srcOrd="0" destOrd="0" presId="urn:microsoft.com/office/officeart/2005/8/layout/default"/>
    <dgm:cxn modelId="{C748B4B9-7D40-4DDA-93ED-AE7FE78FC5D5}" srcId="{8018BD23-6B37-4F0F-B7D1-5355AFD5D7DB}" destId="{50ED88B1-8F9E-40EF-AFB0-585BBE749514}" srcOrd="3" destOrd="0" parTransId="{D6D15008-B9FA-4EE4-97EB-2AEE17573131}" sibTransId="{1C83F48D-768F-417B-9F34-B7AB465D6C6C}"/>
    <dgm:cxn modelId="{8F77CAF4-990C-4CFC-947A-116E450124C1}" type="presOf" srcId="{98EE4EF5-67EA-4182-8E8F-FB6E5C900571}" destId="{8C02D443-9E52-470B-9E97-C4F9DCB80BC8}" srcOrd="0" destOrd="0" presId="urn:microsoft.com/office/officeart/2005/8/layout/default"/>
    <dgm:cxn modelId="{C688BD04-2C48-417D-B8A1-4591167D5887}" srcId="{8018BD23-6B37-4F0F-B7D1-5355AFD5D7DB}" destId="{9F7E2A6E-692B-4BCB-B904-237F8828A90D}" srcOrd="2" destOrd="0" parTransId="{D18CBFDE-B658-4ABD-8F1F-7BB5E5835F64}" sibTransId="{B818397A-0DFB-4A45-91FC-25575FE59802}"/>
    <dgm:cxn modelId="{9113A704-3456-491C-82A7-303DE51D9527}" type="presOf" srcId="{9F7E2A6E-692B-4BCB-B904-237F8828A90D}" destId="{591D8DE3-F364-42C5-9D11-B62C2C5161AD}" srcOrd="0" destOrd="0" presId="urn:microsoft.com/office/officeart/2005/8/layout/default"/>
    <dgm:cxn modelId="{F56BEDF2-6ECA-4C36-A207-023ED94E202C}" srcId="{8018BD23-6B37-4F0F-B7D1-5355AFD5D7DB}" destId="{57534822-B20B-4658-BDFF-EC7D6DA9F4B0}" srcOrd="1" destOrd="0" parTransId="{0028CA0F-5E40-4E18-997F-79BA4E67EC58}" sibTransId="{4C202331-C224-4C45-9C7C-6983B5FD2B69}"/>
    <dgm:cxn modelId="{AD253F77-771D-4270-8ABE-49FE4D79EF54}" type="presOf" srcId="{57534822-B20B-4658-BDFF-EC7D6DA9F4B0}" destId="{AFDBBE7C-4ADE-4E05-8A69-E53AB7693745}" srcOrd="0" destOrd="0" presId="urn:microsoft.com/office/officeart/2005/8/layout/default"/>
    <dgm:cxn modelId="{FF506A95-023A-46DF-A464-9B179C962EFE}" type="presOf" srcId="{50ED88B1-8F9E-40EF-AFB0-585BBE749514}" destId="{E25A05C3-0E00-46A3-A3D1-2BA67CDC9734}" srcOrd="0" destOrd="0" presId="urn:microsoft.com/office/officeart/2005/8/layout/default"/>
    <dgm:cxn modelId="{09654BFC-5E83-47E0-A09B-7FE2F0DA14DD}" type="presParOf" srcId="{2FAB633A-1E3F-4D95-99C1-213753C9E5A8}" destId="{8C02D443-9E52-470B-9E97-C4F9DCB80BC8}" srcOrd="0" destOrd="0" presId="urn:microsoft.com/office/officeart/2005/8/layout/default"/>
    <dgm:cxn modelId="{945279B6-5F71-418D-A7AB-A7A6E995C88B}" type="presParOf" srcId="{2FAB633A-1E3F-4D95-99C1-213753C9E5A8}" destId="{577EA7D8-3D72-4963-9D31-B1FF025B06A8}" srcOrd="1" destOrd="0" presId="urn:microsoft.com/office/officeart/2005/8/layout/default"/>
    <dgm:cxn modelId="{EC44C563-9F06-4B74-ABFD-379C875093F4}" type="presParOf" srcId="{2FAB633A-1E3F-4D95-99C1-213753C9E5A8}" destId="{AFDBBE7C-4ADE-4E05-8A69-E53AB7693745}" srcOrd="2" destOrd="0" presId="urn:microsoft.com/office/officeart/2005/8/layout/default"/>
    <dgm:cxn modelId="{F0202E92-2A74-4B65-974D-9CC255E93998}" type="presParOf" srcId="{2FAB633A-1E3F-4D95-99C1-213753C9E5A8}" destId="{1122313E-F0CE-47E1-8B01-42AF11913826}" srcOrd="3" destOrd="0" presId="urn:microsoft.com/office/officeart/2005/8/layout/default"/>
    <dgm:cxn modelId="{2B0EADAD-24CC-43EA-BB1E-E766A495E7BD}" type="presParOf" srcId="{2FAB633A-1E3F-4D95-99C1-213753C9E5A8}" destId="{591D8DE3-F364-42C5-9D11-B62C2C5161AD}" srcOrd="4" destOrd="0" presId="urn:microsoft.com/office/officeart/2005/8/layout/default"/>
    <dgm:cxn modelId="{D6CBCEB2-5479-451A-8F93-7E87233CA98E}" type="presParOf" srcId="{2FAB633A-1E3F-4D95-99C1-213753C9E5A8}" destId="{1695C508-EA26-4373-8C5C-764589600B52}" srcOrd="5" destOrd="0" presId="urn:microsoft.com/office/officeart/2005/8/layout/default"/>
    <dgm:cxn modelId="{FAA7CA27-B5E6-48C1-AA46-2AC223517991}" type="presParOf" srcId="{2FAB633A-1E3F-4D95-99C1-213753C9E5A8}" destId="{E25A05C3-0E00-46A3-A3D1-2BA67CDC973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9E0B2E-CC5C-461C-8278-ECE590DF615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0E76B3-963B-4EA1-84AD-2095F025153B}">
      <dgm:prSet phldrT="[Текст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uk-UA" dirty="0" smtClean="0"/>
            <a:t>Промислова криза.</a:t>
          </a:r>
          <a:endParaRPr lang="en-US" dirty="0"/>
        </a:p>
      </dgm:t>
    </dgm:pt>
    <dgm:pt modelId="{D3FF84E6-653A-4769-8ADF-FF1E4C484DD2}" type="parTrans" cxnId="{70890757-3158-4063-BCB6-B3CA81B99B2A}">
      <dgm:prSet/>
      <dgm:spPr/>
      <dgm:t>
        <a:bodyPr/>
        <a:lstStyle/>
        <a:p>
          <a:endParaRPr lang="en-US"/>
        </a:p>
      </dgm:t>
    </dgm:pt>
    <dgm:pt modelId="{8C99D369-B6EA-428C-AD0B-CE247BDCBE3B}" type="sibTrans" cxnId="{70890757-3158-4063-BCB6-B3CA81B99B2A}">
      <dgm:prSet/>
      <dgm:spPr/>
      <dgm:t>
        <a:bodyPr/>
        <a:lstStyle/>
        <a:p>
          <a:endParaRPr lang="en-US"/>
        </a:p>
      </dgm:t>
    </dgm:pt>
    <dgm:pt modelId="{40D87C7F-CE2A-43BE-AD5E-4057376C575F}">
      <dgm:prSet phldrT="[Текст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uk-UA" dirty="0" smtClean="0"/>
            <a:t>Відмова голландської влади йти на поступки бельгійському національному руху.</a:t>
          </a:r>
          <a:endParaRPr lang="en-US" dirty="0"/>
        </a:p>
      </dgm:t>
    </dgm:pt>
    <dgm:pt modelId="{BD28E71E-CDE9-4AE8-A42E-BAB0D56F5954}" type="parTrans" cxnId="{EBA7030A-97C1-498E-A6F0-375D1BD1FBF8}">
      <dgm:prSet/>
      <dgm:spPr/>
      <dgm:t>
        <a:bodyPr/>
        <a:lstStyle/>
        <a:p>
          <a:endParaRPr lang="en-US"/>
        </a:p>
      </dgm:t>
    </dgm:pt>
    <dgm:pt modelId="{36B5DA68-933D-4A84-ADE6-7C9984CA28E0}" type="sibTrans" cxnId="{EBA7030A-97C1-498E-A6F0-375D1BD1FBF8}">
      <dgm:prSet/>
      <dgm:spPr/>
      <dgm:t>
        <a:bodyPr/>
        <a:lstStyle/>
        <a:p>
          <a:endParaRPr lang="en-US"/>
        </a:p>
      </dgm:t>
    </dgm:pt>
    <dgm:pt modelId="{4FE22786-C5ED-457D-BB5E-E6DD24B384D8}">
      <dgm:prSet phldrT="[Текст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uk-UA" dirty="0" smtClean="0"/>
            <a:t>Перемога Липневої революції у Франції.</a:t>
          </a:r>
          <a:endParaRPr lang="en-US" dirty="0"/>
        </a:p>
      </dgm:t>
    </dgm:pt>
    <dgm:pt modelId="{9F82F528-14F6-400A-8A97-BB3DB554AF74}" type="parTrans" cxnId="{BDB73526-F1BE-4169-A12E-AA1766724DC7}">
      <dgm:prSet/>
      <dgm:spPr/>
      <dgm:t>
        <a:bodyPr/>
        <a:lstStyle/>
        <a:p>
          <a:endParaRPr lang="en-US"/>
        </a:p>
      </dgm:t>
    </dgm:pt>
    <dgm:pt modelId="{8BDB46AC-EE71-4094-96EB-CFBB8E1F3E90}" type="sibTrans" cxnId="{BDB73526-F1BE-4169-A12E-AA1766724DC7}">
      <dgm:prSet/>
      <dgm:spPr/>
      <dgm:t>
        <a:bodyPr/>
        <a:lstStyle/>
        <a:p>
          <a:endParaRPr lang="en-US"/>
        </a:p>
      </dgm:t>
    </dgm:pt>
    <dgm:pt modelId="{216EC8A0-CAC2-40F2-8807-BE3BA87FE730}" type="pres">
      <dgm:prSet presAssocID="{F29E0B2E-CC5C-461C-8278-ECE590DF615E}" presName="diagram" presStyleCnt="0">
        <dgm:presLayoutVars>
          <dgm:dir/>
          <dgm:resizeHandles val="exact"/>
        </dgm:presLayoutVars>
      </dgm:prSet>
      <dgm:spPr/>
    </dgm:pt>
    <dgm:pt modelId="{A609BA3C-B101-4783-96C7-CBF15BDC77AE}" type="pres">
      <dgm:prSet presAssocID="{B70E76B3-963B-4EA1-84AD-2095F025153B}" presName="node" presStyleLbl="node1" presStyleIdx="0" presStyleCnt="3">
        <dgm:presLayoutVars>
          <dgm:bulletEnabled val="1"/>
        </dgm:presLayoutVars>
      </dgm:prSet>
      <dgm:spPr/>
    </dgm:pt>
    <dgm:pt modelId="{516151DE-225A-4A69-BD24-4D8D52396397}" type="pres">
      <dgm:prSet presAssocID="{8C99D369-B6EA-428C-AD0B-CE247BDCBE3B}" presName="sibTrans" presStyleCnt="0"/>
      <dgm:spPr/>
    </dgm:pt>
    <dgm:pt modelId="{730D43F6-580B-4C20-B8AA-90A97D006740}" type="pres">
      <dgm:prSet presAssocID="{40D87C7F-CE2A-43BE-AD5E-4057376C575F}" presName="node" presStyleLbl="node1" presStyleIdx="1" presStyleCnt="3">
        <dgm:presLayoutVars>
          <dgm:bulletEnabled val="1"/>
        </dgm:presLayoutVars>
      </dgm:prSet>
      <dgm:spPr/>
    </dgm:pt>
    <dgm:pt modelId="{9AD05FB7-9056-4C69-B7A9-DFC6FF67F905}" type="pres">
      <dgm:prSet presAssocID="{36B5DA68-933D-4A84-ADE6-7C9984CA28E0}" presName="sibTrans" presStyleCnt="0"/>
      <dgm:spPr/>
    </dgm:pt>
    <dgm:pt modelId="{DA81E541-582D-46EF-9461-FE9226DB9EE0}" type="pres">
      <dgm:prSet presAssocID="{4FE22786-C5ED-457D-BB5E-E6DD24B384D8}" presName="node" presStyleLbl="node1" presStyleIdx="2" presStyleCnt="3" custLinFactNeighborX="-55565" custLinFactNeighborY="-4986">
        <dgm:presLayoutVars>
          <dgm:bulletEnabled val="1"/>
        </dgm:presLayoutVars>
      </dgm:prSet>
      <dgm:spPr/>
    </dgm:pt>
  </dgm:ptLst>
  <dgm:cxnLst>
    <dgm:cxn modelId="{9A8F81AB-3D22-4A32-8742-E3BE4D4ECBF5}" type="presOf" srcId="{4FE22786-C5ED-457D-BB5E-E6DD24B384D8}" destId="{DA81E541-582D-46EF-9461-FE9226DB9EE0}" srcOrd="0" destOrd="0" presId="urn:microsoft.com/office/officeart/2005/8/layout/default"/>
    <dgm:cxn modelId="{BDB73526-F1BE-4169-A12E-AA1766724DC7}" srcId="{F29E0B2E-CC5C-461C-8278-ECE590DF615E}" destId="{4FE22786-C5ED-457D-BB5E-E6DD24B384D8}" srcOrd="2" destOrd="0" parTransId="{9F82F528-14F6-400A-8A97-BB3DB554AF74}" sibTransId="{8BDB46AC-EE71-4094-96EB-CFBB8E1F3E90}"/>
    <dgm:cxn modelId="{EBA7030A-97C1-498E-A6F0-375D1BD1FBF8}" srcId="{F29E0B2E-CC5C-461C-8278-ECE590DF615E}" destId="{40D87C7F-CE2A-43BE-AD5E-4057376C575F}" srcOrd="1" destOrd="0" parTransId="{BD28E71E-CDE9-4AE8-A42E-BAB0D56F5954}" sibTransId="{36B5DA68-933D-4A84-ADE6-7C9984CA28E0}"/>
    <dgm:cxn modelId="{F57B1C70-CE3B-4D7D-B996-DE321BE78ED1}" type="presOf" srcId="{B70E76B3-963B-4EA1-84AD-2095F025153B}" destId="{A609BA3C-B101-4783-96C7-CBF15BDC77AE}" srcOrd="0" destOrd="0" presId="urn:microsoft.com/office/officeart/2005/8/layout/default"/>
    <dgm:cxn modelId="{3F8F6C90-D3C1-4EAA-B9A3-30B5C05C485D}" type="presOf" srcId="{F29E0B2E-CC5C-461C-8278-ECE590DF615E}" destId="{216EC8A0-CAC2-40F2-8807-BE3BA87FE730}" srcOrd="0" destOrd="0" presId="urn:microsoft.com/office/officeart/2005/8/layout/default"/>
    <dgm:cxn modelId="{C59CBFDA-05F8-4FD5-80B5-E00385098E7E}" type="presOf" srcId="{40D87C7F-CE2A-43BE-AD5E-4057376C575F}" destId="{730D43F6-580B-4C20-B8AA-90A97D006740}" srcOrd="0" destOrd="0" presId="urn:microsoft.com/office/officeart/2005/8/layout/default"/>
    <dgm:cxn modelId="{70890757-3158-4063-BCB6-B3CA81B99B2A}" srcId="{F29E0B2E-CC5C-461C-8278-ECE590DF615E}" destId="{B70E76B3-963B-4EA1-84AD-2095F025153B}" srcOrd="0" destOrd="0" parTransId="{D3FF84E6-653A-4769-8ADF-FF1E4C484DD2}" sibTransId="{8C99D369-B6EA-428C-AD0B-CE247BDCBE3B}"/>
    <dgm:cxn modelId="{3107671A-E3DF-407E-BEEC-10B9C47D2E65}" type="presParOf" srcId="{216EC8A0-CAC2-40F2-8807-BE3BA87FE730}" destId="{A609BA3C-B101-4783-96C7-CBF15BDC77AE}" srcOrd="0" destOrd="0" presId="urn:microsoft.com/office/officeart/2005/8/layout/default"/>
    <dgm:cxn modelId="{39BCA385-E708-494E-BF7E-261756C27F68}" type="presParOf" srcId="{216EC8A0-CAC2-40F2-8807-BE3BA87FE730}" destId="{516151DE-225A-4A69-BD24-4D8D52396397}" srcOrd="1" destOrd="0" presId="urn:microsoft.com/office/officeart/2005/8/layout/default"/>
    <dgm:cxn modelId="{70236623-57D6-4C64-BDF7-587A592AE013}" type="presParOf" srcId="{216EC8A0-CAC2-40F2-8807-BE3BA87FE730}" destId="{730D43F6-580B-4C20-B8AA-90A97D006740}" srcOrd="2" destOrd="0" presId="urn:microsoft.com/office/officeart/2005/8/layout/default"/>
    <dgm:cxn modelId="{61F08C6C-CC24-4CF4-9541-DE96D8240A68}" type="presParOf" srcId="{216EC8A0-CAC2-40F2-8807-BE3BA87FE730}" destId="{9AD05FB7-9056-4C69-B7A9-DFC6FF67F905}" srcOrd="3" destOrd="0" presId="urn:microsoft.com/office/officeart/2005/8/layout/default"/>
    <dgm:cxn modelId="{67F5C454-555C-4AE8-8D94-7D36995407F6}" type="presParOf" srcId="{216EC8A0-CAC2-40F2-8807-BE3BA87FE730}" destId="{DA81E541-582D-46EF-9461-FE9226DB9EE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02D443-9E52-470B-9E97-C4F9DCB80BC8}">
      <dsp:nvSpPr>
        <dsp:cNvPr id="0" name=""/>
        <dsp:cNvSpPr/>
      </dsp:nvSpPr>
      <dsp:spPr>
        <a:xfrm>
          <a:off x="410533" y="397"/>
          <a:ext cx="3655179" cy="2193107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Намагання Бурбонів повернутися до старого порядку.</a:t>
          </a:r>
          <a:endParaRPr lang="en-US" sz="2800" kern="1200" dirty="0"/>
        </a:p>
      </dsp:txBody>
      <dsp:txXfrm>
        <a:off x="410533" y="397"/>
        <a:ext cx="3655179" cy="2193107"/>
      </dsp:txXfrm>
    </dsp:sp>
    <dsp:sp modelId="{AFDBBE7C-4ADE-4E05-8A69-E53AB7693745}">
      <dsp:nvSpPr>
        <dsp:cNvPr id="0" name=""/>
        <dsp:cNvSpPr/>
      </dsp:nvSpPr>
      <dsp:spPr>
        <a:xfrm>
          <a:off x="4431230" y="397"/>
          <a:ext cx="3655179" cy="2193107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Порушення урядом </a:t>
          </a:r>
          <a:r>
            <a:rPr lang="uk-UA" sz="2800" kern="1200" dirty="0" err="1" smtClean="0"/>
            <a:t>Поліньяка</a:t>
          </a:r>
          <a:r>
            <a:rPr lang="uk-UA" sz="2800" kern="1200" dirty="0" smtClean="0"/>
            <a:t> конституційних норм.</a:t>
          </a:r>
          <a:endParaRPr lang="en-US" sz="2800" kern="1200" dirty="0"/>
        </a:p>
      </dsp:txBody>
      <dsp:txXfrm>
        <a:off x="4431230" y="397"/>
        <a:ext cx="3655179" cy="2193107"/>
      </dsp:txXfrm>
    </dsp:sp>
    <dsp:sp modelId="{591D8DE3-F364-42C5-9D11-B62C2C5161AD}">
      <dsp:nvSpPr>
        <dsp:cNvPr id="0" name=""/>
        <dsp:cNvSpPr/>
      </dsp:nvSpPr>
      <dsp:spPr>
        <a:xfrm>
          <a:off x="410533" y="2559022"/>
          <a:ext cx="3655179" cy="2193107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Нездатність ліберальної опозиції досягти компромісу з владою.</a:t>
          </a:r>
          <a:endParaRPr lang="en-US" sz="2800" kern="1200" dirty="0"/>
        </a:p>
      </dsp:txBody>
      <dsp:txXfrm>
        <a:off x="410533" y="2559022"/>
        <a:ext cx="3655179" cy="2193107"/>
      </dsp:txXfrm>
    </dsp:sp>
    <dsp:sp modelId="{E25A05C3-0E00-46A3-A3D1-2BA67CDC9734}">
      <dsp:nvSpPr>
        <dsp:cNvPr id="0" name=""/>
        <dsp:cNvSpPr/>
      </dsp:nvSpPr>
      <dsp:spPr>
        <a:xfrm>
          <a:off x="4431230" y="2559022"/>
          <a:ext cx="3655179" cy="2193107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Економічна криза 1826 р. і депресія.</a:t>
          </a:r>
          <a:endParaRPr lang="en-US" sz="2800" kern="1200" dirty="0"/>
        </a:p>
      </dsp:txBody>
      <dsp:txXfrm>
        <a:off x="4431230" y="2559022"/>
        <a:ext cx="3655179" cy="21931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09BA3C-B101-4783-96C7-CBF15BDC77AE}">
      <dsp:nvSpPr>
        <dsp:cNvPr id="0" name=""/>
        <dsp:cNvSpPr/>
      </dsp:nvSpPr>
      <dsp:spPr>
        <a:xfrm>
          <a:off x="739731" y="1750"/>
          <a:ext cx="3478816" cy="2087289"/>
        </a:xfrm>
        <a:prstGeom prst="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Промислова криза.</a:t>
          </a:r>
          <a:endParaRPr lang="en-US" sz="2600" kern="1200" dirty="0"/>
        </a:p>
      </dsp:txBody>
      <dsp:txXfrm>
        <a:off x="739731" y="1750"/>
        <a:ext cx="3478816" cy="2087289"/>
      </dsp:txXfrm>
    </dsp:sp>
    <dsp:sp modelId="{730D43F6-580B-4C20-B8AA-90A97D006740}">
      <dsp:nvSpPr>
        <dsp:cNvPr id="0" name=""/>
        <dsp:cNvSpPr/>
      </dsp:nvSpPr>
      <dsp:spPr>
        <a:xfrm>
          <a:off x="4566428" y="1750"/>
          <a:ext cx="3478816" cy="2087289"/>
        </a:xfrm>
        <a:prstGeom prst="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Відмова голландської влади йти на поступки бельгійському національному руху.</a:t>
          </a:r>
          <a:endParaRPr lang="en-US" sz="2600" kern="1200" dirty="0"/>
        </a:p>
      </dsp:txBody>
      <dsp:txXfrm>
        <a:off x="4566428" y="1750"/>
        <a:ext cx="3478816" cy="2087289"/>
      </dsp:txXfrm>
    </dsp:sp>
    <dsp:sp modelId="{DA81E541-582D-46EF-9461-FE9226DB9EE0}">
      <dsp:nvSpPr>
        <dsp:cNvPr id="0" name=""/>
        <dsp:cNvSpPr/>
      </dsp:nvSpPr>
      <dsp:spPr>
        <a:xfrm>
          <a:off x="720075" y="2332850"/>
          <a:ext cx="3478816" cy="2087289"/>
        </a:xfrm>
        <a:prstGeom prst="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Перемога Липневої революції у Франції.</a:t>
          </a:r>
          <a:endParaRPr lang="en-US" sz="2600" kern="1200" dirty="0"/>
        </a:p>
      </dsp:txBody>
      <dsp:txXfrm>
        <a:off x="720075" y="2332850"/>
        <a:ext cx="3478816" cy="2087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51D27-F181-4765-81FE-50D3B0301A66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9B706-CA80-4AA0-A97E-DA428F978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rance advertisement flag color eiffel icon handdrawn sketch Free vector in  Adobe Illustrator ai ( .ai ) format, Encapsulated PostScript eps ( .eps )  format format for free download 15.10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7704856" cy="324279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rgbClr val="002060"/>
                </a:solidFill>
              </a:rPr>
              <a:t>Франція. Бельгійська революція.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517232"/>
            <a:ext cx="6912768" cy="134076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Всесвітня історія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9 клас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 smtClean="0"/>
              <a:t>План уроку: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uk-UA" dirty="0" smtClean="0"/>
              <a:t>1. </a:t>
            </a:r>
            <a:r>
              <a:rPr lang="ru-RU" dirty="0" err="1"/>
              <a:t>Політичне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суспільне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Франції</a:t>
            </a:r>
            <a:r>
              <a:rPr lang="ru-RU" dirty="0"/>
              <a:t> в 1815—1830 </a:t>
            </a:r>
            <a:r>
              <a:rPr lang="ru-RU" dirty="0" err="1"/>
              <a:t>рр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uk-UA" dirty="0"/>
              <a:t>Липнева революція 1830 р</a:t>
            </a:r>
            <a:r>
              <a:rPr lang="uk-UA" dirty="0" smtClean="0"/>
              <a:t>.</a:t>
            </a:r>
          </a:p>
          <a:p>
            <a:r>
              <a:rPr lang="uk-UA" dirty="0" smtClean="0"/>
              <a:t>3. </a:t>
            </a:r>
            <a:r>
              <a:rPr lang="uk-UA" dirty="0"/>
              <a:t> Економічний розвиток Франції</a:t>
            </a:r>
            <a:r>
              <a:rPr lang="uk-UA" dirty="0" smtClean="0"/>
              <a:t>.</a:t>
            </a:r>
          </a:p>
          <a:p>
            <a:r>
              <a:rPr lang="uk-UA" dirty="0" smtClean="0"/>
              <a:t>4. </a:t>
            </a:r>
            <a:r>
              <a:rPr lang="uk-UA" dirty="0"/>
              <a:t>Бельгійська революція 1830 р.</a:t>
            </a:r>
            <a:endParaRPr lang="en-US" dirty="0"/>
          </a:p>
        </p:txBody>
      </p:sp>
      <p:sp>
        <p:nvSpPr>
          <p:cNvPr id="2056" name="AutoShape 8" descr="Rope Competition graphy Businessperson, Rope competition, game, hand png | 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Контрольно-счетная палата городского округа город Воронеж"/>
          <p:cNvPicPr>
            <a:picLocks noChangeAspect="1" noChangeArrowheads="1"/>
          </p:cNvPicPr>
          <p:nvPr/>
        </p:nvPicPr>
        <p:blipFill>
          <a:blip r:embed="rId2" cstate="print">
            <a:lum bright="-12000" contrast="19000"/>
          </a:blip>
          <a:srcRect/>
          <a:stretch>
            <a:fillRect/>
          </a:stretch>
        </p:blipFill>
        <p:spPr bwMode="auto">
          <a:xfrm>
            <a:off x="6470242" y="4581128"/>
            <a:ext cx="2673757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orona #rey #real #king #theking #crown #red #gold - King Crown Transparent  Background, HD Png Download , Transparent Png Image - PNGi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212976"/>
            <a:ext cx="2016224" cy="1529925"/>
          </a:xfrm>
          <a:prstGeom prst="rect">
            <a:avLst/>
          </a:prstGeom>
          <a:noFill/>
        </p:spPr>
      </p:pic>
      <p:pic>
        <p:nvPicPr>
          <p:cNvPr id="1030" name="Picture 6" descr="Людовик XVIII — Викицитатни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0" y="3448049"/>
            <a:ext cx="2381250" cy="34099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88640"/>
            <a:ext cx="5616624" cy="86409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 smtClean="0"/>
              <a:t>Людовік Х</a:t>
            </a:r>
            <a:r>
              <a:rPr lang="en-US" b="1" dirty="0" smtClean="0"/>
              <a:t>V</a:t>
            </a:r>
            <a:r>
              <a:rPr lang="uk-UA" b="1" dirty="0" smtClean="0"/>
              <a:t>ІІІ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268760"/>
            <a:ext cx="5760640" cy="1944216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Друге </a:t>
            </a:r>
            <a:r>
              <a:rPr lang="ru-RU" dirty="0" err="1"/>
              <a:t>зречення</a:t>
            </a:r>
            <a:r>
              <a:rPr lang="ru-RU" dirty="0"/>
              <a:t> Наполеона завершило 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 та </a:t>
            </a:r>
            <a:r>
              <a:rPr lang="ru-RU" dirty="0" err="1"/>
              <a:t>спричинило</a:t>
            </a:r>
            <a:r>
              <a:rPr lang="ru-RU" dirty="0"/>
              <a:t> </a:t>
            </a:r>
            <a:r>
              <a:rPr lang="ru-RU" dirty="0" err="1"/>
              <a:t>повернення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династії</a:t>
            </a:r>
            <a:r>
              <a:rPr lang="ru-RU" dirty="0"/>
              <a:t> </a:t>
            </a:r>
            <a:r>
              <a:rPr lang="ru-RU" b="1" dirty="0" err="1"/>
              <a:t>Бурбонів</a:t>
            </a:r>
            <a:r>
              <a:rPr lang="ru-RU" dirty="0" smtClean="0"/>
              <a:t>.</a:t>
            </a:r>
          </a:p>
        </p:txBody>
      </p:sp>
      <p:pic>
        <p:nvPicPr>
          <p:cNvPr id="1026" name="Picture 2" descr="Ludvig XVIII av Frankrike – Wiki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2875083" cy="4320480"/>
          </a:xfrm>
          <a:prstGeom prst="rect">
            <a:avLst/>
          </a:prstGeom>
          <a:noFill/>
        </p:spPr>
      </p:pic>
      <p:sp>
        <p:nvSpPr>
          <p:cNvPr id="1028" name="AutoShape 4" descr="Людовик XVIII — Викицитатн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4797152"/>
            <a:ext cx="6552728" cy="18158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За </a:t>
            </a:r>
            <a:r>
              <a:rPr lang="ru-RU" sz="2800" b="1" dirty="0" smtClean="0"/>
              <a:t>«</a:t>
            </a:r>
            <a:r>
              <a:rPr lang="ru-RU" sz="2800" b="1" dirty="0" err="1" smtClean="0"/>
              <a:t>Хартією</a:t>
            </a:r>
            <a:r>
              <a:rPr lang="ru-RU" sz="2800" b="1" dirty="0" smtClean="0"/>
              <a:t> 1814 року», </a:t>
            </a:r>
            <a:r>
              <a:rPr lang="ru-RU" sz="2800" dirty="0" smtClean="0"/>
              <a:t>як </a:t>
            </a:r>
            <a:r>
              <a:rPr lang="ru-RU" sz="2800" dirty="0" err="1" smtClean="0"/>
              <a:t>називалася</a:t>
            </a:r>
            <a:r>
              <a:rPr lang="ru-RU" sz="2800" dirty="0" smtClean="0"/>
              <a:t> нова </a:t>
            </a:r>
            <a:r>
              <a:rPr lang="ru-RU" sz="2800" dirty="0" err="1" smtClean="0"/>
              <a:t>Конституція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надана</a:t>
            </a:r>
            <a:r>
              <a:rPr lang="ru-RU" sz="2800" dirty="0" smtClean="0"/>
              <a:t> французам </a:t>
            </a:r>
            <a:r>
              <a:rPr lang="ru-RU" sz="2800" dirty="0" err="1" smtClean="0"/>
              <a:t>Людовіком</a:t>
            </a:r>
            <a:r>
              <a:rPr lang="ru-RU" sz="2800" dirty="0" smtClean="0"/>
              <a:t> XVIII, у </a:t>
            </a:r>
            <a:r>
              <a:rPr lang="ru-RU" sz="2800" dirty="0" err="1" smtClean="0"/>
              <a:t>країні</a:t>
            </a:r>
            <a:r>
              <a:rPr lang="ru-RU" sz="2800" dirty="0" smtClean="0"/>
              <a:t> </a:t>
            </a:r>
            <a:r>
              <a:rPr lang="ru-RU" sz="2800" dirty="0" err="1" smtClean="0"/>
              <a:t>встановилася</a:t>
            </a:r>
            <a:r>
              <a:rPr lang="ru-RU" sz="2800" dirty="0" smtClean="0"/>
              <a:t> </a:t>
            </a:r>
            <a:r>
              <a:rPr lang="ru-RU" sz="2800" b="1" dirty="0" err="1" smtClean="0"/>
              <a:t>конституційна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монархія</a:t>
            </a:r>
            <a:r>
              <a:rPr lang="ru-RU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70609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i="1" dirty="0" smtClean="0"/>
              <a:t>Робота з документом:</a:t>
            </a:r>
            <a:endParaRPr lang="en-US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uk-UA" b="1" dirty="0" smtClean="0"/>
              <a:t>Із </a:t>
            </a:r>
            <a:r>
              <a:rPr lang="uk-UA" b="1" dirty="0" err="1" smtClean="0"/>
              <a:t>“Хартії</a:t>
            </a:r>
            <a:r>
              <a:rPr lang="uk-UA" b="1" dirty="0" smtClean="0"/>
              <a:t> 1814 </a:t>
            </a:r>
            <a:r>
              <a:rPr lang="uk-UA" b="1" dirty="0" err="1" smtClean="0"/>
              <a:t>року”</a:t>
            </a:r>
            <a:r>
              <a:rPr lang="uk-UA" b="1" dirty="0" smtClean="0"/>
              <a:t>.</a:t>
            </a:r>
          </a:p>
          <a:p>
            <a:r>
              <a:rPr lang="uk-UA" dirty="0" smtClean="0"/>
              <a:t>Опрацювати матеріал на ст. 61 підручника.</a:t>
            </a:r>
          </a:p>
          <a:p>
            <a:endParaRPr lang="uk-UA" dirty="0" smtClean="0"/>
          </a:p>
          <a:p>
            <a:r>
              <a:rPr lang="ru-RU" b="1" i="1" dirty="0" err="1" smtClean="0"/>
              <a:t>Запитання</a:t>
            </a:r>
            <a:r>
              <a:rPr lang="ru-RU" b="1" i="1" dirty="0" smtClean="0"/>
              <a:t>: </a:t>
            </a:r>
          </a:p>
          <a:p>
            <a:pPr>
              <a:buNone/>
            </a:pPr>
            <a:r>
              <a:rPr lang="ru-RU" i="1" dirty="0" smtClean="0"/>
              <a:t>1</a:t>
            </a:r>
            <a:r>
              <a:rPr lang="ru-RU" i="1" dirty="0"/>
              <a:t>. </a:t>
            </a:r>
            <a:r>
              <a:rPr lang="ru-RU" i="1" dirty="0" err="1"/>
              <a:t>Які</a:t>
            </a:r>
            <a:r>
              <a:rPr lang="ru-RU" i="1" dirty="0"/>
              <a:t> </a:t>
            </a:r>
            <a:r>
              <a:rPr lang="ru-RU" i="1" dirty="0" err="1"/>
              <a:t>факти</a:t>
            </a:r>
            <a:r>
              <a:rPr lang="ru-RU" i="1" dirty="0"/>
              <a:t> </a:t>
            </a:r>
            <a:r>
              <a:rPr lang="ru-RU" i="1" dirty="0" err="1"/>
              <a:t>свідчать</a:t>
            </a:r>
            <a:r>
              <a:rPr lang="ru-RU" i="1" dirty="0"/>
              <a:t> про </a:t>
            </a:r>
            <a:r>
              <a:rPr lang="ru-RU" i="1" dirty="0" err="1"/>
              <a:t>встановлення</a:t>
            </a:r>
            <a:r>
              <a:rPr lang="ru-RU" i="1" dirty="0"/>
              <a:t> </a:t>
            </a:r>
            <a:r>
              <a:rPr lang="ru-RU" b="1" i="1" dirty="0"/>
              <a:t>«</a:t>
            </a:r>
            <a:r>
              <a:rPr lang="ru-RU" b="1" i="1" dirty="0" err="1"/>
              <a:t>Хартією</a:t>
            </a:r>
            <a:r>
              <a:rPr lang="ru-RU" b="1" i="1" dirty="0"/>
              <a:t> 1814 року» </a:t>
            </a:r>
            <a:r>
              <a:rPr lang="ru-RU" i="1" dirty="0"/>
              <a:t>у </a:t>
            </a:r>
            <a:r>
              <a:rPr lang="ru-RU" i="1" dirty="0" err="1"/>
              <a:t>Франції</a:t>
            </a:r>
            <a:r>
              <a:rPr lang="ru-RU" i="1" dirty="0"/>
              <a:t> режиму </a:t>
            </a:r>
            <a:r>
              <a:rPr lang="ru-RU" i="1" dirty="0" err="1"/>
              <a:t>конституційної</a:t>
            </a:r>
            <a:r>
              <a:rPr lang="ru-RU" i="1" dirty="0"/>
              <a:t> </a:t>
            </a:r>
            <a:r>
              <a:rPr lang="ru-RU" i="1" dirty="0" err="1"/>
              <a:t>монархії</a:t>
            </a:r>
            <a:r>
              <a:rPr lang="ru-RU" i="1" dirty="0" smtClean="0"/>
              <a:t>?</a:t>
            </a:r>
          </a:p>
          <a:p>
            <a:pPr>
              <a:buNone/>
            </a:pPr>
            <a:r>
              <a:rPr lang="ru-RU" i="1" dirty="0" smtClean="0"/>
              <a:t> </a:t>
            </a:r>
            <a:r>
              <a:rPr lang="ru-RU" i="1" dirty="0"/>
              <a:t>2. Чи </a:t>
            </a:r>
            <a:r>
              <a:rPr lang="ru-RU" i="1" dirty="0" err="1"/>
              <a:t>можна</a:t>
            </a:r>
            <a:r>
              <a:rPr lang="ru-RU" i="1" dirty="0"/>
              <a:t> </a:t>
            </a:r>
            <a:r>
              <a:rPr lang="ru-RU" i="1" dirty="0" err="1"/>
              <a:t>стверджувати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хартія</a:t>
            </a:r>
            <a:r>
              <a:rPr lang="ru-RU" i="1" dirty="0"/>
              <a:t> </a:t>
            </a:r>
            <a:r>
              <a:rPr lang="ru-RU" i="1" dirty="0" err="1"/>
              <a:t>обмежувала</a:t>
            </a:r>
            <a:r>
              <a:rPr lang="ru-RU" i="1" dirty="0"/>
              <a:t> права </a:t>
            </a:r>
            <a:r>
              <a:rPr lang="ru-RU" i="1" dirty="0" err="1"/>
              <a:t>французів</a:t>
            </a:r>
            <a:r>
              <a:rPr lang="ru-RU" i="1" dirty="0"/>
              <a:t>? </a:t>
            </a:r>
            <a:r>
              <a:rPr lang="ru-RU" i="1" dirty="0" err="1"/>
              <a:t>Чому</a:t>
            </a:r>
            <a:r>
              <a:rPr lang="ru-RU" i="1" dirty="0"/>
              <a:t>?</a:t>
            </a:r>
            <a:endParaRPr lang="uk-UA" i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 descr="Biografia de Marqués de La Fayette - Liberal Diction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3238500" cy="2686051"/>
          </a:xfrm>
          <a:prstGeom prst="rect">
            <a:avLst/>
          </a:prstGeom>
          <a:noFill/>
        </p:spPr>
      </p:pic>
      <p:sp>
        <p:nvSpPr>
          <p:cNvPr id="6" name="Стрелка вправо 5"/>
          <p:cNvSpPr/>
          <p:nvPr/>
        </p:nvSpPr>
        <p:spPr>
          <a:xfrm>
            <a:off x="3851920" y="3140968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трелка вниз 7"/>
          <p:cNvSpPr/>
          <p:nvPr/>
        </p:nvSpPr>
        <p:spPr>
          <a:xfrm>
            <a:off x="7380312" y="4221088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204864"/>
            <a:ext cx="3816424" cy="151216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  </a:t>
            </a:r>
            <a:r>
              <a:rPr lang="ru-RU" sz="4400" b="1" dirty="0" err="1" smtClean="0"/>
              <a:t>Політична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реакція</a:t>
            </a:r>
            <a:endParaRPr lang="en-US" sz="4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784976" cy="18722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В </a:t>
            </a:r>
            <a:r>
              <a:rPr lang="ru-RU" sz="2800" dirty="0" err="1"/>
              <a:t>оточенні</a:t>
            </a:r>
            <a:r>
              <a:rPr lang="ru-RU" sz="2800" dirty="0"/>
              <a:t> </a:t>
            </a:r>
            <a:r>
              <a:rPr lang="ru-RU" sz="2800" dirty="0" err="1"/>
              <a:t>Людовіка</a:t>
            </a:r>
            <a:r>
              <a:rPr lang="ru-RU" sz="2800" dirty="0"/>
              <a:t> XVIII </a:t>
            </a:r>
            <a:r>
              <a:rPr lang="ru-RU" sz="2800" dirty="0" err="1"/>
              <a:t>переважали</a:t>
            </a:r>
            <a:r>
              <a:rPr lang="ru-RU" sz="2800" dirty="0"/>
              <a:t> </a:t>
            </a:r>
            <a:r>
              <a:rPr lang="ru-RU" sz="2800" b="1" dirty="0" err="1"/>
              <a:t>ультрароялісти</a:t>
            </a:r>
            <a:r>
              <a:rPr lang="ru-RU" sz="2800" dirty="0"/>
              <a:t> (</a:t>
            </a:r>
            <a:r>
              <a:rPr lang="ru-RU" sz="2800" dirty="0" err="1"/>
              <a:t>крайні</a:t>
            </a:r>
            <a:r>
              <a:rPr lang="ru-RU" sz="2800" dirty="0"/>
              <a:t> </a:t>
            </a:r>
            <a:r>
              <a:rPr lang="ru-RU" sz="2800" dirty="0" err="1"/>
              <a:t>монархісти</a:t>
            </a:r>
            <a:r>
              <a:rPr lang="ru-RU" sz="2800" dirty="0"/>
              <a:t>), як </a:t>
            </a:r>
            <a:r>
              <a:rPr lang="ru-RU" sz="2800" dirty="0" err="1"/>
              <a:t>називали</a:t>
            </a:r>
            <a:r>
              <a:rPr lang="ru-RU" sz="2800" dirty="0"/>
              <a:t> </a:t>
            </a:r>
            <a:r>
              <a:rPr lang="ru-RU" sz="2800" dirty="0" err="1"/>
              <a:t>прихильників</a:t>
            </a:r>
            <a:r>
              <a:rPr lang="ru-RU" sz="2800" dirty="0"/>
              <a:t> </a:t>
            </a:r>
            <a:r>
              <a:rPr lang="ru-RU" sz="2800" dirty="0" err="1"/>
              <a:t>повернення</a:t>
            </a:r>
            <a:r>
              <a:rPr lang="ru-RU" sz="2800" dirty="0"/>
              <a:t> до </a:t>
            </a:r>
            <a:r>
              <a:rPr lang="ru-RU" sz="2800" dirty="0" err="1"/>
              <a:t>дореволюційного</a:t>
            </a:r>
            <a:r>
              <a:rPr lang="ru-RU" sz="2800" dirty="0"/>
              <a:t> «старого порядку» та </a:t>
            </a:r>
            <a:r>
              <a:rPr lang="ru-RU" sz="2800" dirty="0" err="1"/>
              <a:t>необмеженої</a:t>
            </a:r>
            <a:r>
              <a:rPr lang="ru-RU" sz="2800" dirty="0"/>
              <a:t> </a:t>
            </a:r>
            <a:r>
              <a:rPr lang="ru-RU" sz="2800" dirty="0" err="1"/>
              <a:t>влади</a:t>
            </a:r>
            <a:r>
              <a:rPr lang="ru-RU" sz="2800" dirty="0"/>
              <a:t> короля.</a:t>
            </a:r>
            <a:endParaRPr lang="en-US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2492896"/>
            <a:ext cx="4104456" cy="22322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Таємні антимонархічні </a:t>
            </a:r>
            <a:r>
              <a:rPr lang="uk-UA" sz="2800" b="1" dirty="0" err="1" smtClean="0"/>
              <a:t>“Товариства</a:t>
            </a:r>
            <a:r>
              <a:rPr lang="uk-UA" sz="2800" b="1" dirty="0" smtClean="0"/>
              <a:t> </a:t>
            </a:r>
            <a:r>
              <a:rPr lang="uk-UA" sz="2800" b="1" dirty="0" err="1" smtClean="0"/>
              <a:t>карбонаріїв”</a:t>
            </a:r>
            <a:r>
              <a:rPr lang="uk-UA" sz="2800" b="1" dirty="0" smtClean="0"/>
              <a:t>, </a:t>
            </a:r>
            <a:r>
              <a:rPr lang="uk-UA" sz="2800" dirty="0"/>
              <a:t>метою яких було усунення від влади Бурбонів.</a:t>
            </a:r>
            <a:endParaRPr lang="en-US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5229200"/>
            <a:ext cx="4104456" cy="15624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У </a:t>
            </a:r>
            <a:r>
              <a:rPr lang="ru-RU" sz="2800" b="1" dirty="0"/>
              <a:t>1822 р. </a:t>
            </a:r>
            <a:r>
              <a:rPr lang="ru-RU" sz="2800" dirty="0"/>
              <a:t>вони </a:t>
            </a:r>
            <a:r>
              <a:rPr lang="ru-RU" sz="2800" dirty="0" err="1"/>
              <a:t>підняли</a:t>
            </a:r>
            <a:r>
              <a:rPr lang="ru-RU" sz="2800" dirty="0"/>
              <a:t> </a:t>
            </a:r>
            <a:r>
              <a:rPr lang="ru-RU" sz="2800" dirty="0" err="1"/>
              <a:t>повстання</a:t>
            </a:r>
            <a:r>
              <a:rPr lang="ru-RU" sz="2800" dirty="0"/>
              <a:t>, яке </a:t>
            </a:r>
            <a:r>
              <a:rPr lang="ru-RU" sz="2800" dirty="0" err="1"/>
              <a:t>було</a:t>
            </a:r>
            <a:r>
              <a:rPr lang="ru-RU" sz="2800" dirty="0"/>
              <a:t> </a:t>
            </a:r>
            <a:r>
              <a:rPr lang="ru-RU" sz="2800" dirty="0" err="1"/>
              <a:t>жорстоко</a:t>
            </a:r>
            <a:r>
              <a:rPr lang="ru-RU" sz="2800" dirty="0"/>
              <a:t> </a:t>
            </a:r>
            <a:r>
              <a:rPr lang="ru-RU" sz="2800" dirty="0" err="1"/>
              <a:t>придушене</a:t>
            </a:r>
            <a:r>
              <a:rPr lang="ru-RU" sz="2800" dirty="0"/>
              <a:t>.</a:t>
            </a:r>
            <a:endParaRPr lang="en-US" sz="2800" dirty="0"/>
          </a:p>
        </p:txBody>
      </p:sp>
      <p:sp>
        <p:nvSpPr>
          <p:cNvPr id="16386" name="AutoShape 2" descr="Жильбер де Лафаєт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Жильбер де Лафаєт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AutoShape 6" descr="Жильбер де Лафаєт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8" descr="Жильбер де Лафаєт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>
            <a:off x="2771800" y="4653136"/>
            <a:ext cx="17281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Генерал </a:t>
            </a:r>
            <a:r>
              <a:rPr lang="ru-RU" sz="2000" dirty="0" err="1"/>
              <a:t>маркіз</a:t>
            </a:r>
            <a:r>
              <a:rPr lang="ru-RU" sz="2000" dirty="0"/>
              <a:t> </a:t>
            </a:r>
            <a:r>
              <a:rPr lang="ru-RU" sz="2000" dirty="0" err="1"/>
              <a:t>Жільбер</a:t>
            </a:r>
            <a:r>
              <a:rPr lang="ru-RU" sz="2000" dirty="0"/>
              <a:t> де </a:t>
            </a:r>
            <a:r>
              <a:rPr lang="ru-RU" sz="2000" dirty="0" err="1"/>
              <a:t>Лафаєт</a:t>
            </a:r>
            <a:r>
              <a:rPr lang="ru-RU" sz="2000" dirty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188640"/>
            <a:ext cx="5328592" cy="122413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Карл Х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(1824 - 1830)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916832"/>
            <a:ext cx="5184576" cy="1008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dirty="0" err="1" smtClean="0"/>
              <a:t>“Білий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терор”</a:t>
            </a:r>
            <a:endParaRPr lang="en-US" sz="4400" b="1" dirty="0"/>
          </a:p>
        </p:txBody>
      </p:sp>
      <p:pic>
        <p:nvPicPr>
          <p:cNvPr id="18434" name="Picture 2" descr="Франция. История. Король Карл X Бурбон.. Обсуждение на LiveInternet - 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0" y="0"/>
            <a:ext cx="3528392" cy="4436953"/>
          </a:xfrm>
          <a:prstGeom prst="rect">
            <a:avLst/>
          </a:prstGeom>
          <a:noFill/>
        </p:spPr>
      </p:pic>
      <p:sp>
        <p:nvSpPr>
          <p:cNvPr id="18436" name="AutoShape 4" descr="Карл X (король Франции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6" descr="Карл X (король Франции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493594"/>
            <a:ext cx="2411760" cy="3364406"/>
          </a:xfrm>
          <a:prstGeom prst="rect">
            <a:avLst/>
          </a:prstGeom>
          <a:noFill/>
        </p:spPr>
      </p:pic>
      <p:pic>
        <p:nvPicPr>
          <p:cNvPr id="7" name="Picture 10" descr="corona #rey #real #king #theking #crown #red #gold - King Crown Transparent  Background, HD Png Download , Transparent Png Image - PNGite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924944"/>
            <a:ext cx="2016224" cy="152992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4653136"/>
            <a:ext cx="6408712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uk-UA" sz="2400" dirty="0" smtClean="0"/>
              <a:t>Знищення діячів революції.</a:t>
            </a:r>
          </a:p>
          <a:p>
            <a:pPr algn="ctr">
              <a:buFont typeface="Wingdings" pitchFamily="2" charset="2"/>
              <a:buChar char="v"/>
            </a:pPr>
            <a:r>
              <a:rPr lang="uk-UA" sz="2400" dirty="0" smtClean="0"/>
              <a:t>Керівні посади посіли дворяни-емігранти.</a:t>
            </a:r>
          </a:p>
          <a:p>
            <a:pPr algn="ctr">
              <a:buFont typeface="Wingdings" pitchFamily="2" charset="2"/>
              <a:buChar char="v"/>
            </a:pPr>
            <a:r>
              <a:rPr lang="uk-UA" sz="2400" dirty="0" smtClean="0"/>
              <a:t>Емігрантам виплачено грошові відшкодування за землі, втрачені в роки революції.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3681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200" b="1" dirty="0" smtClean="0"/>
              <a:t>1829 р. </a:t>
            </a:r>
            <a:r>
              <a:rPr lang="uk-UA" sz="3200" dirty="0" smtClean="0"/>
              <a:t>– формування уряду </a:t>
            </a:r>
            <a:r>
              <a:rPr lang="uk-UA" sz="3200" dirty="0" err="1" smtClean="0"/>
              <a:t>ультрароялістів</a:t>
            </a:r>
            <a:r>
              <a:rPr lang="uk-UA" sz="3200" dirty="0" smtClean="0"/>
              <a:t> на чолі з </a:t>
            </a:r>
            <a:r>
              <a:rPr lang="uk-UA" sz="3200" b="1" dirty="0" err="1" smtClean="0"/>
              <a:t>Поліньяком</a:t>
            </a:r>
            <a:r>
              <a:rPr lang="uk-UA" sz="3200" dirty="0" smtClean="0"/>
              <a:t> призвело до загострення політичної ситуації.</a:t>
            </a:r>
            <a:endParaRPr lang="en-US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4248472" cy="506916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b="1" dirty="0" err="1" smtClean="0"/>
              <a:t>“Ордонанси</a:t>
            </a:r>
            <a:r>
              <a:rPr lang="uk-UA" b="1" dirty="0" smtClean="0"/>
              <a:t> </a:t>
            </a:r>
            <a:r>
              <a:rPr lang="uk-UA" b="1" dirty="0" err="1" smtClean="0"/>
              <a:t>Поліньяка”</a:t>
            </a:r>
            <a:r>
              <a:rPr lang="uk-UA" b="1" dirty="0" smtClean="0"/>
              <a:t> 1830 р</a:t>
            </a:r>
            <a:r>
              <a:rPr lang="uk-UA" dirty="0" smtClean="0"/>
              <a:t>.:</a:t>
            </a:r>
          </a:p>
          <a:p>
            <a:pPr>
              <a:buFont typeface="Wingdings" pitchFamily="2" charset="2"/>
              <a:buChar char="v"/>
            </a:pPr>
            <a:r>
              <a:rPr lang="uk-UA" dirty="0" smtClean="0"/>
              <a:t>Обмеження видання газет і журналів.</a:t>
            </a:r>
          </a:p>
          <a:p>
            <a:pPr>
              <a:buFont typeface="Wingdings" pitchFamily="2" charset="2"/>
              <a:buChar char="v"/>
            </a:pPr>
            <a:r>
              <a:rPr lang="uk-UA" dirty="0" smtClean="0"/>
              <a:t>Розпуск палати депутатів.</a:t>
            </a:r>
          </a:p>
          <a:p>
            <a:pPr>
              <a:buFont typeface="Wingdings" pitchFamily="2" charset="2"/>
              <a:buChar char="v"/>
            </a:pPr>
            <a:r>
              <a:rPr lang="uk-UA" dirty="0" smtClean="0"/>
              <a:t>Власники торговельних і промислових патентів виключені з числа виборців.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Жюль Огюст Полиньяк - Французский государственный деятель - Биография"/>
          <p:cNvPicPr>
            <a:picLocks noChangeAspect="1" noChangeArrowheads="1"/>
          </p:cNvPicPr>
          <p:nvPr/>
        </p:nvPicPr>
        <p:blipFill>
          <a:blip r:embed="rId2" cstate="print"/>
          <a:srcRect l="24360" r="25241"/>
          <a:stretch>
            <a:fillRect/>
          </a:stretch>
        </p:blipFill>
        <p:spPr bwMode="auto">
          <a:xfrm>
            <a:off x="5408529" y="1700808"/>
            <a:ext cx="3735471" cy="49411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6016" y="2132856"/>
            <a:ext cx="1512168" cy="1872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Жуль де </a:t>
            </a:r>
            <a:r>
              <a:rPr lang="uk-UA" sz="2400" dirty="0" err="1" smtClean="0"/>
              <a:t>Поліньяк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101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Липнева революція 1830 р.</a:t>
            </a:r>
            <a:br>
              <a:rPr lang="uk-UA" b="1" dirty="0" smtClean="0"/>
            </a:br>
            <a:r>
              <a:rPr lang="uk-UA" sz="4000" b="1" i="1" dirty="0" smtClean="0"/>
              <a:t>причини і передумови:</a:t>
            </a:r>
            <a:endParaRPr lang="en-US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844824"/>
          <a:ext cx="8496944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Липнева революція 1830 р у Франції детально. Хід Липневої революції (183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8707" y="260648"/>
            <a:ext cx="4275293" cy="3080037"/>
          </a:xfrm>
          <a:prstGeom prst="rect">
            <a:avLst/>
          </a:prstGeom>
          <a:noFill/>
        </p:spPr>
      </p:pic>
      <p:pic>
        <p:nvPicPr>
          <p:cNvPr id="1030" name="Picture 6" descr="Липнева революція або Французька революція 1830 року: опис, історія та  наслід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3707904" cy="269665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4392488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/>
              <a:t>Основні події: </a:t>
            </a:r>
            <a:endParaRPr lang="en-US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467544" y="3429000"/>
            <a:ext cx="8352928" cy="3096344"/>
            <a:chOff x="467544" y="3446139"/>
            <a:chExt cx="8352928" cy="2394864"/>
          </a:xfrm>
        </p:grpSpPr>
        <p:sp>
          <p:nvSpPr>
            <p:cNvPr id="11" name="Полилиния 10"/>
            <p:cNvSpPr/>
            <p:nvPr/>
          </p:nvSpPr>
          <p:spPr>
            <a:xfrm rot="21539319">
              <a:off x="5296504" y="3563446"/>
              <a:ext cx="871287" cy="393599"/>
            </a:xfrm>
            <a:custGeom>
              <a:avLst/>
              <a:gdLst>
                <a:gd name="connsiteX0" fmla="*/ 0 w 871287"/>
                <a:gd name="connsiteY0" fmla="*/ 78720 h 393599"/>
                <a:gd name="connsiteX1" fmla="*/ 674488 w 871287"/>
                <a:gd name="connsiteY1" fmla="*/ 78720 h 393599"/>
                <a:gd name="connsiteX2" fmla="*/ 674488 w 871287"/>
                <a:gd name="connsiteY2" fmla="*/ 0 h 393599"/>
                <a:gd name="connsiteX3" fmla="*/ 871287 w 871287"/>
                <a:gd name="connsiteY3" fmla="*/ 196800 h 393599"/>
                <a:gd name="connsiteX4" fmla="*/ 674488 w 871287"/>
                <a:gd name="connsiteY4" fmla="*/ 393599 h 393599"/>
                <a:gd name="connsiteX5" fmla="*/ 674488 w 871287"/>
                <a:gd name="connsiteY5" fmla="*/ 314879 h 393599"/>
                <a:gd name="connsiteX6" fmla="*/ 0 w 871287"/>
                <a:gd name="connsiteY6" fmla="*/ 314879 h 393599"/>
                <a:gd name="connsiteX7" fmla="*/ 0 w 871287"/>
                <a:gd name="connsiteY7" fmla="*/ 78720 h 39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1287" h="393599">
                  <a:moveTo>
                    <a:pt x="0" y="78720"/>
                  </a:moveTo>
                  <a:lnTo>
                    <a:pt x="674488" y="78720"/>
                  </a:lnTo>
                  <a:lnTo>
                    <a:pt x="674488" y="0"/>
                  </a:lnTo>
                  <a:lnTo>
                    <a:pt x="871287" y="196800"/>
                  </a:lnTo>
                  <a:lnTo>
                    <a:pt x="674488" y="393599"/>
                  </a:lnTo>
                  <a:lnTo>
                    <a:pt x="674488" y="314879"/>
                  </a:lnTo>
                  <a:lnTo>
                    <a:pt x="0" y="314879"/>
                  </a:lnTo>
                  <a:lnTo>
                    <a:pt x="0" y="78720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-1" tIns="78719" rIns="118080" bIns="78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/>
            </a:p>
          </p:txBody>
        </p:sp>
        <p:sp>
          <p:nvSpPr>
            <p:cNvPr id="8" name="Полилиния 7"/>
            <p:cNvSpPr/>
            <p:nvPr/>
          </p:nvSpPr>
          <p:spPr>
            <a:xfrm rot="21573218">
              <a:off x="2269712" y="3560349"/>
              <a:ext cx="938492" cy="393599"/>
            </a:xfrm>
            <a:custGeom>
              <a:avLst/>
              <a:gdLst>
                <a:gd name="connsiteX0" fmla="*/ 0 w 825719"/>
                <a:gd name="connsiteY0" fmla="*/ 78720 h 393599"/>
                <a:gd name="connsiteX1" fmla="*/ 628920 w 825719"/>
                <a:gd name="connsiteY1" fmla="*/ 78720 h 393599"/>
                <a:gd name="connsiteX2" fmla="*/ 628920 w 825719"/>
                <a:gd name="connsiteY2" fmla="*/ 0 h 393599"/>
                <a:gd name="connsiteX3" fmla="*/ 825719 w 825719"/>
                <a:gd name="connsiteY3" fmla="*/ 196800 h 393599"/>
                <a:gd name="connsiteX4" fmla="*/ 628920 w 825719"/>
                <a:gd name="connsiteY4" fmla="*/ 393599 h 393599"/>
                <a:gd name="connsiteX5" fmla="*/ 628920 w 825719"/>
                <a:gd name="connsiteY5" fmla="*/ 314879 h 393599"/>
                <a:gd name="connsiteX6" fmla="*/ 0 w 825719"/>
                <a:gd name="connsiteY6" fmla="*/ 314879 h 393599"/>
                <a:gd name="connsiteX7" fmla="*/ 0 w 825719"/>
                <a:gd name="connsiteY7" fmla="*/ 78720 h 39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5719" h="393599">
                  <a:moveTo>
                    <a:pt x="0" y="78720"/>
                  </a:moveTo>
                  <a:lnTo>
                    <a:pt x="628920" y="78720"/>
                  </a:lnTo>
                  <a:lnTo>
                    <a:pt x="628920" y="0"/>
                  </a:lnTo>
                  <a:lnTo>
                    <a:pt x="825719" y="196800"/>
                  </a:lnTo>
                  <a:lnTo>
                    <a:pt x="628920" y="393599"/>
                  </a:lnTo>
                  <a:lnTo>
                    <a:pt x="628920" y="314879"/>
                  </a:lnTo>
                  <a:lnTo>
                    <a:pt x="0" y="314879"/>
                  </a:lnTo>
                  <a:lnTo>
                    <a:pt x="0" y="78720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0" tIns="78720" rIns="118079" bIns="7871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467544" y="3446139"/>
              <a:ext cx="2025907" cy="1247672"/>
            </a:xfrm>
            <a:custGeom>
              <a:avLst/>
              <a:gdLst>
                <a:gd name="connsiteX0" fmla="*/ 0 w 1855126"/>
                <a:gd name="connsiteY0" fmla="*/ 124767 h 1247672"/>
                <a:gd name="connsiteX1" fmla="*/ 36544 w 1855126"/>
                <a:gd name="connsiteY1" fmla="*/ 36543 h 1247672"/>
                <a:gd name="connsiteX2" fmla="*/ 124768 w 1855126"/>
                <a:gd name="connsiteY2" fmla="*/ 0 h 1247672"/>
                <a:gd name="connsiteX3" fmla="*/ 1730359 w 1855126"/>
                <a:gd name="connsiteY3" fmla="*/ 0 h 1247672"/>
                <a:gd name="connsiteX4" fmla="*/ 1818583 w 1855126"/>
                <a:gd name="connsiteY4" fmla="*/ 36544 h 1247672"/>
                <a:gd name="connsiteX5" fmla="*/ 1855126 w 1855126"/>
                <a:gd name="connsiteY5" fmla="*/ 124768 h 1247672"/>
                <a:gd name="connsiteX6" fmla="*/ 1855126 w 1855126"/>
                <a:gd name="connsiteY6" fmla="*/ 1122905 h 1247672"/>
                <a:gd name="connsiteX7" fmla="*/ 1818583 w 1855126"/>
                <a:gd name="connsiteY7" fmla="*/ 1211129 h 1247672"/>
                <a:gd name="connsiteX8" fmla="*/ 1730359 w 1855126"/>
                <a:gd name="connsiteY8" fmla="*/ 1247672 h 1247672"/>
                <a:gd name="connsiteX9" fmla="*/ 124767 w 1855126"/>
                <a:gd name="connsiteY9" fmla="*/ 1247672 h 1247672"/>
                <a:gd name="connsiteX10" fmla="*/ 36543 w 1855126"/>
                <a:gd name="connsiteY10" fmla="*/ 1211129 h 1247672"/>
                <a:gd name="connsiteX11" fmla="*/ 0 w 1855126"/>
                <a:gd name="connsiteY11" fmla="*/ 1122905 h 1247672"/>
                <a:gd name="connsiteX12" fmla="*/ 0 w 1855126"/>
                <a:gd name="connsiteY12" fmla="*/ 124767 h 124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5126" h="1247672">
                  <a:moveTo>
                    <a:pt x="0" y="124767"/>
                  </a:moveTo>
                  <a:cubicBezTo>
                    <a:pt x="0" y="91677"/>
                    <a:pt x="13145" y="59942"/>
                    <a:pt x="36544" y="36543"/>
                  </a:cubicBezTo>
                  <a:cubicBezTo>
                    <a:pt x="59942" y="13145"/>
                    <a:pt x="91677" y="0"/>
                    <a:pt x="124768" y="0"/>
                  </a:cubicBezTo>
                  <a:lnTo>
                    <a:pt x="1730359" y="0"/>
                  </a:lnTo>
                  <a:cubicBezTo>
                    <a:pt x="1763449" y="0"/>
                    <a:pt x="1795184" y="13145"/>
                    <a:pt x="1818583" y="36544"/>
                  </a:cubicBezTo>
                  <a:cubicBezTo>
                    <a:pt x="1841981" y="59942"/>
                    <a:pt x="1855126" y="91677"/>
                    <a:pt x="1855126" y="124768"/>
                  </a:cubicBezTo>
                  <a:lnTo>
                    <a:pt x="1855126" y="1122905"/>
                  </a:lnTo>
                  <a:cubicBezTo>
                    <a:pt x="1855126" y="1155995"/>
                    <a:pt x="1841981" y="1187730"/>
                    <a:pt x="1818583" y="1211129"/>
                  </a:cubicBezTo>
                  <a:cubicBezTo>
                    <a:pt x="1795185" y="1234527"/>
                    <a:pt x="1763450" y="1247672"/>
                    <a:pt x="1730359" y="1247672"/>
                  </a:cubicBezTo>
                  <a:lnTo>
                    <a:pt x="124767" y="1247672"/>
                  </a:lnTo>
                  <a:cubicBezTo>
                    <a:pt x="91677" y="1247672"/>
                    <a:pt x="59942" y="1234527"/>
                    <a:pt x="36543" y="1211129"/>
                  </a:cubicBezTo>
                  <a:cubicBezTo>
                    <a:pt x="13145" y="1187731"/>
                    <a:pt x="0" y="1155996"/>
                    <a:pt x="0" y="1122905"/>
                  </a:cubicBezTo>
                  <a:lnTo>
                    <a:pt x="0" y="124767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473041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27 липня 1830 р</a:t>
              </a:r>
              <a:r>
                <a:rPr lang="uk-UA" sz="1500" kern="1200" dirty="0" smtClean="0"/>
                <a:t>.</a:t>
              </a:r>
              <a:endParaRPr lang="en-US" sz="1500" kern="1200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08726" y="4321550"/>
              <a:ext cx="2179098" cy="1323000"/>
            </a:xfrm>
            <a:custGeom>
              <a:avLst/>
              <a:gdLst>
                <a:gd name="connsiteX0" fmla="*/ 0 w 1800996"/>
                <a:gd name="connsiteY0" fmla="*/ 132300 h 1323000"/>
                <a:gd name="connsiteX1" fmla="*/ 38750 w 1800996"/>
                <a:gd name="connsiteY1" fmla="*/ 38750 h 1323000"/>
                <a:gd name="connsiteX2" fmla="*/ 132300 w 1800996"/>
                <a:gd name="connsiteY2" fmla="*/ 0 h 1323000"/>
                <a:gd name="connsiteX3" fmla="*/ 1668696 w 1800996"/>
                <a:gd name="connsiteY3" fmla="*/ 0 h 1323000"/>
                <a:gd name="connsiteX4" fmla="*/ 1762246 w 1800996"/>
                <a:gd name="connsiteY4" fmla="*/ 38750 h 1323000"/>
                <a:gd name="connsiteX5" fmla="*/ 1800996 w 1800996"/>
                <a:gd name="connsiteY5" fmla="*/ 132300 h 1323000"/>
                <a:gd name="connsiteX6" fmla="*/ 1800996 w 1800996"/>
                <a:gd name="connsiteY6" fmla="*/ 1190700 h 1323000"/>
                <a:gd name="connsiteX7" fmla="*/ 1762246 w 1800996"/>
                <a:gd name="connsiteY7" fmla="*/ 1284250 h 1323000"/>
                <a:gd name="connsiteX8" fmla="*/ 1668696 w 1800996"/>
                <a:gd name="connsiteY8" fmla="*/ 1323000 h 1323000"/>
                <a:gd name="connsiteX9" fmla="*/ 132300 w 1800996"/>
                <a:gd name="connsiteY9" fmla="*/ 1323000 h 1323000"/>
                <a:gd name="connsiteX10" fmla="*/ 38750 w 1800996"/>
                <a:gd name="connsiteY10" fmla="*/ 1284250 h 1323000"/>
                <a:gd name="connsiteX11" fmla="*/ 0 w 1800996"/>
                <a:gd name="connsiteY11" fmla="*/ 1190700 h 1323000"/>
                <a:gd name="connsiteX12" fmla="*/ 0 w 1800996"/>
                <a:gd name="connsiteY12" fmla="*/ 132300 h 132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996" h="1323000">
                  <a:moveTo>
                    <a:pt x="0" y="132300"/>
                  </a:moveTo>
                  <a:cubicBezTo>
                    <a:pt x="0" y="97212"/>
                    <a:pt x="13939" y="63561"/>
                    <a:pt x="38750" y="38750"/>
                  </a:cubicBezTo>
                  <a:cubicBezTo>
                    <a:pt x="63561" y="13939"/>
                    <a:pt x="97212" y="0"/>
                    <a:pt x="132300" y="0"/>
                  </a:cubicBezTo>
                  <a:lnTo>
                    <a:pt x="1668696" y="0"/>
                  </a:lnTo>
                  <a:cubicBezTo>
                    <a:pt x="1703784" y="0"/>
                    <a:pt x="1737435" y="13939"/>
                    <a:pt x="1762246" y="38750"/>
                  </a:cubicBezTo>
                  <a:cubicBezTo>
                    <a:pt x="1787057" y="63561"/>
                    <a:pt x="1800996" y="97212"/>
                    <a:pt x="1800996" y="132300"/>
                  </a:cubicBezTo>
                  <a:lnTo>
                    <a:pt x="1800996" y="1190700"/>
                  </a:lnTo>
                  <a:cubicBezTo>
                    <a:pt x="1800996" y="1225788"/>
                    <a:pt x="1787057" y="1259439"/>
                    <a:pt x="1762246" y="1284250"/>
                  </a:cubicBezTo>
                  <a:cubicBezTo>
                    <a:pt x="1737435" y="1309061"/>
                    <a:pt x="1703784" y="1323000"/>
                    <a:pt x="1668696" y="1323000"/>
                  </a:cubicBezTo>
                  <a:lnTo>
                    <a:pt x="132300" y="1323000"/>
                  </a:lnTo>
                  <a:cubicBezTo>
                    <a:pt x="97212" y="1323000"/>
                    <a:pt x="63561" y="1309061"/>
                    <a:pt x="38750" y="1284250"/>
                  </a:cubicBezTo>
                  <a:cubicBezTo>
                    <a:pt x="13939" y="1259439"/>
                    <a:pt x="0" y="1225788"/>
                    <a:pt x="0" y="1190700"/>
                  </a:cubicBezTo>
                  <a:lnTo>
                    <a:pt x="0" y="13230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6765" tIns="166765" rIns="166765" bIns="166765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400" b="1" kern="1200" dirty="0" smtClean="0"/>
                <a:t>Народне повстання в Парижі.</a:t>
              </a:r>
              <a:endParaRPr lang="en-US" sz="2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203848" y="3446139"/>
              <a:ext cx="2058636" cy="1225279"/>
            </a:xfrm>
            <a:custGeom>
              <a:avLst/>
              <a:gdLst>
                <a:gd name="connsiteX0" fmla="*/ 0 w 2058636"/>
                <a:gd name="connsiteY0" fmla="*/ 97764 h 977637"/>
                <a:gd name="connsiteX1" fmla="*/ 28635 w 2058636"/>
                <a:gd name="connsiteY1" fmla="*/ 28634 h 977637"/>
                <a:gd name="connsiteX2" fmla="*/ 97765 w 2058636"/>
                <a:gd name="connsiteY2" fmla="*/ 0 h 977637"/>
                <a:gd name="connsiteX3" fmla="*/ 1960872 w 2058636"/>
                <a:gd name="connsiteY3" fmla="*/ 0 h 977637"/>
                <a:gd name="connsiteX4" fmla="*/ 2030002 w 2058636"/>
                <a:gd name="connsiteY4" fmla="*/ 28635 h 977637"/>
                <a:gd name="connsiteX5" fmla="*/ 2058636 w 2058636"/>
                <a:gd name="connsiteY5" fmla="*/ 97765 h 977637"/>
                <a:gd name="connsiteX6" fmla="*/ 2058636 w 2058636"/>
                <a:gd name="connsiteY6" fmla="*/ 879873 h 977637"/>
                <a:gd name="connsiteX7" fmla="*/ 2030002 w 2058636"/>
                <a:gd name="connsiteY7" fmla="*/ 949003 h 977637"/>
                <a:gd name="connsiteX8" fmla="*/ 1960872 w 2058636"/>
                <a:gd name="connsiteY8" fmla="*/ 977637 h 977637"/>
                <a:gd name="connsiteX9" fmla="*/ 97764 w 2058636"/>
                <a:gd name="connsiteY9" fmla="*/ 977637 h 977637"/>
                <a:gd name="connsiteX10" fmla="*/ 28634 w 2058636"/>
                <a:gd name="connsiteY10" fmla="*/ 949003 h 977637"/>
                <a:gd name="connsiteX11" fmla="*/ 0 w 2058636"/>
                <a:gd name="connsiteY11" fmla="*/ 879873 h 977637"/>
                <a:gd name="connsiteX12" fmla="*/ 0 w 2058636"/>
                <a:gd name="connsiteY12" fmla="*/ 97764 h 97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8636" h="977637">
                  <a:moveTo>
                    <a:pt x="0" y="97764"/>
                  </a:moveTo>
                  <a:cubicBezTo>
                    <a:pt x="0" y="71835"/>
                    <a:pt x="10300" y="46969"/>
                    <a:pt x="28635" y="28634"/>
                  </a:cubicBezTo>
                  <a:cubicBezTo>
                    <a:pt x="46969" y="10300"/>
                    <a:pt x="71836" y="0"/>
                    <a:pt x="97765" y="0"/>
                  </a:cubicBezTo>
                  <a:lnTo>
                    <a:pt x="1960872" y="0"/>
                  </a:lnTo>
                  <a:cubicBezTo>
                    <a:pt x="1986801" y="0"/>
                    <a:pt x="2011667" y="10300"/>
                    <a:pt x="2030002" y="28635"/>
                  </a:cubicBezTo>
                  <a:cubicBezTo>
                    <a:pt x="2048336" y="46969"/>
                    <a:pt x="2058636" y="71836"/>
                    <a:pt x="2058636" y="97765"/>
                  </a:cubicBezTo>
                  <a:lnTo>
                    <a:pt x="2058636" y="879873"/>
                  </a:lnTo>
                  <a:cubicBezTo>
                    <a:pt x="2058636" y="905802"/>
                    <a:pt x="2048336" y="930668"/>
                    <a:pt x="2030002" y="949003"/>
                  </a:cubicBezTo>
                  <a:cubicBezTo>
                    <a:pt x="2011668" y="967337"/>
                    <a:pt x="1986801" y="977637"/>
                    <a:pt x="1960872" y="977637"/>
                  </a:cubicBezTo>
                  <a:lnTo>
                    <a:pt x="97764" y="977637"/>
                  </a:lnTo>
                  <a:cubicBezTo>
                    <a:pt x="71835" y="977637"/>
                    <a:pt x="46969" y="967337"/>
                    <a:pt x="28634" y="949003"/>
                  </a:cubicBezTo>
                  <a:cubicBezTo>
                    <a:pt x="10300" y="930669"/>
                    <a:pt x="0" y="905802"/>
                    <a:pt x="0" y="879873"/>
                  </a:cubicBezTo>
                  <a:lnTo>
                    <a:pt x="0" y="97764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383029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28 липня 1830 р.</a:t>
              </a:r>
              <a:endParaRPr lang="en-US" sz="24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563888" y="4254040"/>
              <a:ext cx="2232247" cy="1531267"/>
            </a:xfrm>
            <a:custGeom>
              <a:avLst/>
              <a:gdLst>
                <a:gd name="connsiteX0" fmla="*/ 0 w 1837515"/>
                <a:gd name="connsiteY0" fmla="*/ 132300 h 1323000"/>
                <a:gd name="connsiteX1" fmla="*/ 38750 w 1837515"/>
                <a:gd name="connsiteY1" fmla="*/ 38750 h 1323000"/>
                <a:gd name="connsiteX2" fmla="*/ 132300 w 1837515"/>
                <a:gd name="connsiteY2" fmla="*/ 0 h 1323000"/>
                <a:gd name="connsiteX3" fmla="*/ 1705215 w 1837515"/>
                <a:gd name="connsiteY3" fmla="*/ 0 h 1323000"/>
                <a:gd name="connsiteX4" fmla="*/ 1798765 w 1837515"/>
                <a:gd name="connsiteY4" fmla="*/ 38750 h 1323000"/>
                <a:gd name="connsiteX5" fmla="*/ 1837515 w 1837515"/>
                <a:gd name="connsiteY5" fmla="*/ 132300 h 1323000"/>
                <a:gd name="connsiteX6" fmla="*/ 1837515 w 1837515"/>
                <a:gd name="connsiteY6" fmla="*/ 1190700 h 1323000"/>
                <a:gd name="connsiteX7" fmla="*/ 1798765 w 1837515"/>
                <a:gd name="connsiteY7" fmla="*/ 1284250 h 1323000"/>
                <a:gd name="connsiteX8" fmla="*/ 1705215 w 1837515"/>
                <a:gd name="connsiteY8" fmla="*/ 1323000 h 1323000"/>
                <a:gd name="connsiteX9" fmla="*/ 132300 w 1837515"/>
                <a:gd name="connsiteY9" fmla="*/ 1323000 h 1323000"/>
                <a:gd name="connsiteX10" fmla="*/ 38750 w 1837515"/>
                <a:gd name="connsiteY10" fmla="*/ 1284250 h 1323000"/>
                <a:gd name="connsiteX11" fmla="*/ 0 w 1837515"/>
                <a:gd name="connsiteY11" fmla="*/ 1190700 h 1323000"/>
                <a:gd name="connsiteX12" fmla="*/ 0 w 1837515"/>
                <a:gd name="connsiteY12" fmla="*/ 132300 h 132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7515" h="1323000">
                  <a:moveTo>
                    <a:pt x="0" y="132300"/>
                  </a:moveTo>
                  <a:cubicBezTo>
                    <a:pt x="0" y="97212"/>
                    <a:pt x="13939" y="63561"/>
                    <a:pt x="38750" y="38750"/>
                  </a:cubicBezTo>
                  <a:cubicBezTo>
                    <a:pt x="63561" y="13939"/>
                    <a:pt x="97212" y="0"/>
                    <a:pt x="132300" y="0"/>
                  </a:cubicBezTo>
                  <a:lnTo>
                    <a:pt x="1705215" y="0"/>
                  </a:lnTo>
                  <a:cubicBezTo>
                    <a:pt x="1740303" y="0"/>
                    <a:pt x="1773954" y="13939"/>
                    <a:pt x="1798765" y="38750"/>
                  </a:cubicBezTo>
                  <a:cubicBezTo>
                    <a:pt x="1823576" y="63561"/>
                    <a:pt x="1837515" y="97212"/>
                    <a:pt x="1837515" y="132300"/>
                  </a:cubicBezTo>
                  <a:lnTo>
                    <a:pt x="1837515" y="1190700"/>
                  </a:lnTo>
                  <a:cubicBezTo>
                    <a:pt x="1837515" y="1225788"/>
                    <a:pt x="1823576" y="1259439"/>
                    <a:pt x="1798765" y="1284250"/>
                  </a:cubicBezTo>
                  <a:cubicBezTo>
                    <a:pt x="1773954" y="1309061"/>
                    <a:pt x="1740303" y="1323000"/>
                    <a:pt x="1705215" y="1323000"/>
                  </a:cubicBezTo>
                  <a:lnTo>
                    <a:pt x="132300" y="1323000"/>
                  </a:lnTo>
                  <a:cubicBezTo>
                    <a:pt x="97212" y="1323000"/>
                    <a:pt x="63561" y="1309061"/>
                    <a:pt x="38750" y="1284250"/>
                  </a:cubicBezTo>
                  <a:cubicBezTo>
                    <a:pt x="13939" y="1259439"/>
                    <a:pt x="0" y="1225788"/>
                    <a:pt x="0" y="1190700"/>
                  </a:cubicBezTo>
                  <a:lnTo>
                    <a:pt x="0" y="13230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6765" tIns="166765" rIns="166765" bIns="166765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400" b="1" kern="1200" dirty="0" smtClean="0"/>
                <a:t>На бік повстанців перейшли урядові війська.</a:t>
              </a:r>
              <a:endParaRPr lang="en-US" sz="24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156176" y="3446139"/>
              <a:ext cx="2160240" cy="1285321"/>
            </a:xfrm>
            <a:custGeom>
              <a:avLst/>
              <a:gdLst>
                <a:gd name="connsiteX0" fmla="*/ 0 w 1911280"/>
                <a:gd name="connsiteY0" fmla="*/ 128532 h 1285320"/>
                <a:gd name="connsiteX1" fmla="*/ 37646 w 1911280"/>
                <a:gd name="connsiteY1" fmla="*/ 37646 h 1285320"/>
                <a:gd name="connsiteX2" fmla="*/ 128532 w 1911280"/>
                <a:gd name="connsiteY2" fmla="*/ 0 h 1285320"/>
                <a:gd name="connsiteX3" fmla="*/ 1782748 w 1911280"/>
                <a:gd name="connsiteY3" fmla="*/ 0 h 1285320"/>
                <a:gd name="connsiteX4" fmla="*/ 1873634 w 1911280"/>
                <a:gd name="connsiteY4" fmla="*/ 37646 h 1285320"/>
                <a:gd name="connsiteX5" fmla="*/ 1911280 w 1911280"/>
                <a:gd name="connsiteY5" fmla="*/ 128532 h 1285320"/>
                <a:gd name="connsiteX6" fmla="*/ 1911280 w 1911280"/>
                <a:gd name="connsiteY6" fmla="*/ 1156788 h 1285320"/>
                <a:gd name="connsiteX7" fmla="*/ 1873634 w 1911280"/>
                <a:gd name="connsiteY7" fmla="*/ 1247674 h 1285320"/>
                <a:gd name="connsiteX8" fmla="*/ 1782748 w 1911280"/>
                <a:gd name="connsiteY8" fmla="*/ 1285320 h 1285320"/>
                <a:gd name="connsiteX9" fmla="*/ 128532 w 1911280"/>
                <a:gd name="connsiteY9" fmla="*/ 1285320 h 1285320"/>
                <a:gd name="connsiteX10" fmla="*/ 37646 w 1911280"/>
                <a:gd name="connsiteY10" fmla="*/ 1247674 h 1285320"/>
                <a:gd name="connsiteX11" fmla="*/ 0 w 1911280"/>
                <a:gd name="connsiteY11" fmla="*/ 1156788 h 1285320"/>
                <a:gd name="connsiteX12" fmla="*/ 0 w 1911280"/>
                <a:gd name="connsiteY12" fmla="*/ 128532 h 128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1280" h="1285320">
                  <a:moveTo>
                    <a:pt x="0" y="128532"/>
                  </a:moveTo>
                  <a:cubicBezTo>
                    <a:pt x="0" y="94443"/>
                    <a:pt x="13542" y="61751"/>
                    <a:pt x="37646" y="37646"/>
                  </a:cubicBezTo>
                  <a:cubicBezTo>
                    <a:pt x="61750" y="13542"/>
                    <a:pt x="94443" y="0"/>
                    <a:pt x="128532" y="0"/>
                  </a:cubicBezTo>
                  <a:lnTo>
                    <a:pt x="1782748" y="0"/>
                  </a:lnTo>
                  <a:cubicBezTo>
                    <a:pt x="1816837" y="0"/>
                    <a:pt x="1849529" y="13542"/>
                    <a:pt x="1873634" y="37646"/>
                  </a:cubicBezTo>
                  <a:cubicBezTo>
                    <a:pt x="1897738" y="61750"/>
                    <a:pt x="1911280" y="94443"/>
                    <a:pt x="1911280" y="128532"/>
                  </a:cubicBezTo>
                  <a:lnTo>
                    <a:pt x="1911280" y="1156788"/>
                  </a:lnTo>
                  <a:cubicBezTo>
                    <a:pt x="1911280" y="1190877"/>
                    <a:pt x="1897738" y="1223569"/>
                    <a:pt x="1873634" y="1247674"/>
                  </a:cubicBezTo>
                  <a:cubicBezTo>
                    <a:pt x="1849530" y="1271778"/>
                    <a:pt x="1816837" y="1285320"/>
                    <a:pt x="1782748" y="1285320"/>
                  </a:cubicBezTo>
                  <a:lnTo>
                    <a:pt x="128532" y="1285320"/>
                  </a:lnTo>
                  <a:cubicBezTo>
                    <a:pt x="94443" y="1285320"/>
                    <a:pt x="61751" y="1271778"/>
                    <a:pt x="37646" y="1247674"/>
                  </a:cubicBezTo>
                  <a:cubicBezTo>
                    <a:pt x="13542" y="1223570"/>
                    <a:pt x="0" y="1190877"/>
                    <a:pt x="0" y="1156788"/>
                  </a:cubicBezTo>
                  <a:lnTo>
                    <a:pt x="0" y="128532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485590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/>
                <a:t>29 липня 1830 р.</a:t>
              </a:r>
              <a:endParaRPr lang="en-US" sz="24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6012160" y="4104004"/>
              <a:ext cx="2808312" cy="1736999"/>
            </a:xfrm>
            <a:custGeom>
              <a:avLst/>
              <a:gdLst>
                <a:gd name="connsiteX0" fmla="*/ 0 w 2510853"/>
                <a:gd name="connsiteY0" fmla="*/ 162561 h 1625609"/>
                <a:gd name="connsiteX1" fmla="*/ 47613 w 2510853"/>
                <a:gd name="connsiteY1" fmla="*/ 47613 h 1625609"/>
                <a:gd name="connsiteX2" fmla="*/ 162561 w 2510853"/>
                <a:gd name="connsiteY2" fmla="*/ 0 h 1625609"/>
                <a:gd name="connsiteX3" fmla="*/ 2348292 w 2510853"/>
                <a:gd name="connsiteY3" fmla="*/ 0 h 1625609"/>
                <a:gd name="connsiteX4" fmla="*/ 2463240 w 2510853"/>
                <a:gd name="connsiteY4" fmla="*/ 47613 h 1625609"/>
                <a:gd name="connsiteX5" fmla="*/ 2510853 w 2510853"/>
                <a:gd name="connsiteY5" fmla="*/ 162561 h 1625609"/>
                <a:gd name="connsiteX6" fmla="*/ 2510853 w 2510853"/>
                <a:gd name="connsiteY6" fmla="*/ 1463048 h 1625609"/>
                <a:gd name="connsiteX7" fmla="*/ 2463240 w 2510853"/>
                <a:gd name="connsiteY7" fmla="*/ 1577996 h 1625609"/>
                <a:gd name="connsiteX8" fmla="*/ 2348292 w 2510853"/>
                <a:gd name="connsiteY8" fmla="*/ 1625609 h 1625609"/>
                <a:gd name="connsiteX9" fmla="*/ 162561 w 2510853"/>
                <a:gd name="connsiteY9" fmla="*/ 1625609 h 1625609"/>
                <a:gd name="connsiteX10" fmla="*/ 47613 w 2510853"/>
                <a:gd name="connsiteY10" fmla="*/ 1577996 h 1625609"/>
                <a:gd name="connsiteX11" fmla="*/ 0 w 2510853"/>
                <a:gd name="connsiteY11" fmla="*/ 1463048 h 1625609"/>
                <a:gd name="connsiteX12" fmla="*/ 0 w 2510853"/>
                <a:gd name="connsiteY12" fmla="*/ 162561 h 16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0853" h="1625609">
                  <a:moveTo>
                    <a:pt x="0" y="162561"/>
                  </a:moveTo>
                  <a:cubicBezTo>
                    <a:pt x="0" y="119447"/>
                    <a:pt x="17127" y="78099"/>
                    <a:pt x="47613" y="47613"/>
                  </a:cubicBezTo>
                  <a:cubicBezTo>
                    <a:pt x="78099" y="17127"/>
                    <a:pt x="119447" y="0"/>
                    <a:pt x="162561" y="0"/>
                  </a:cubicBezTo>
                  <a:lnTo>
                    <a:pt x="2348292" y="0"/>
                  </a:lnTo>
                  <a:cubicBezTo>
                    <a:pt x="2391406" y="0"/>
                    <a:pt x="2432754" y="17127"/>
                    <a:pt x="2463240" y="47613"/>
                  </a:cubicBezTo>
                  <a:cubicBezTo>
                    <a:pt x="2493726" y="78099"/>
                    <a:pt x="2510853" y="119447"/>
                    <a:pt x="2510853" y="162561"/>
                  </a:cubicBezTo>
                  <a:lnTo>
                    <a:pt x="2510853" y="1463048"/>
                  </a:lnTo>
                  <a:cubicBezTo>
                    <a:pt x="2510853" y="1506162"/>
                    <a:pt x="2493726" y="1547510"/>
                    <a:pt x="2463240" y="1577996"/>
                  </a:cubicBezTo>
                  <a:cubicBezTo>
                    <a:pt x="2432754" y="1608482"/>
                    <a:pt x="2391406" y="1625609"/>
                    <a:pt x="2348292" y="1625609"/>
                  </a:cubicBezTo>
                  <a:lnTo>
                    <a:pt x="162561" y="1625609"/>
                  </a:lnTo>
                  <a:cubicBezTo>
                    <a:pt x="119447" y="1625609"/>
                    <a:pt x="78099" y="1608482"/>
                    <a:pt x="47613" y="1577996"/>
                  </a:cubicBezTo>
                  <a:cubicBezTo>
                    <a:pt x="17127" y="1547510"/>
                    <a:pt x="0" y="1506162"/>
                    <a:pt x="0" y="1463048"/>
                  </a:cubicBezTo>
                  <a:lnTo>
                    <a:pt x="0" y="16256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628" tIns="175628" rIns="175628" bIns="175628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400" b="1" kern="1200" dirty="0" smtClean="0"/>
                <a:t>Захоплення королівського палацу </a:t>
              </a:r>
              <a:r>
                <a:rPr lang="uk-UA" sz="2400" b="1" kern="1200" dirty="0" err="1" smtClean="0"/>
                <a:t>Тюїльрі</a:t>
              </a:r>
              <a:r>
                <a:rPr lang="uk-UA" sz="2400" b="1" kern="1200" dirty="0" smtClean="0"/>
                <a:t>.          Карл Х зрікся престолу.</a:t>
              </a:r>
              <a:endParaRPr lang="en-US" sz="2400" b="1" kern="12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4536504" cy="8640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/>
              <a:t>Результати: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9"/>
            <a:ext cx="4536504" cy="3024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Повалення монархії Бурбонів у Франції, коронація                          </a:t>
            </a:r>
            <a:r>
              <a:rPr lang="uk-UA" b="1" dirty="0" err="1" smtClean="0"/>
              <a:t>Луї-Філіппа</a:t>
            </a:r>
            <a:r>
              <a:rPr lang="uk-UA" b="1" dirty="0" smtClean="0"/>
              <a:t> Орлеанського.</a:t>
            </a:r>
            <a:endParaRPr lang="en-US" b="1" dirty="0"/>
          </a:p>
        </p:txBody>
      </p:sp>
      <p:sp>
        <p:nvSpPr>
          <p:cNvPr id="22530" name="AutoShape 2" descr="Луі Філіпп Орлеанський « Масон.УК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Луі Філіпп Орлеанський « Масон.УК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4" name="AutoShape 6" descr="Луї-Філіп I — біографія, факти з 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6" name="Picture 8" descr="Луї-Філіп I — біографія, факти з житт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8982" y="188640"/>
            <a:ext cx="4255018" cy="3744416"/>
          </a:xfrm>
          <a:prstGeom prst="rect">
            <a:avLst/>
          </a:prstGeom>
          <a:noFill/>
        </p:spPr>
      </p:pic>
      <p:pic>
        <p:nvPicPr>
          <p:cNvPr id="8" name="Picture 10" descr="corona #rey #real #king #theking #crown #red #gold - King Crown Transparent  Background, HD Png Download , Transparent Png Image - PNGite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97152"/>
            <a:ext cx="2016224" cy="15299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43808" y="4077072"/>
            <a:ext cx="6120680" cy="2592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Встановлення конституційної Липневої монархії, що орієнтувалася на торговельно-фінансову буржуазію.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14 серпня 1830 р. прийнято нову Конституцію: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uk-UA" dirty="0" smtClean="0"/>
              <a:t>Знижено майновий ценз для виборців.</a:t>
            </a:r>
          </a:p>
          <a:p>
            <a:r>
              <a:rPr lang="uk-UA" dirty="0" smtClean="0"/>
              <a:t>Розширені права палати депутатів.</a:t>
            </a:r>
          </a:p>
          <a:p>
            <a:r>
              <a:rPr lang="uk-UA" dirty="0" smtClean="0"/>
              <a:t>Впроваджено місцеве самоврядування.</a:t>
            </a:r>
          </a:p>
          <a:p>
            <a:r>
              <a:rPr lang="uk-UA" dirty="0" smtClean="0"/>
              <a:t>Католицизм перестав вважатися державною релігією.</a:t>
            </a:r>
          </a:p>
          <a:p>
            <a:r>
              <a:rPr lang="uk-UA" dirty="0" smtClean="0"/>
              <a:t>Заборонено відновлення цензури, гарантовано свободу друку.</a:t>
            </a:r>
          </a:p>
          <a:p>
            <a:r>
              <a:rPr lang="uk-UA" dirty="0" smtClean="0"/>
              <a:t>Заборонено надзвичайні суди, всі злочини розглядалися судами присяжних.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Соціально-економічний розвиток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5446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uk-UA" dirty="0" smtClean="0"/>
              <a:t>Провідне місце в економіці – у сільського господарства.</a:t>
            </a:r>
          </a:p>
          <a:p>
            <a:r>
              <a:rPr lang="uk-UA" dirty="0" smtClean="0"/>
              <a:t>До 1848 року</a:t>
            </a:r>
            <a:r>
              <a:rPr lang="uk-UA" dirty="0" smtClean="0"/>
              <a:t> промисловий переворот</a:t>
            </a:r>
            <a:r>
              <a:rPr lang="uk-UA" dirty="0" smtClean="0"/>
              <a:t> в основному завершився.</a:t>
            </a:r>
          </a:p>
          <a:p>
            <a:r>
              <a:rPr lang="uk-UA" dirty="0" smtClean="0"/>
              <a:t>Нерівномірний розвиток промисловості.</a:t>
            </a:r>
          </a:p>
          <a:p>
            <a:r>
              <a:rPr lang="uk-UA" dirty="0" smtClean="0"/>
              <a:t>Перше місце у світі з виробництва шовкових тканин; інтенсивно розвивалася бавовняна та вовняна промисловість.</a:t>
            </a:r>
          </a:p>
          <a:p>
            <a:r>
              <a:rPr lang="uk-UA" dirty="0" smtClean="0"/>
              <a:t>Париж – центр виробництва готового одягу та взуття.</a:t>
            </a:r>
          </a:p>
          <a:p>
            <a:r>
              <a:rPr lang="uk-UA" dirty="0" smtClean="0"/>
              <a:t>Залишається чимало мануфактур з виробництва предметів розкоші, галантерейних товарів, меблів.</a:t>
            </a:r>
          </a:p>
          <a:p>
            <a:r>
              <a:rPr lang="uk-UA" dirty="0" smtClean="0"/>
              <a:t>Триває відставання від Англії, особливо у залізничному будівництві.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Бельгія — Вікіпедія"/>
          <p:cNvPicPr>
            <a:picLocks noChangeAspect="1" noChangeArrowheads="1"/>
          </p:cNvPicPr>
          <p:nvPr/>
        </p:nvPicPr>
        <p:blipFill>
          <a:blip r:embed="rId2" cstate="print"/>
          <a:srcRect t="39788"/>
          <a:stretch>
            <a:fillRect/>
          </a:stretch>
        </p:blipFill>
        <p:spPr bwMode="auto">
          <a:xfrm>
            <a:off x="0" y="0"/>
            <a:ext cx="5429399" cy="28332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/>
              <a:t>Бельгія</a:t>
            </a:r>
            <a:r>
              <a:rPr lang="uk-UA" dirty="0" smtClean="0"/>
              <a:t> 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188640"/>
            <a:ext cx="3960440" cy="64807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uk-UA" dirty="0" smtClean="0"/>
              <a:t>За рішенням Віденського конгресу 1814 – 1815 рр. католицьку Бельгію приєднали до протестантської Голландії та утворили </a:t>
            </a:r>
            <a:r>
              <a:rPr lang="uk-UA" dirty="0" err="1" smtClean="0"/>
              <a:t>Об</a:t>
            </a:r>
            <a:r>
              <a:rPr lang="uk-UA" dirty="0" err="1" smtClean="0">
                <a:latin typeface="Calibri"/>
              </a:rPr>
              <a:t>´</a:t>
            </a:r>
            <a:r>
              <a:rPr lang="uk-UA" dirty="0" err="1" smtClean="0"/>
              <a:t>єднане</a:t>
            </a:r>
            <a:r>
              <a:rPr lang="uk-UA" dirty="0" smtClean="0"/>
              <a:t> королівство Нідерландів на чолі з голландським королем </a:t>
            </a:r>
            <a:r>
              <a:rPr lang="uk-UA" b="1" dirty="0" smtClean="0"/>
              <a:t>Вільгельмом І</a:t>
            </a:r>
            <a:r>
              <a:rPr lang="uk-UA" dirty="0" smtClean="0"/>
              <a:t>.</a:t>
            </a:r>
            <a:endParaRPr lang="en-US" dirty="0"/>
          </a:p>
        </p:txBody>
      </p:sp>
      <p:pic>
        <p:nvPicPr>
          <p:cNvPr id="23556" name="Picture 4" descr="Виллем I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801"/>
            <a:ext cx="2802896" cy="3672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27784" y="3717032"/>
            <a:ext cx="2088232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Вільгельм І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4797152"/>
            <a:ext cx="4680520" cy="19225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Правив одноосібно, всіляко підтримував голландців.</a:t>
            </a:r>
          </a:p>
          <a:p>
            <a:pPr algn="ctr"/>
            <a:r>
              <a:rPr lang="uk-UA" sz="2800" dirty="0" smtClean="0"/>
              <a:t>Державною мовою було оголошено голландську.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Бельгійська революція 1830 р.</a:t>
            </a:r>
            <a:br>
              <a:rPr lang="uk-UA" b="1" dirty="0" smtClean="0"/>
            </a:br>
            <a:r>
              <a:rPr lang="uk-UA" dirty="0" smtClean="0"/>
              <a:t>П</a:t>
            </a:r>
            <a:r>
              <a:rPr lang="uk-UA" dirty="0" smtClean="0"/>
              <a:t>ричини:</a:t>
            </a:r>
            <a:endParaRPr lang="en-US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600200"/>
          <a:ext cx="878497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626" name="Picture 2" descr="Belgian Revolution - Wikiwand"/>
          <p:cNvPicPr>
            <a:picLocks noChangeAspect="1" noChangeArrowheads="1"/>
          </p:cNvPicPr>
          <p:nvPr/>
        </p:nvPicPr>
        <p:blipFill>
          <a:blip r:embed="rId7" cstate="print">
            <a:lum contrast="25000"/>
          </a:blip>
          <a:srcRect/>
          <a:stretch>
            <a:fillRect/>
          </a:stretch>
        </p:blipFill>
        <p:spPr bwMode="auto">
          <a:xfrm>
            <a:off x="4736555" y="3933057"/>
            <a:ext cx="4407446" cy="2924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4114800" cy="85010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Основні події:</a:t>
            </a:r>
            <a:endParaRPr lang="en-US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95536" y="1268760"/>
            <a:ext cx="8482609" cy="3096344"/>
            <a:chOff x="460607" y="1812756"/>
            <a:chExt cx="8208912" cy="3096344"/>
          </a:xfrm>
        </p:grpSpPr>
        <p:sp>
          <p:nvSpPr>
            <p:cNvPr id="8" name="Полилиния 7"/>
            <p:cNvSpPr/>
            <p:nvPr/>
          </p:nvSpPr>
          <p:spPr>
            <a:xfrm>
              <a:off x="3412935" y="1954660"/>
              <a:ext cx="1368152" cy="728241"/>
            </a:xfrm>
            <a:custGeom>
              <a:avLst/>
              <a:gdLst>
                <a:gd name="connsiteX0" fmla="*/ 0 w 940050"/>
                <a:gd name="connsiteY0" fmla="*/ 145648 h 728241"/>
                <a:gd name="connsiteX1" fmla="*/ 575930 w 940050"/>
                <a:gd name="connsiteY1" fmla="*/ 145648 h 728241"/>
                <a:gd name="connsiteX2" fmla="*/ 575930 w 940050"/>
                <a:gd name="connsiteY2" fmla="*/ 0 h 728241"/>
                <a:gd name="connsiteX3" fmla="*/ 940050 w 940050"/>
                <a:gd name="connsiteY3" fmla="*/ 364121 h 728241"/>
                <a:gd name="connsiteX4" fmla="*/ 575930 w 940050"/>
                <a:gd name="connsiteY4" fmla="*/ 728241 h 728241"/>
                <a:gd name="connsiteX5" fmla="*/ 575930 w 940050"/>
                <a:gd name="connsiteY5" fmla="*/ 582593 h 728241"/>
                <a:gd name="connsiteX6" fmla="*/ 0 w 940050"/>
                <a:gd name="connsiteY6" fmla="*/ 582593 h 728241"/>
                <a:gd name="connsiteX7" fmla="*/ 0 w 940050"/>
                <a:gd name="connsiteY7" fmla="*/ 145648 h 72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0050" h="728241">
                  <a:moveTo>
                    <a:pt x="0" y="145648"/>
                  </a:moveTo>
                  <a:lnTo>
                    <a:pt x="575930" y="145648"/>
                  </a:lnTo>
                  <a:lnTo>
                    <a:pt x="575930" y="0"/>
                  </a:lnTo>
                  <a:lnTo>
                    <a:pt x="940050" y="364121"/>
                  </a:lnTo>
                  <a:lnTo>
                    <a:pt x="575930" y="728241"/>
                  </a:lnTo>
                  <a:lnTo>
                    <a:pt x="575930" y="582593"/>
                  </a:lnTo>
                  <a:lnTo>
                    <a:pt x="0" y="582593"/>
                  </a:lnTo>
                  <a:lnTo>
                    <a:pt x="0" y="145648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0" tIns="145648" rIns="218472" bIns="145648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460607" y="1812756"/>
              <a:ext cx="3168352" cy="1518076"/>
            </a:xfrm>
            <a:custGeom>
              <a:avLst/>
              <a:gdLst>
                <a:gd name="connsiteX0" fmla="*/ 0 w 2925003"/>
                <a:gd name="connsiteY0" fmla="*/ 151808 h 1518076"/>
                <a:gd name="connsiteX1" fmla="*/ 44464 w 2925003"/>
                <a:gd name="connsiteY1" fmla="*/ 44464 h 1518076"/>
                <a:gd name="connsiteX2" fmla="*/ 151809 w 2925003"/>
                <a:gd name="connsiteY2" fmla="*/ 1 h 1518076"/>
                <a:gd name="connsiteX3" fmla="*/ 2773195 w 2925003"/>
                <a:gd name="connsiteY3" fmla="*/ 0 h 1518076"/>
                <a:gd name="connsiteX4" fmla="*/ 2880539 w 2925003"/>
                <a:gd name="connsiteY4" fmla="*/ 44464 h 1518076"/>
                <a:gd name="connsiteX5" fmla="*/ 2925002 w 2925003"/>
                <a:gd name="connsiteY5" fmla="*/ 151809 h 1518076"/>
                <a:gd name="connsiteX6" fmla="*/ 2925003 w 2925003"/>
                <a:gd name="connsiteY6" fmla="*/ 1366268 h 1518076"/>
                <a:gd name="connsiteX7" fmla="*/ 2880539 w 2925003"/>
                <a:gd name="connsiteY7" fmla="*/ 1473612 h 1518076"/>
                <a:gd name="connsiteX8" fmla="*/ 2773194 w 2925003"/>
                <a:gd name="connsiteY8" fmla="*/ 1518076 h 1518076"/>
                <a:gd name="connsiteX9" fmla="*/ 151808 w 2925003"/>
                <a:gd name="connsiteY9" fmla="*/ 1518076 h 1518076"/>
                <a:gd name="connsiteX10" fmla="*/ 44464 w 2925003"/>
                <a:gd name="connsiteY10" fmla="*/ 1473612 h 1518076"/>
                <a:gd name="connsiteX11" fmla="*/ 1 w 2925003"/>
                <a:gd name="connsiteY11" fmla="*/ 1366267 h 1518076"/>
                <a:gd name="connsiteX12" fmla="*/ 0 w 2925003"/>
                <a:gd name="connsiteY12" fmla="*/ 151808 h 151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5003" h="1518076">
                  <a:moveTo>
                    <a:pt x="0" y="151808"/>
                  </a:moveTo>
                  <a:cubicBezTo>
                    <a:pt x="0" y="111546"/>
                    <a:pt x="15994" y="72933"/>
                    <a:pt x="44464" y="44464"/>
                  </a:cubicBezTo>
                  <a:cubicBezTo>
                    <a:pt x="72934" y="15995"/>
                    <a:pt x="111547" y="1"/>
                    <a:pt x="151809" y="1"/>
                  </a:cubicBezTo>
                  <a:lnTo>
                    <a:pt x="2773195" y="0"/>
                  </a:lnTo>
                  <a:cubicBezTo>
                    <a:pt x="2813457" y="0"/>
                    <a:pt x="2852070" y="15994"/>
                    <a:pt x="2880539" y="44464"/>
                  </a:cubicBezTo>
                  <a:cubicBezTo>
                    <a:pt x="2909008" y="72934"/>
                    <a:pt x="2925002" y="111547"/>
                    <a:pt x="2925002" y="151809"/>
                  </a:cubicBezTo>
                  <a:cubicBezTo>
                    <a:pt x="2925002" y="556629"/>
                    <a:pt x="2925003" y="961448"/>
                    <a:pt x="2925003" y="1366268"/>
                  </a:cubicBezTo>
                  <a:cubicBezTo>
                    <a:pt x="2925003" y="1406530"/>
                    <a:pt x="2909009" y="1445143"/>
                    <a:pt x="2880539" y="1473612"/>
                  </a:cubicBezTo>
                  <a:cubicBezTo>
                    <a:pt x="2852069" y="1502082"/>
                    <a:pt x="2813456" y="1518076"/>
                    <a:pt x="2773194" y="1518076"/>
                  </a:cubicBezTo>
                  <a:lnTo>
                    <a:pt x="151808" y="1518076"/>
                  </a:lnTo>
                  <a:cubicBezTo>
                    <a:pt x="111546" y="1518076"/>
                    <a:pt x="72933" y="1502082"/>
                    <a:pt x="44464" y="1473612"/>
                  </a:cubicBezTo>
                  <a:cubicBezTo>
                    <a:pt x="15994" y="1445142"/>
                    <a:pt x="1" y="1406529"/>
                    <a:pt x="1" y="1366267"/>
                  </a:cubicBezTo>
                  <a:cubicBezTo>
                    <a:pt x="1" y="961447"/>
                    <a:pt x="0" y="556628"/>
                    <a:pt x="0" y="151808"/>
                  </a:cubicBezTo>
                  <a:close/>
                </a:path>
              </a:pathLst>
            </a:cu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184912" tIns="184912" rIns="184912" bIns="605086" numCol="1" spcCol="1270" anchor="t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/>
                <a:t>25 серпня 1830 р.</a:t>
              </a:r>
              <a:endParaRPr lang="en-US" sz="2800" b="1" kern="1200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599976" y="2824806"/>
              <a:ext cx="3384731" cy="2012286"/>
            </a:xfrm>
            <a:custGeom>
              <a:avLst/>
              <a:gdLst>
                <a:gd name="connsiteX0" fmla="*/ 0 w 2925003"/>
                <a:gd name="connsiteY0" fmla="*/ 292500 h 3088800"/>
                <a:gd name="connsiteX1" fmla="*/ 85672 w 2925003"/>
                <a:gd name="connsiteY1" fmla="*/ 85671 h 3088800"/>
                <a:gd name="connsiteX2" fmla="*/ 292501 w 2925003"/>
                <a:gd name="connsiteY2" fmla="*/ 0 h 3088800"/>
                <a:gd name="connsiteX3" fmla="*/ 2632503 w 2925003"/>
                <a:gd name="connsiteY3" fmla="*/ 0 h 3088800"/>
                <a:gd name="connsiteX4" fmla="*/ 2839332 w 2925003"/>
                <a:gd name="connsiteY4" fmla="*/ 85672 h 3088800"/>
                <a:gd name="connsiteX5" fmla="*/ 2925003 w 2925003"/>
                <a:gd name="connsiteY5" fmla="*/ 292501 h 3088800"/>
                <a:gd name="connsiteX6" fmla="*/ 2925003 w 2925003"/>
                <a:gd name="connsiteY6" fmla="*/ 2796300 h 3088800"/>
                <a:gd name="connsiteX7" fmla="*/ 2839332 w 2925003"/>
                <a:gd name="connsiteY7" fmla="*/ 3003129 h 3088800"/>
                <a:gd name="connsiteX8" fmla="*/ 2632503 w 2925003"/>
                <a:gd name="connsiteY8" fmla="*/ 3088800 h 3088800"/>
                <a:gd name="connsiteX9" fmla="*/ 292500 w 2925003"/>
                <a:gd name="connsiteY9" fmla="*/ 3088800 h 3088800"/>
                <a:gd name="connsiteX10" fmla="*/ 85671 w 2925003"/>
                <a:gd name="connsiteY10" fmla="*/ 3003129 h 3088800"/>
                <a:gd name="connsiteX11" fmla="*/ 0 w 2925003"/>
                <a:gd name="connsiteY11" fmla="*/ 2796300 h 3088800"/>
                <a:gd name="connsiteX12" fmla="*/ 0 w 2925003"/>
                <a:gd name="connsiteY12" fmla="*/ 292500 h 308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5003" h="3088800">
                  <a:moveTo>
                    <a:pt x="0" y="292500"/>
                  </a:moveTo>
                  <a:cubicBezTo>
                    <a:pt x="0" y="214924"/>
                    <a:pt x="30817" y="140526"/>
                    <a:pt x="85672" y="85671"/>
                  </a:cubicBezTo>
                  <a:cubicBezTo>
                    <a:pt x="140526" y="30817"/>
                    <a:pt x="214925" y="0"/>
                    <a:pt x="292501" y="0"/>
                  </a:cubicBezTo>
                  <a:lnTo>
                    <a:pt x="2632503" y="0"/>
                  </a:lnTo>
                  <a:cubicBezTo>
                    <a:pt x="2710079" y="0"/>
                    <a:pt x="2784477" y="30817"/>
                    <a:pt x="2839332" y="85672"/>
                  </a:cubicBezTo>
                  <a:cubicBezTo>
                    <a:pt x="2894186" y="140526"/>
                    <a:pt x="2925003" y="214925"/>
                    <a:pt x="2925003" y="292501"/>
                  </a:cubicBezTo>
                  <a:lnTo>
                    <a:pt x="2925003" y="2796300"/>
                  </a:lnTo>
                  <a:cubicBezTo>
                    <a:pt x="2925003" y="2873876"/>
                    <a:pt x="2894186" y="2948274"/>
                    <a:pt x="2839332" y="3003129"/>
                  </a:cubicBezTo>
                  <a:cubicBezTo>
                    <a:pt x="2784478" y="3057983"/>
                    <a:pt x="2710079" y="3088800"/>
                    <a:pt x="2632503" y="3088800"/>
                  </a:cubicBezTo>
                  <a:lnTo>
                    <a:pt x="292500" y="3088800"/>
                  </a:lnTo>
                  <a:cubicBezTo>
                    <a:pt x="214924" y="3088800"/>
                    <a:pt x="140526" y="3057983"/>
                    <a:pt x="85671" y="3003129"/>
                  </a:cubicBezTo>
                  <a:cubicBezTo>
                    <a:pt x="30817" y="2948275"/>
                    <a:pt x="0" y="2873876"/>
                    <a:pt x="0" y="2796300"/>
                  </a:cubicBezTo>
                  <a:lnTo>
                    <a:pt x="0" y="29250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0582" tIns="270582" rIns="270582" bIns="270582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600" kern="1200" dirty="0" smtClean="0"/>
                <a:t>Початок повстання в Брюсселі.</a:t>
              </a:r>
              <a:endParaRPr lang="en-US" sz="26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781087" y="1812756"/>
              <a:ext cx="3888432" cy="1518076"/>
            </a:xfrm>
            <a:custGeom>
              <a:avLst/>
              <a:gdLst>
                <a:gd name="connsiteX0" fmla="*/ 0 w 2925003"/>
                <a:gd name="connsiteY0" fmla="*/ 151808 h 1518076"/>
                <a:gd name="connsiteX1" fmla="*/ 44464 w 2925003"/>
                <a:gd name="connsiteY1" fmla="*/ 44464 h 1518076"/>
                <a:gd name="connsiteX2" fmla="*/ 151809 w 2925003"/>
                <a:gd name="connsiteY2" fmla="*/ 1 h 1518076"/>
                <a:gd name="connsiteX3" fmla="*/ 2773195 w 2925003"/>
                <a:gd name="connsiteY3" fmla="*/ 0 h 1518076"/>
                <a:gd name="connsiteX4" fmla="*/ 2880539 w 2925003"/>
                <a:gd name="connsiteY4" fmla="*/ 44464 h 1518076"/>
                <a:gd name="connsiteX5" fmla="*/ 2925002 w 2925003"/>
                <a:gd name="connsiteY5" fmla="*/ 151809 h 1518076"/>
                <a:gd name="connsiteX6" fmla="*/ 2925003 w 2925003"/>
                <a:gd name="connsiteY6" fmla="*/ 1366268 h 1518076"/>
                <a:gd name="connsiteX7" fmla="*/ 2880539 w 2925003"/>
                <a:gd name="connsiteY7" fmla="*/ 1473612 h 1518076"/>
                <a:gd name="connsiteX8" fmla="*/ 2773194 w 2925003"/>
                <a:gd name="connsiteY8" fmla="*/ 1518076 h 1518076"/>
                <a:gd name="connsiteX9" fmla="*/ 151808 w 2925003"/>
                <a:gd name="connsiteY9" fmla="*/ 1518076 h 1518076"/>
                <a:gd name="connsiteX10" fmla="*/ 44464 w 2925003"/>
                <a:gd name="connsiteY10" fmla="*/ 1473612 h 1518076"/>
                <a:gd name="connsiteX11" fmla="*/ 1 w 2925003"/>
                <a:gd name="connsiteY11" fmla="*/ 1366267 h 1518076"/>
                <a:gd name="connsiteX12" fmla="*/ 0 w 2925003"/>
                <a:gd name="connsiteY12" fmla="*/ 151808 h 151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5003" h="1518076">
                  <a:moveTo>
                    <a:pt x="0" y="151808"/>
                  </a:moveTo>
                  <a:cubicBezTo>
                    <a:pt x="0" y="111546"/>
                    <a:pt x="15994" y="72933"/>
                    <a:pt x="44464" y="44464"/>
                  </a:cubicBezTo>
                  <a:cubicBezTo>
                    <a:pt x="72934" y="15995"/>
                    <a:pt x="111547" y="1"/>
                    <a:pt x="151809" y="1"/>
                  </a:cubicBezTo>
                  <a:lnTo>
                    <a:pt x="2773195" y="0"/>
                  </a:lnTo>
                  <a:cubicBezTo>
                    <a:pt x="2813457" y="0"/>
                    <a:pt x="2852070" y="15994"/>
                    <a:pt x="2880539" y="44464"/>
                  </a:cubicBezTo>
                  <a:cubicBezTo>
                    <a:pt x="2909008" y="72934"/>
                    <a:pt x="2925002" y="111547"/>
                    <a:pt x="2925002" y="151809"/>
                  </a:cubicBezTo>
                  <a:cubicBezTo>
                    <a:pt x="2925002" y="556629"/>
                    <a:pt x="2925003" y="961448"/>
                    <a:pt x="2925003" y="1366268"/>
                  </a:cubicBezTo>
                  <a:cubicBezTo>
                    <a:pt x="2925003" y="1406530"/>
                    <a:pt x="2909009" y="1445143"/>
                    <a:pt x="2880539" y="1473612"/>
                  </a:cubicBezTo>
                  <a:cubicBezTo>
                    <a:pt x="2852069" y="1502082"/>
                    <a:pt x="2813456" y="1518076"/>
                    <a:pt x="2773194" y="1518076"/>
                  </a:cubicBezTo>
                  <a:lnTo>
                    <a:pt x="151808" y="1518076"/>
                  </a:lnTo>
                  <a:cubicBezTo>
                    <a:pt x="111546" y="1518076"/>
                    <a:pt x="72933" y="1502082"/>
                    <a:pt x="44464" y="1473612"/>
                  </a:cubicBezTo>
                  <a:cubicBezTo>
                    <a:pt x="15994" y="1445142"/>
                    <a:pt x="1" y="1406529"/>
                    <a:pt x="1" y="1366267"/>
                  </a:cubicBezTo>
                  <a:cubicBezTo>
                    <a:pt x="1" y="961447"/>
                    <a:pt x="0" y="556628"/>
                    <a:pt x="0" y="151808"/>
                  </a:cubicBezTo>
                  <a:close/>
                </a:path>
              </a:pathLst>
            </a:cu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184912" tIns="184912" rIns="184912" bIns="605086" numCol="1" spcCol="1270" anchor="t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/>
                <a:t>25 – 28 вересня           1830 р.</a:t>
              </a:r>
              <a:endParaRPr lang="en-US" sz="28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502315" y="2824806"/>
              <a:ext cx="3972023" cy="2084294"/>
            </a:xfrm>
            <a:custGeom>
              <a:avLst/>
              <a:gdLst>
                <a:gd name="connsiteX0" fmla="*/ 0 w 2925003"/>
                <a:gd name="connsiteY0" fmla="*/ 292500 h 3088800"/>
                <a:gd name="connsiteX1" fmla="*/ 85672 w 2925003"/>
                <a:gd name="connsiteY1" fmla="*/ 85671 h 3088800"/>
                <a:gd name="connsiteX2" fmla="*/ 292501 w 2925003"/>
                <a:gd name="connsiteY2" fmla="*/ 0 h 3088800"/>
                <a:gd name="connsiteX3" fmla="*/ 2632503 w 2925003"/>
                <a:gd name="connsiteY3" fmla="*/ 0 h 3088800"/>
                <a:gd name="connsiteX4" fmla="*/ 2839332 w 2925003"/>
                <a:gd name="connsiteY4" fmla="*/ 85672 h 3088800"/>
                <a:gd name="connsiteX5" fmla="*/ 2925003 w 2925003"/>
                <a:gd name="connsiteY5" fmla="*/ 292501 h 3088800"/>
                <a:gd name="connsiteX6" fmla="*/ 2925003 w 2925003"/>
                <a:gd name="connsiteY6" fmla="*/ 2796300 h 3088800"/>
                <a:gd name="connsiteX7" fmla="*/ 2839332 w 2925003"/>
                <a:gd name="connsiteY7" fmla="*/ 3003129 h 3088800"/>
                <a:gd name="connsiteX8" fmla="*/ 2632503 w 2925003"/>
                <a:gd name="connsiteY8" fmla="*/ 3088800 h 3088800"/>
                <a:gd name="connsiteX9" fmla="*/ 292500 w 2925003"/>
                <a:gd name="connsiteY9" fmla="*/ 3088800 h 3088800"/>
                <a:gd name="connsiteX10" fmla="*/ 85671 w 2925003"/>
                <a:gd name="connsiteY10" fmla="*/ 3003129 h 3088800"/>
                <a:gd name="connsiteX11" fmla="*/ 0 w 2925003"/>
                <a:gd name="connsiteY11" fmla="*/ 2796300 h 3088800"/>
                <a:gd name="connsiteX12" fmla="*/ 0 w 2925003"/>
                <a:gd name="connsiteY12" fmla="*/ 292500 h 308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5003" h="3088800">
                  <a:moveTo>
                    <a:pt x="0" y="292500"/>
                  </a:moveTo>
                  <a:cubicBezTo>
                    <a:pt x="0" y="214924"/>
                    <a:pt x="30817" y="140526"/>
                    <a:pt x="85672" y="85671"/>
                  </a:cubicBezTo>
                  <a:cubicBezTo>
                    <a:pt x="140526" y="30817"/>
                    <a:pt x="214925" y="0"/>
                    <a:pt x="292501" y="0"/>
                  </a:cubicBezTo>
                  <a:lnTo>
                    <a:pt x="2632503" y="0"/>
                  </a:lnTo>
                  <a:cubicBezTo>
                    <a:pt x="2710079" y="0"/>
                    <a:pt x="2784477" y="30817"/>
                    <a:pt x="2839332" y="85672"/>
                  </a:cubicBezTo>
                  <a:cubicBezTo>
                    <a:pt x="2894186" y="140526"/>
                    <a:pt x="2925003" y="214925"/>
                    <a:pt x="2925003" y="292501"/>
                  </a:cubicBezTo>
                  <a:lnTo>
                    <a:pt x="2925003" y="2796300"/>
                  </a:lnTo>
                  <a:cubicBezTo>
                    <a:pt x="2925003" y="2873876"/>
                    <a:pt x="2894186" y="2948274"/>
                    <a:pt x="2839332" y="3003129"/>
                  </a:cubicBezTo>
                  <a:cubicBezTo>
                    <a:pt x="2784478" y="3057983"/>
                    <a:pt x="2710079" y="3088800"/>
                    <a:pt x="2632503" y="3088800"/>
                  </a:cubicBezTo>
                  <a:lnTo>
                    <a:pt x="292500" y="3088800"/>
                  </a:lnTo>
                  <a:cubicBezTo>
                    <a:pt x="214924" y="3088800"/>
                    <a:pt x="140526" y="3057983"/>
                    <a:pt x="85671" y="3003129"/>
                  </a:cubicBezTo>
                  <a:cubicBezTo>
                    <a:pt x="30817" y="2948275"/>
                    <a:pt x="0" y="2873876"/>
                    <a:pt x="0" y="2796300"/>
                  </a:cubicBezTo>
                  <a:lnTo>
                    <a:pt x="0" y="29250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0582" tIns="270582" rIns="270582" bIns="270582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uk-UA" sz="2600" kern="1200" dirty="0" smtClean="0"/>
                <a:t>Вирішальні бої. Більшість території Бельгії було звільнено від голландських військ.</a:t>
              </a:r>
              <a:endParaRPr lang="en-US" sz="2600" kern="1200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79512" y="4509120"/>
            <a:ext cx="8784976" cy="21385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10 листопада 1830 р. </a:t>
            </a:r>
            <a:r>
              <a:rPr lang="uk-UA" sz="3200" dirty="0" smtClean="0"/>
              <a:t>відкрився бельгійський </a:t>
            </a:r>
            <a:r>
              <a:rPr lang="uk-UA" sz="3200" b="1" dirty="0" smtClean="0"/>
              <a:t>Національний конгрес</a:t>
            </a:r>
            <a:r>
              <a:rPr lang="uk-UA" sz="3200" dirty="0" smtClean="0"/>
              <a:t>, який проголосив незалежність країни й розробив конституцію.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Закріплення нового матеріалу: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uk-UA" dirty="0" smtClean="0"/>
              <a:t>1. Що таке політична реакція?</a:t>
            </a:r>
          </a:p>
          <a:p>
            <a:r>
              <a:rPr lang="uk-UA" dirty="0" smtClean="0"/>
              <a:t>2. Представники яких політичних поглядів переважали в оточенні Людовіка Х</a:t>
            </a:r>
            <a:r>
              <a:rPr lang="en-US" dirty="0" smtClean="0"/>
              <a:t>V</a:t>
            </a:r>
            <a:r>
              <a:rPr lang="uk-UA" dirty="0" smtClean="0"/>
              <a:t>ІІІ?</a:t>
            </a:r>
          </a:p>
          <a:p>
            <a:r>
              <a:rPr lang="uk-UA" dirty="0" smtClean="0"/>
              <a:t>3. Якими були характерні риси суспільного й політичного життя Франції в період Реставрації?</a:t>
            </a:r>
          </a:p>
          <a:p>
            <a:r>
              <a:rPr lang="uk-UA" dirty="0" smtClean="0"/>
              <a:t>4. Чим завершилася Липнева революція 1830р. у Франції?</a:t>
            </a:r>
          </a:p>
          <a:p>
            <a:r>
              <a:rPr lang="uk-UA" dirty="0" smtClean="0"/>
              <a:t>5. Чим завершилася Бельгійська революція 1830 р.?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 smtClean="0"/>
              <a:t>Домашнє завдання: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Опрацювати </a:t>
            </a:r>
            <a:r>
              <a:rPr lang="uk-UA" dirty="0" smtClean="0">
                <a:latin typeface="Calibri"/>
              </a:rPr>
              <a:t>§ 8 підручника (</a:t>
            </a:r>
            <a:r>
              <a:rPr lang="uk-UA" dirty="0" err="1" smtClean="0">
                <a:latin typeface="Calibri"/>
              </a:rPr>
              <a:t>“Всесвітня</a:t>
            </a:r>
            <a:r>
              <a:rPr lang="uk-UA" dirty="0" smtClean="0">
                <a:latin typeface="Calibri"/>
              </a:rPr>
              <a:t> </a:t>
            </a:r>
            <a:r>
              <a:rPr lang="uk-UA" dirty="0" err="1" smtClean="0">
                <a:latin typeface="Calibri"/>
              </a:rPr>
              <a:t>історія”</a:t>
            </a:r>
            <a:r>
              <a:rPr lang="uk-UA" dirty="0" smtClean="0">
                <a:latin typeface="Calibri"/>
              </a:rPr>
              <a:t> О. В. </a:t>
            </a:r>
            <a:r>
              <a:rPr lang="uk-UA" dirty="0" err="1" smtClean="0">
                <a:latin typeface="Calibri"/>
              </a:rPr>
              <a:t>Гісем</a:t>
            </a:r>
            <a:r>
              <a:rPr lang="uk-UA" dirty="0" smtClean="0">
                <a:latin typeface="Calibri"/>
              </a:rPr>
              <a:t>, О. О. Мартинюк, 2017)</a:t>
            </a:r>
            <a:endParaRPr lang="en-US" dirty="0"/>
          </a:p>
        </p:txBody>
      </p:sp>
      <p:pic>
        <p:nvPicPr>
          <p:cNvPr id="27652" name="Picture 4" descr="Контрольно-счетная палата городского округа город Воронеж"/>
          <p:cNvPicPr>
            <a:picLocks noChangeAspect="1" noChangeArrowheads="1"/>
          </p:cNvPicPr>
          <p:nvPr/>
        </p:nvPicPr>
        <p:blipFill>
          <a:blip r:embed="rId2" cstate="print">
            <a:lum bright="-11000" contrast="19000"/>
          </a:blip>
          <a:srcRect/>
          <a:stretch>
            <a:fillRect/>
          </a:stretch>
        </p:blipFill>
        <p:spPr bwMode="auto">
          <a:xfrm>
            <a:off x="5796136" y="4007084"/>
            <a:ext cx="3347864" cy="2850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667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Франція. Бельгійська революція.</vt:lpstr>
      <vt:lpstr>План уроку:</vt:lpstr>
      <vt:lpstr>Людовік ХVІІІ</vt:lpstr>
      <vt:lpstr>Робота з документом:</vt:lpstr>
      <vt:lpstr>Слайд 5</vt:lpstr>
      <vt:lpstr>Карл Х  (1824 - 1830)</vt:lpstr>
      <vt:lpstr>1829 р. – формування уряду ультрароялістів на чолі з Поліньяком призвело до загострення політичної ситуації.</vt:lpstr>
      <vt:lpstr>Липнева революція 1830 р. причини і передумови:</vt:lpstr>
      <vt:lpstr>Основні події: </vt:lpstr>
      <vt:lpstr>Результати:</vt:lpstr>
      <vt:lpstr>14 серпня 1830 р. прийнято нову Конституцію:</vt:lpstr>
      <vt:lpstr>Соціально-економічний розвиток</vt:lpstr>
      <vt:lpstr>Бельгія </vt:lpstr>
      <vt:lpstr>Бельгійська революція 1830 р. Причини:</vt:lpstr>
      <vt:lpstr>Основні події:</vt:lpstr>
      <vt:lpstr>Закріплення нового матеріалу:</vt:lpstr>
      <vt:lpstr>Домашнє завдання: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Франція. Бельгійська революція.</dc:title>
  <dc:creator>Laptop 4</dc:creator>
  <cp:lastModifiedBy>Laptop 4</cp:lastModifiedBy>
  <cp:revision>67</cp:revision>
  <dcterms:created xsi:type="dcterms:W3CDTF">2020-11-02T16:28:58Z</dcterms:created>
  <dcterms:modified xsi:type="dcterms:W3CDTF">2020-11-04T17:14:20Z</dcterms:modified>
</cp:coreProperties>
</file>