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3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262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7619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746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6178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51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87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0429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0179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27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939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08A63-BDB9-40C6-9383-D25EA63DC96B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94589-67F4-4039-A20C-87FFFECB3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337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/>
          <a:lstStyle/>
          <a:p>
            <a:r>
              <a:rPr lang="uk-UA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Урок № 35 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800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9219" y="270892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uk-UA" sz="52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Тема уроку</a:t>
            </a:r>
          </a:p>
          <a:p>
            <a:r>
              <a:rPr lang="uk-UA" sz="4800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Десяткові наближення звичайних дробів</a:t>
            </a:r>
            <a:endParaRPr lang="ru-RU" sz="48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19850" y="1268760"/>
            <a:ext cx="50995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4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Математика 6 клас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47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Девіз уроку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Числа — це невід’ємне знаряддя сучасної цивілізації, що використовується для впорядкування сфери її діяльності.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 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Arial"/>
                <a:ea typeface="Times New Roman"/>
              </a:rPr>
              <a:t/>
            </a:r>
            <a:br>
              <a:rPr lang="uk-UA" sz="4000" b="1" dirty="0" smtClean="0">
                <a:solidFill>
                  <a:srgbClr val="FF0000"/>
                </a:solidFill>
                <a:effectLst/>
                <a:latin typeface="Arial"/>
                <a:ea typeface="Times New Roman"/>
              </a:rPr>
            </a:br>
            <a:r>
              <a:rPr lang="ru-RU" sz="4000" i="1" u="sng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Ф. </a:t>
            </a:r>
            <a:r>
              <a:rPr lang="ru-RU" sz="4000" i="1" u="sng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Дейвіс</a:t>
            </a:r>
            <a:r>
              <a:rPr lang="ru-RU" sz="4000" i="1" u="sng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</a:t>
            </a:r>
            <a:endParaRPr lang="ru-RU" sz="40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69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 і скажи!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412776"/>
            <a:ext cx="8229600" cy="4525963"/>
          </a:xfrm>
        </p:spPr>
        <p:txBody>
          <a:bodyPr/>
          <a:lstStyle/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uk-UA" sz="4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Вправа «Світлофор»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15675"/>
            <a:ext cx="648072" cy="19592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323528" y="2220768"/>
                <a:ext cx="8568952" cy="463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Як перетворити звичайний дріб у десятковий? </a:t>
                </a:r>
                <a:endParaRPr lang="ru-RU" sz="4000" dirty="0">
                  <a:effectLst/>
                  <a:latin typeface="Times New Roman"/>
                  <a:ea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Перетворити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3</m:t>
                        </m:r>
                      </m:num>
                      <m:den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5</m:t>
                        </m:r>
                      </m:den>
                    </m:f>
                  </m:oMath>
                </a14:m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; </a:t>
                </a:r>
                <a14:m>
                  <m:oMath xmlns:m="http://schemas.openxmlformats.org/officeDocument/2006/math">
                    <m:r>
                      <a:rPr lang="uk-UA" sz="40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1</m:t>
                    </m:r>
                    <m:f>
                      <m:fPr>
                        <m:ctrlPr>
                          <a:rPr lang="ru-RU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7</m:t>
                        </m:r>
                      </m:num>
                      <m:den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8</m:t>
                        </m:r>
                      </m:den>
                    </m:f>
                  </m:oMath>
                </a14:m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у десяткові дроби.</a:t>
                </a:r>
                <a:endParaRPr lang="ru-RU" sz="4000" dirty="0">
                  <a:effectLst/>
                  <a:latin typeface="Times New Roman"/>
                  <a:ea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В якому випадку ми отримуємо скінченний десятковий дріб?</a:t>
                </a:r>
                <a:endParaRPr lang="ru-RU" sz="40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20768"/>
                <a:ext cx="8568952" cy="4637232"/>
              </a:xfrm>
              <a:prstGeom prst="rect">
                <a:avLst/>
              </a:prstGeom>
              <a:blipFill rotWithShape="1">
                <a:blip r:embed="rId3"/>
                <a:stretch>
                  <a:fillRect l="-2205" t="-1577" b="-35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489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 і скажи!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algn="ctr">
              <a:lnSpc>
                <a:spcPct val="115000"/>
              </a:lnSpc>
            </a:pPr>
            <a:r>
              <a:rPr lang="uk-UA" sz="4400" b="1" dirty="0">
                <a:solidFill>
                  <a:srgbClr val="000000"/>
                </a:solidFill>
                <a:latin typeface="Times New Roman"/>
                <a:ea typeface="Times New Roman"/>
              </a:rPr>
              <a:t>Вправа «Світлофор»</a:t>
            </a:r>
            <a:endParaRPr lang="ru-RU" sz="4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88640"/>
            <a:ext cx="666905" cy="20162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173792" y="2492896"/>
                <a:ext cx="8964488" cy="3936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Який дріб називають періодичним?</a:t>
                </a:r>
                <a:endParaRPr lang="ru-RU" sz="4000" dirty="0">
                  <a:effectLst/>
                  <a:latin typeface="Times New Roman"/>
                  <a:ea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Які це чисті, а які це мішані періодичні десяткові дроби?</a:t>
                </a:r>
                <a:endParaRPr lang="ru-RU" sz="4000" dirty="0">
                  <a:effectLst/>
                  <a:latin typeface="Times New Roman"/>
                  <a:ea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Wingdings"/>
                  <a:buChar char=""/>
                </a:pPr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Чи є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1</m:t>
                        </m:r>
                      </m:num>
                      <m:den>
                        <m:r>
                          <a:rPr lang="uk-UA" sz="4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6</m:t>
                        </m:r>
                      </m:den>
                    </m:f>
                  </m:oMath>
                </a14:m>
                <a:r>
                  <a:rPr lang="uk-UA" sz="4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періодичним? Що потрібно зробити</a:t>
                </a:r>
                <a:r>
                  <a:rPr lang="uk-UA" sz="4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?</a:t>
                </a:r>
                <a:endParaRPr lang="ru-RU" sz="44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92" y="2492896"/>
                <a:ext cx="8964488" cy="3936270"/>
              </a:xfrm>
              <a:prstGeom prst="rect">
                <a:avLst/>
              </a:prstGeom>
              <a:blipFill rotWithShape="1">
                <a:blip r:embed="rId3"/>
                <a:stretch>
                  <a:fillRect l="-2177" t="-1858" b="-65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5842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 і скажи!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algn="ctr">
              <a:lnSpc>
                <a:spcPct val="115000"/>
              </a:lnSpc>
            </a:pPr>
            <a:r>
              <a:rPr lang="uk-UA" sz="4400" b="1" dirty="0">
                <a:solidFill>
                  <a:srgbClr val="000000"/>
                </a:solidFill>
                <a:latin typeface="Times New Roman"/>
                <a:ea typeface="Times New Roman"/>
              </a:rPr>
              <a:t>Вправа «Світлофор»</a:t>
            </a:r>
            <a:endParaRPr lang="ru-RU" sz="4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548680"/>
            <a:ext cx="591061" cy="17869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2905011"/>
            <a:ext cx="784887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Як називають дроби, які не періодичні?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Як знайти десяткове наближення звичайного дробу?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9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 УСНО!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Округліть дроби 0,6372; 	2,2981; 	6,7777; 	4,7676: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а) до десятих;  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б) до сотих;  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uk-UA" sz="4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в) до тисячних.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2924944"/>
            <a:ext cx="237626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251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uk-UA" sz="60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Самостійна робота</a:t>
            </a:r>
            <a:r>
              <a:rPr lang="ru-RU" sz="6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6000" dirty="0" smtClean="0">
                <a:effectLst/>
                <a:latin typeface="Times New Roman"/>
                <a:ea typeface="Times New Roman"/>
              </a:rPr>
            </a:br>
            <a:endParaRPr lang="ru-RU" sz="6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9" y="1628800"/>
            <a:ext cx="1267340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339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 СЕБЕ І ОЦІНИ!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7500" lnSpcReduction="20000"/>
              </a:bodyPr>
              <a:lstStyle/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uk-UA" sz="8000" b="1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В.1</a:t>
                </a:r>
                <a:r>
                  <a:rPr lang="uk-UA" sz="8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: 1. 1) 0,5; 2) 4,2; 3) 0,(3); 4) 5, (3).</a:t>
                </a:r>
                <a:endParaRPr lang="ru-RU" sz="8000" dirty="0"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uk-UA" sz="8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2)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8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uk-UA" sz="8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7</m:t>
                        </m:r>
                      </m:num>
                      <m:den>
                        <m:r>
                          <a:rPr lang="uk-UA" sz="8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30</m:t>
                        </m:r>
                      </m:den>
                    </m:f>
                  </m:oMath>
                </a14:m>
                <a:r>
                  <a:rPr lang="uk-UA" sz="8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= 5,2(3).</a:t>
                </a:r>
                <a:endParaRPr lang="ru-RU" sz="8000" dirty="0"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uk-UA" sz="8000" b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В.2:</a:t>
                </a:r>
                <a:r>
                  <a:rPr lang="uk-UA" sz="8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1. 1) 0,2; 2) 5,5; 3) 0,(9); 4) 4,(9)</a:t>
                </a:r>
                <a:endParaRPr lang="ru-RU" sz="8000" dirty="0"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uk-UA" sz="8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2) 14,4(0).</a:t>
                </a:r>
                <a:endParaRPr lang="ru-RU" sz="8000" dirty="0">
                  <a:effectLst/>
                  <a:latin typeface="Times New Roman"/>
                  <a:ea typeface="Times New Roman"/>
                </a:endParaRPr>
              </a:p>
              <a:p>
                <a:r>
                  <a:rPr lang="uk-UA" sz="93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Кожне завдання 2 бала</a:t>
                </a:r>
                <a:endParaRPr lang="ru-RU" sz="93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667" t="-2695" r="-7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2041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УДОСКОНАЛИМО!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 smtClean="0">
                    <a:solidFill>
                      <a:srgbClr val="000000"/>
                    </a:solidFill>
                    <a:effectLst/>
                    <a:ea typeface="Times New Roman"/>
                    <a:cs typeface="Times New Roman"/>
                  </a:rPr>
                  <a:t>ПЕРЕТВОРИТИ ДРІБ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  <m:f>
                      <m:fPr>
                        <m:ctrlPr>
                          <a:rPr lang="ru-RU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uk-UA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13</m:t>
                        </m:r>
                      </m:num>
                      <m:den>
                        <m:r>
                          <a:rPr lang="uk-UA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45</m:t>
                        </m:r>
                      </m:den>
                    </m:f>
                  </m:oMath>
                </a14:m>
                <a:r>
                  <a:rPr lang="uk-UA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/>
                </a:r>
                <a:r>
                  <a:rPr lang="uk-UA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У ДЕСЯТКОВИЙ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solidFill>
                              <a:srgbClr val="00000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uk-UA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13</m:t>
                        </m:r>
                      </m:num>
                      <m:den>
                        <m:r>
                          <a:rPr lang="uk-UA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45</m:t>
                        </m:r>
                      </m:den>
                    </m:f>
                    <m:r>
                      <a:rPr lang="uk-UA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=0,2888</m:t>
                    </m:r>
                  </m:oMath>
                </a14:m>
                <a:r>
                  <a:rPr lang="uk-UA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..., округляємо отриманий дріб до сотих: ≈ </a:t>
                </a:r>
                <a:r>
                  <a:rPr lang="uk-UA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0,29</a:t>
                </a: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uk-UA" b="1" i="1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Отримане число називають десятковим наближенням до сотих дробу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uk-UA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𝟏𝟑</m:t>
                        </m:r>
                      </m:num>
                      <m:den>
                        <m:r>
                          <a:rPr lang="uk-UA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</m:t>
                        </m:r>
                        <m:r>
                          <a:rPr lang="uk-UA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𝟒𝟓</m:t>
                        </m:r>
                      </m:den>
                    </m:f>
                  </m:oMath>
                </a14:m>
                <a:r>
                  <a:rPr lang="uk-UA" b="1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.</a:t>
                </a:r>
                <a:endParaRPr lang="ru-RU" sz="1800" dirty="0">
                  <a:effectLst/>
                  <a:latin typeface="Times New Roman"/>
                  <a:ea typeface="Times New Roman"/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2546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ЗАПАМ'ЯТАЙ!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Щоб знайти десяткове наближення звичайного дробу до потрібного розряду, треба: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1) виконати ділення до наступного розряду;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2) отриманий десятковий дріб округлити до потрібного розряду.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4249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Розв'язати!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№ 289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05566"/>
            <a:ext cx="7940863" cy="435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541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№ 291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2492896"/>
            <a:ext cx="7708767" cy="416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967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uk-UA" sz="5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Робота в парі</a:t>
            </a:r>
            <a:r>
              <a:rPr lang="ru-RU" sz="54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5400" dirty="0" smtClean="0">
                <a:effectLst/>
                <a:latin typeface="Times New Roman"/>
                <a:ea typeface="Times New Roman"/>
              </a:rPr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№ 293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6-matematika-os-ister-2014--rozdil-2-zvichajni-drobi-13-desyatkove-nablizhennya-zvichajnogo-drobu-293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1841"/>
            <a:ext cx="8280920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6251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РОЗВ'ЯЗАТИ САМОСТІЙНО!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</a:rPr>
              <a:t>№ 295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6-matematika-os-ister-2014--rozdil-2-zvichajni-drobi-13-desyatkove-nablizhennya-zvichajnogo-drobu-295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52928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485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uk-UA" sz="60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Робота в групі</a:t>
            </a:r>
            <a:r>
              <a:rPr lang="ru-RU" sz="6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6000" dirty="0" smtClean="0">
                <a:effectLst/>
                <a:latin typeface="Times New Roman"/>
                <a:ea typeface="Times New Roman"/>
              </a:rPr>
            </a:b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800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620688"/>
            <a:ext cx="8229600" cy="6038131"/>
          </a:xfrm>
        </p:spPr>
        <p:txBody>
          <a:bodyPr/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№ 297</a:t>
            </a:r>
          </a:p>
          <a:p>
            <a:endParaRPr lang="ru-RU" dirty="0"/>
          </a:p>
        </p:txBody>
      </p:sp>
      <p:pic>
        <p:nvPicPr>
          <p:cNvPr id="4" name="Рисунок 3" descr="6-matematika-os-ister-2014--rozdil-2-zvichajni-drobi-13-desyatkove-nablizhennya-zvichajnogo-drobu-297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8352928" cy="4248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37572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uk-UA" sz="5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Колективно</a:t>
            </a:r>
            <a:br>
              <a:rPr lang="uk-UA" sz="5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</a:br>
            <a:r>
              <a:rPr lang="uk-UA" sz="5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№ 299</a:t>
            </a:r>
            <a:r>
              <a:rPr lang="ru-RU" sz="54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5400" dirty="0" smtClean="0">
                <a:effectLst/>
                <a:latin typeface="Times New Roman"/>
                <a:ea typeface="Times New Roman"/>
              </a:rPr>
            </a:br>
            <a:endParaRPr lang="ru-RU" sz="5400" dirty="0"/>
          </a:p>
        </p:txBody>
      </p:sp>
      <p:pic>
        <p:nvPicPr>
          <p:cNvPr id="4" name="Объект 3" descr="6-matematika-os-ister-2014--rozdil-2-zvichajni-drobi-13-desyatkove-nablizhennya-zvichajnogo-drobu-299.jpg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7776864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2283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8" y="265212"/>
            <a:ext cx="8229600" cy="1143000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ПІДВЕДЕМО ПІДСУМОК!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1. Яким може бути результат ділення одного натурального числа на інше?</a:t>
            </a:r>
            <a:endParaRPr lang="ru-RU" sz="40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uk-UA" sz="4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2. Як знайти десяткове наближення звичайного дробу до потрібного розряду?</a:t>
            </a:r>
            <a:endParaRPr lang="ru-RU" sz="4000" dirty="0" smtClean="0">
              <a:effectLst/>
              <a:latin typeface="Times New Roman"/>
              <a:ea typeface="Times New Roman"/>
            </a:endParaRPr>
          </a:p>
          <a:p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2384" y="836712"/>
            <a:ext cx="1152128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868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8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Домашнє завдання</a:t>
            </a:r>
            <a:r>
              <a:rPr lang="ru-RU" sz="4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4800" dirty="0" smtClean="0">
                <a:effectLst/>
                <a:latin typeface="Times New Roman"/>
                <a:ea typeface="Times New Roman"/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uk-UA" sz="6000" dirty="0" smtClean="0">
                <a:effectLst/>
                <a:latin typeface="Times New Roman"/>
                <a:ea typeface="Times New Roman"/>
              </a:rPr>
              <a:t>§ 12,13, повторити.  №№ 290, 292, 294, 296.</a:t>
            </a:r>
            <a:endParaRPr lang="ru-RU" sz="60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4265988"/>
            <a:ext cx="4061251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090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Рефлексія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Symbol"/>
              <a:buChar char=""/>
            </a:pPr>
            <a:r>
              <a:rPr lang="uk-UA" sz="5400" dirty="0" smtClean="0">
                <a:effectLst/>
                <a:latin typeface="Times New Roman"/>
                <a:ea typeface="Times New Roman"/>
              </a:rPr>
              <a:t>Я сьогодні дізнався…</a:t>
            </a:r>
            <a:endParaRPr lang="ru-RU" sz="5400" dirty="0" smtClean="0">
              <a:effectLst/>
              <a:latin typeface="Times New Roman"/>
              <a:ea typeface="Times New Roman"/>
            </a:endParaRPr>
          </a:p>
          <a:p>
            <a:pPr lvl="0">
              <a:buFont typeface="Symbol"/>
              <a:buChar char=""/>
            </a:pPr>
            <a:r>
              <a:rPr lang="uk-UA" sz="5400" dirty="0" smtClean="0">
                <a:effectLst/>
                <a:latin typeface="Times New Roman"/>
                <a:ea typeface="Times New Roman"/>
              </a:rPr>
              <a:t>Мені було цікаво..</a:t>
            </a:r>
            <a:endParaRPr lang="ru-RU" sz="5400" dirty="0" smtClean="0">
              <a:effectLst/>
              <a:latin typeface="Times New Roman"/>
              <a:ea typeface="Times New Roman"/>
            </a:endParaRPr>
          </a:p>
          <a:p>
            <a:pPr lvl="0">
              <a:buFont typeface="Symbol"/>
              <a:buChar char=""/>
            </a:pPr>
            <a:r>
              <a:rPr lang="uk-UA" sz="5400" dirty="0" smtClean="0">
                <a:effectLst/>
                <a:latin typeface="Times New Roman"/>
                <a:ea typeface="Times New Roman"/>
              </a:rPr>
              <a:t>Я зрозумів…</a:t>
            </a:r>
            <a:endParaRPr lang="ru-RU" sz="5400" dirty="0" smtClean="0">
              <a:effectLst/>
              <a:latin typeface="Times New Roman"/>
              <a:ea typeface="Times New Roman"/>
            </a:endParaRPr>
          </a:p>
          <a:p>
            <a:pPr lvl="0">
              <a:buFont typeface="Symbol"/>
              <a:buChar char=""/>
            </a:pPr>
            <a:r>
              <a:rPr lang="uk-UA" sz="5400" dirty="0" smtClean="0">
                <a:effectLst/>
                <a:latin typeface="Times New Roman"/>
                <a:ea typeface="Times New Roman"/>
              </a:rPr>
              <a:t>Я не зрозумів…</a:t>
            </a:r>
            <a:endParaRPr lang="ru-RU" sz="5400" dirty="0" smtClean="0">
              <a:effectLst/>
              <a:latin typeface="Times New Roman"/>
              <a:ea typeface="Times New Roman"/>
            </a:endParaRPr>
          </a:p>
          <a:p>
            <a:pPr lvl="0">
              <a:buFont typeface="Symbol"/>
              <a:buChar char=""/>
            </a:pPr>
            <a:r>
              <a:rPr lang="uk-UA" sz="5400" dirty="0" smtClean="0">
                <a:effectLst/>
                <a:latin typeface="Times New Roman"/>
                <a:ea typeface="Times New Roman"/>
              </a:rPr>
              <a:t>Я знаю…</a:t>
            </a:r>
            <a:endParaRPr lang="ru-RU" sz="5400" dirty="0" smtClean="0">
              <a:effectLst/>
              <a:latin typeface="Times New Roman"/>
              <a:ea typeface="Times New Roman"/>
            </a:endParaRPr>
          </a:p>
          <a:p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3645024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9256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ДЯКУЮ ЗА СПІВПРАЦЮ!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700808"/>
            <a:ext cx="4868738" cy="3943678"/>
          </a:xfrm>
        </p:spPr>
      </p:pic>
    </p:spTree>
    <p:extLst>
      <p:ext uri="{BB962C8B-B14F-4D97-AF65-F5344CB8AC3E}">
        <p14:creationId xmlns:p14="http://schemas.microsoft.com/office/powerpoint/2010/main" xmlns="" val="384664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209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Урок № 35  </vt:lpstr>
      <vt:lpstr>Девіз уроку</vt:lpstr>
      <vt:lpstr>Подумай і скажи!</vt:lpstr>
      <vt:lpstr>Подумай і скажи!</vt:lpstr>
      <vt:lpstr>Подумай і скажи!</vt:lpstr>
      <vt:lpstr>РОЗВ'ЯЗАТИ УСНО!</vt:lpstr>
      <vt:lpstr>Самостійна робота </vt:lpstr>
      <vt:lpstr>ПЕРЕВІР СЕБЕ І ОЦІНИ!</vt:lpstr>
      <vt:lpstr>УДОСКОНАЛИМО!</vt:lpstr>
      <vt:lpstr>ЗАПАМ'ЯТАЙ!</vt:lpstr>
      <vt:lpstr>Розв'язати!</vt:lpstr>
      <vt:lpstr>Розв'язати!</vt:lpstr>
      <vt:lpstr>Робота в парі </vt:lpstr>
      <vt:lpstr>РОЗВ'ЯЗАТИ САМОСТІЙНО!</vt:lpstr>
      <vt:lpstr>Робота в групі   </vt:lpstr>
      <vt:lpstr>Колективно № 299 </vt:lpstr>
      <vt:lpstr>ПІДВЕДЕМО ПІДСУМОК!</vt:lpstr>
      <vt:lpstr>Домашнє завдання </vt:lpstr>
      <vt:lpstr>Рефлексія</vt:lpstr>
      <vt:lpstr>ДЯКУЮ ЗА СПІВПРАЦЮ!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 35</dc:title>
  <dc:creator>RePack by Diakov</dc:creator>
  <cp:lastModifiedBy>XTreme.ws</cp:lastModifiedBy>
  <cp:revision>8</cp:revision>
  <dcterms:created xsi:type="dcterms:W3CDTF">2018-11-05T14:53:52Z</dcterms:created>
  <dcterms:modified xsi:type="dcterms:W3CDTF">2020-11-03T09:41:51Z</dcterms:modified>
</cp:coreProperties>
</file>