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2" r:id="rId1"/>
  </p:sldMasterIdLst>
  <p:notesMasterIdLst>
    <p:notesMasterId r:id="rId27"/>
  </p:notesMasterIdLst>
  <p:sldIdLst>
    <p:sldId id="256" r:id="rId2"/>
    <p:sldId id="282" r:id="rId3"/>
    <p:sldId id="418" r:id="rId4"/>
    <p:sldId id="419" r:id="rId5"/>
    <p:sldId id="473" r:id="rId6"/>
    <p:sldId id="462" r:id="rId7"/>
    <p:sldId id="463" r:id="rId8"/>
    <p:sldId id="464" r:id="rId9"/>
    <p:sldId id="471" r:id="rId10"/>
    <p:sldId id="472" r:id="rId11"/>
    <p:sldId id="465" r:id="rId12"/>
    <p:sldId id="466" r:id="rId13"/>
    <p:sldId id="467" r:id="rId14"/>
    <p:sldId id="468" r:id="rId15"/>
    <p:sldId id="469" r:id="rId16"/>
    <p:sldId id="470" r:id="rId17"/>
    <p:sldId id="460" r:id="rId18"/>
    <p:sldId id="461" r:id="rId19"/>
    <p:sldId id="457" r:id="rId20"/>
    <p:sldId id="324" r:id="rId21"/>
    <p:sldId id="375" r:id="rId22"/>
    <p:sldId id="376" r:id="rId23"/>
    <p:sldId id="377" r:id="rId24"/>
    <p:sldId id="378" r:id="rId25"/>
    <p:sldId id="379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ітлий стиль 2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0" autoAdjust="0"/>
  </p:normalViewPr>
  <p:slideViewPr>
    <p:cSldViewPr>
      <p:cViewPr varScale="1">
        <p:scale>
          <a:sx n="72" d="100"/>
          <a:sy n="72" d="100"/>
        </p:scale>
        <p:origin x="-147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84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CF7DF-C52F-40FE-84ED-3817AD2BDA3F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18AD9-70A2-4806-B24E-7BD028AB49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975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0740FA6-306F-48B0-8F5E-54A006D9AA26}" type="datetime1">
              <a:rPr lang="ru-RU" smtClean="0"/>
              <a:t>02.04.2019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EF3A59-A853-4A4C-9C45-B59F2561B4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609D7E-36FA-4A79-BDFA-800127EB0B80}" type="datetime1">
              <a:rPr lang="ru-RU" smtClean="0"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6D6A5C8-27C8-44E5-A83D-F806E528FE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7DFEAC7-11AE-4F84-A17C-E8C1CAF189EF}" type="datetime1">
              <a:rPr lang="ru-RU" smtClean="0"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279F24-315D-402E-A0B7-35A5041039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2D8548-2E07-4A54-AB6F-39CAF1ECE4A5}" type="datetime1">
              <a:rPr lang="ru-RU" smtClean="0"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57CA349-BAE3-4648-8AD9-27695BA3EE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FC27F0C-76C1-4C18-97DD-D5003C3F08AF}" type="datetime1">
              <a:rPr lang="ru-RU" smtClean="0"/>
              <a:t>02.04.2019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9EEF69C-9994-42F9-B4DB-62FFFAF374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2324E30-E09E-4C14-965F-99F541EB622F}" type="datetime1">
              <a:rPr lang="ru-RU" smtClean="0"/>
              <a:t>02.04.2019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2F5ABFF-10C1-4535-BB80-BF71CF2153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FB7C00-0E2D-4616-9B47-E4D72D44E159}" type="datetime1">
              <a:rPr lang="ru-RU" smtClean="0"/>
              <a:t>02.04.2019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86A07F7-31A8-43EF-81B2-C1AD0466C8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976148D-BE0D-45F1-84FB-57853E2A69D5}" type="datetime1">
              <a:rPr lang="ru-RU" smtClean="0"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0A14D40-1BAB-4B20-B916-0D21A71173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52DA25B-AB65-4C20-9CAA-D1627231AAAF}" type="datetime1">
              <a:rPr lang="ru-RU" smtClean="0"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7105A22-64F2-4EAB-80A6-C5BAC82A7C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8E4B635-8E42-4184-9FFB-E63E6C7F9BAA}" type="datetime1">
              <a:rPr lang="ru-RU" smtClean="0"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7B20F98-2E02-4BF8-88F3-5CBB1A324B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6109618-BF5C-400A-BCA7-783915D9A0A2}" type="datetime1">
              <a:rPr lang="ru-RU" smtClean="0"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2402F36-47A0-412E-B75C-CAD069509E7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73129006-3CFC-4EA2-9889-CFC93A28C089}" type="datetime1">
              <a:rPr lang="ru-RU" smtClean="0"/>
              <a:t>02.04.2019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ru-RU" smtClean="0"/>
              <a:t>Вчитель інформатики Городнянської районної гімназії Позняк Роман Юрійович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C1433AAE-E6AB-4199-B651-6F53364813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5.png"/><Relationship Id="rId7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2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5.png"/><Relationship Id="rId7" Type="http://schemas.openxmlformats.org/officeDocument/2006/relationships/image" Target="../media/image1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5811331" y="5661248"/>
            <a:ext cx="31014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uk-UA" sz="5400" dirty="0" smtClean="0">
                <a:ln w="50800"/>
                <a:latin typeface="Franklin Gothic Heavy" panose="020B0903020102020204" pitchFamily="34" charset="0"/>
              </a:rPr>
              <a:t>Урок №</a:t>
            </a:r>
            <a:r>
              <a:rPr lang="en-US" sz="5400" dirty="0" smtClean="0">
                <a:ln w="50800"/>
                <a:latin typeface="Franklin Gothic Heavy" panose="020B0903020102020204" pitchFamily="34" charset="0"/>
              </a:rPr>
              <a:t>8</a:t>
            </a:r>
            <a:endParaRPr lang="uk-UA" sz="5400" dirty="0">
              <a:ln w="50800"/>
              <a:latin typeface="Franklin Gothic Heavy" panose="020B0903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83763">
              <a:alpha val="89804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/>
          </a:p>
        </p:txBody>
      </p:sp>
      <p:pic>
        <p:nvPicPr>
          <p:cNvPr id="1026" name="Picture 2" descr="http://abali.ru/wp-content/uploads/2011/10/chernaya_dosk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11" y="0"/>
            <a:ext cx="4969990" cy="349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095919">
            <a:off x="379726" y="2981471"/>
            <a:ext cx="8384161" cy="1062032"/>
          </a:xfrm>
          <a:prstGeom prst="flowChartAlternateProcess">
            <a:avLst/>
          </a:prstGeom>
          <a:solidFill>
            <a:schemeClr val="tx1"/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>
              <a:defRPr/>
            </a:pPr>
            <a:r>
              <a:rPr lang="uk-UA" sz="4000" dirty="0" smtClean="0">
                <a:solidFill>
                  <a:srgbClr val="FF0000"/>
                </a:solidFill>
              </a:rPr>
              <a:t>Тема уроку: </a:t>
            </a:r>
            <a:r>
              <a:rPr lang="uk-UA" sz="2400" dirty="0" smtClean="0">
                <a:solidFill>
                  <a:schemeClr val="bg1"/>
                </a:solidFill>
              </a:rPr>
              <a:t>Додавання тексту до графічних зображень та його форматування</a:t>
            </a:r>
            <a:endParaRPr lang="uk-UA" sz="2400" dirty="0">
              <a:solidFill>
                <a:schemeClr val="bg1"/>
              </a:solidFill>
            </a:endParaRPr>
          </a:p>
        </p:txBody>
      </p:sp>
      <p:pic>
        <p:nvPicPr>
          <p:cNvPr id="3" name="Picture 5" descr="J00790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038600"/>
            <a:ext cx="2590800" cy="2043113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6" y="444845"/>
            <a:ext cx="792088" cy="792088"/>
          </a:xfrm>
          <a:prstGeom prst="rect">
            <a:avLst/>
          </a:prstGeom>
        </p:spPr>
      </p:pic>
      <p:sp>
        <p:nvSpPr>
          <p:cNvPr id="11" name="TextBox 6"/>
          <p:cNvSpPr txBox="1"/>
          <p:nvPr/>
        </p:nvSpPr>
        <p:spPr>
          <a:xfrm>
            <a:off x="394098" y="409099"/>
            <a:ext cx="48540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uk-UA" b="1" dirty="0">
                <a:latin typeface="Comic Sans MS" panose="030F0702030302020204" pitchFamily="66" charset="0"/>
              </a:rPr>
              <a:t>________________________     </a:t>
            </a:r>
            <a:r>
              <a:rPr lang="uk-UA" b="1" dirty="0" smtClean="0">
                <a:latin typeface="Comic Sans MS" panose="030F0702030302020204" pitchFamily="66" charset="0"/>
              </a:rPr>
              <a:t>        (дата</a:t>
            </a:r>
            <a:r>
              <a:rPr lang="uk-UA" b="1" dirty="0"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uk-UA" b="1" i="1" dirty="0">
                <a:latin typeface="Comic Sans MS" panose="030F0702030302020204" pitchFamily="66" charset="0"/>
              </a:rPr>
              <a:t>Класна робота</a:t>
            </a:r>
          </a:p>
          <a:p>
            <a:pPr algn="ctr"/>
            <a:endParaRPr lang="uk-UA" b="1" dirty="0">
              <a:latin typeface="Comic Sans MS" panose="030F0702030302020204" pitchFamily="66" charset="0"/>
            </a:endParaRPr>
          </a:p>
          <a:p>
            <a:pPr algn="ctr"/>
            <a:r>
              <a:rPr lang="uk-UA" b="1" dirty="0" smtClean="0">
                <a:latin typeface="Comic Sans MS" panose="030F0702030302020204" pitchFamily="66" charset="0"/>
              </a:rPr>
              <a:t>Доброго дня шановні шестикласники.</a:t>
            </a:r>
          </a:p>
          <a:p>
            <a:pPr algn="ctr"/>
            <a:r>
              <a:rPr lang="uk-UA" b="1" dirty="0" smtClean="0">
                <a:latin typeface="Comic Sans MS" panose="030F0702030302020204" pitchFamily="66" charset="0"/>
              </a:rPr>
              <a:t>Запишіть будь ласка дату та тему сьогоднішнього уроку</a:t>
            </a:r>
            <a:endParaRPr lang="uk-UA" b="1" dirty="0">
              <a:latin typeface="Comic Sans MS" panose="030F0702030302020204" pitchFamily="66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5571644" y="619390"/>
            <a:ext cx="31014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uk-UA" sz="5400" dirty="0" smtClean="0">
                <a:ln w="50800"/>
                <a:latin typeface="Franklin Gothic Heavy" panose="020B0903020102020204" pitchFamily="34" charset="0"/>
              </a:rPr>
              <a:t>Урок №</a:t>
            </a:r>
            <a:r>
              <a:rPr lang="en-US" sz="5400" dirty="0" smtClean="0">
                <a:ln w="50800"/>
                <a:latin typeface="Franklin Gothic Heavy" panose="020B0903020102020204" pitchFamily="34" charset="0"/>
              </a:rPr>
              <a:t>8</a:t>
            </a:r>
            <a:endParaRPr lang="uk-UA" sz="5400" dirty="0">
              <a:ln w="50800"/>
              <a:latin typeface="Franklin Gothic Heavy" panose="020B0903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BS01720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6101" y="-93315"/>
            <a:ext cx="1357322" cy="1751892"/>
          </a:xfrm>
          <a:prstGeom prst="rect">
            <a:avLst/>
          </a:prstGeom>
          <a:noFill/>
        </p:spPr>
      </p:pic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446492" y="1286844"/>
            <a:ext cx="8301972" cy="2784125"/>
          </a:xfr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itchFamily="18" charset="0"/>
              </a:rPr>
              <a:t>навчальна: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ознайомити учнів з засобами векторного графічного редактора для побудови зображень;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розвивальна: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розвивати логічне й алгоритмічне мислення; формувати вміння діяти за інструкцією, планувати свою діяльність, аналізувати i робити висновки;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виховна: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виховувати інформаційну культуру учнів, уважність, акуратність, дисциплінованість.</a:t>
            </a:r>
          </a:p>
          <a:p>
            <a:pPr marL="457200" indent="-457200" eaLnBrk="1" hangingPunct="1">
              <a:buFont typeface="Trebuchet MS" pitchFamily="34" charset="0"/>
              <a:buAutoNum type="arabicParenR"/>
            </a:pPr>
            <a:endParaRPr lang="uk-UA" sz="20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285728"/>
            <a:ext cx="469352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Мета уроку</a:t>
            </a:r>
            <a:endParaRPr lang="ru-RU" sz="5400" b="1" cap="all" dirty="0">
              <a:ln w="9000" cmpd="sng">
                <a:solidFill>
                  <a:srgbClr val="002060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pic>
        <p:nvPicPr>
          <p:cNvPr id="5" name="Picture 6" descr="BS01967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2648" y="31486"/>
            <a:ext cx="1646178" cy="1453298"/>
          </a:xfrm>
          <a:prstGeom prst="rect">
            <a:avLst/>
          </a:prstGeom>
          <a:noFill/>
        </p:spPr>
      </p:pic>
      <p:sp>
        <p:nvSpPr>
          <p:cNvPr id="20" name="Прямокутник 19"/>
          <p:cNvSpPr/>
          <p:nvPr/>
        </p:nvSpPr>
        <p:spPr>
          <a:xfrm>
            <a:off x="-324544" y="5085184"/>
            <a:ext cx="9721080" cy="1296144"/>
          </a:xfrm>
          <a:prstGeom prst="rect">
            <a:avLst/>
          </a:prstGeom>
          <a:solidFill>
            <a:schemeClr val="bg1"/>
          </a:solidFill>
          <a:ln w="76200">
            <a:solidFill>
              <a:srgbClr val="AB6E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>
              <a:buFont typeface="+mj-lt"/>
              <a:buAutoNum type="arabicPeriod"/>
              <a:tabLst>
                <a:tab pos="8699500" algn="l"/>
              </a:tabLst>
            </a:pPr>
            <a:r>
              <a:rPr lang="uk-UA" sz="2000" dirty="0" smtClean="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rPr>
              <a:t>Як до зображення додати текст</a:t>
            </a:r>
            <a:endParaRPr lang="uk-UA" sz="2000" dirty="0">
              <a:solidFill>
                <a:schemeClr val="bg1">
                  <a:lumMod val="50000"/>
                </a:schemeClr>
              </a:solidFill>
              <a:latin typeface="Franklin Gothic Demi Cond" pitchFamily="34" charset="0"/>
            </a:endParaRPr>
          </a:p>
          <a:p>
            <a:pPr marL="914400" lvl="1" indent="-457200">
              <a:buFont typeface="+mj-lt"/>
              <a:buAutoNum type="arabicPeriod"/>
              <a:tabLst>
                <a:tab pos="8699500" algn="l"/>
              </a:tabLst>
            </a:pP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rPr>
              <a:t>Як </a:t>
            </a:r>
            <a:r>
              <a:rPr lang="uk-UA" sz="2000" dirty="0" smtClean="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rPr>
              <a:t>розмістити текстовий напис уздовж контуру або в середині фігур</a:t>
            </a:r>
          </a:p>
          <a:p>
            <a:pPr marL="914400" lvl="1" indent="-457200">
              <a:buFont typeface="+mj-lt"/>
              <a:buAutoNum type="arabicPeriod"/>
              <a:tabLst>
                <a:tab pos="8699500" algn="l"/>
              </a:tabLst>
            </a:pPr>
            <a:r>
              <a:rPr lang="uk-UA" sz="2000" dirty="0" smtClean="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rPr>
              <a:t>Як підготувати фігурний текст</a:t>
            </a:r>
            <a:endParaRPr lang="uk-UA" sz="2000" dirty="0">
              <a:solidFill>
                <a:schemeClr val="bg1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21" name="Прямокутник 20"/>
          <p:cNvSpPr/>
          <p:nvPr/>
        </p:nvSpPr>
        <p:spPr>
          <a:xfrm>
            <a:off x="-324544" y="4823574"/>
            <a:ext cx="379278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ТИ ДІЗНАЄШСЯ</a:t>
            </a:r>
          </a:p>
        </p:txBody>
      </p:sp>
    </p:spTree>
    <p:extLst>
      <p:ext uri="{BB962C8B-B14F-4D97-AF65-F5344CB8AC3E}">
        <p14:creationId xmlns:p14="http://schemas.microsoft.com/office/powerpoint/2010/main" val="405040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/>
          <p:cNvSpPr/>
          <p:nvPr/>
        </p:nvSpPr>
        <p:spPr>
          <a:xfrm>
            <a:off x="-324544" y="299768"/>
            <a:ext cx="9721080" cy="919663"/>
          </a:xfrm>
          <a:prstGeom prst="rect">
            <a:avLst/>
          </a:prstGeom>
          <a:solidFill>
            <a:schemeClr val="bg1"/>
          </a:solidFill>
          <a:ln w="76200">
            <a:solidFill>
              <a:srgbClr val="AB6E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>
              <a:tabLst>
                <a:tab pos="8699500" algn="l"/>
              </a:tabLst>
            </a:pPr>
            <a:r>
              <a:rPr lang="uk-UA" sz="30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Дайте відповіді на запитання</a:t>
            </a:r>
            <a:endParaRPr lang="uk-UA" sz="3000" dirty="0">
              <a:solidFill>
                <a:schemeClr val="bg1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 rot="21048780">
            <a:off x="-30999" y="231637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Актуалізація опорних знань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636" y="1571388"/>
            <a:ext cx="8321546" cy="1823564"/>
          </a:xfrm>
          <a:ln w="5715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uk-UA" sz="2400" dirty="0" smtClean="0"/>
              <a:t>Як додати текстовий напис до зображення в графічному редакторі </a:t>
            </a:r>
            <a:r>
              <a:rPr lang="en-US" sz="2400" b="1" i="1" dirty="0" smtClean="0"/>
              <a:t>Paint</a:t>
            </a:r>
            <a:r>
              <a:rPr lang="uk-UA" sz="2400" dirty="0" smtClean="0"/>
              <a:t>?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uk-UA" sz="2400" dirty="0" smtClean="0"/>
              <a:t>Які параметри форматування текстового напису можна змінювати в середовищі </a:t>
            </a:r>
            <a:r>
              <a:rPr lang="en-US" sz="2400" b="1" i="1" dirty="0" smtClean="0"/>
              <a:t>Paint</a:t>
            </a:r>
            <a:r>
              <a:rPr lang="ru-RU" sz="2400" dirty="0" smtClean="0"/>
              <a:t>?</a:t>
            </a:r>
            <a:endParaRPr lang="uk-UA" sz="2400" dirty="0"/>
          </a:p>
        </p:txBody>
      </p:sp>
      <p:pic>
        <p:nvPicPr>
          <p:cNvPr id="11" name="Picture 2" descr="http://foneyes.ru/img/picture/Apr/17/e5fcbdb420a18e7fdd0175e22884ee6b/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464" y="3284984"/>
            <a:ext cx="3573014" cy="35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увати 7"/>
          <p:cNvGrpSpPr/>
          <p:nvPr/>
        </p:nvGrpSpPr>
        <p:grpSpPr>
          <a:xfrm>
            <a:off x="6084168" y="678676"/>
            <a:ext cx="2926922" cy="1002680"/>
            <a:chOff x="6084168" y="678676"/>
            <a:chExt cx="2926922" cy="1002680"/>
          </a:xfrm>
        </p:grpSpPr>
        <p:grpSp>
          <p:nvGrpSpPr>
            <p:cNvPr id="9" name="Групувати 8"/>
            <p:cNvGrpSpPr/>
            <p:nvPr/>
          </p:nvGrpSpPr>
          <p:grpSpPr>
            <a:xfrm>
              <a:off x="6084168" y="678676"/>
              <a:ext cx="2926922" cy="993426"/>
              <a:chOff x="2040366" y="3454131"/>
              <a:chExt cx="2926922" cy="993426"/>
            </a:xfrm>
          </p:grpSpPr>
          <p:sp>
            <p:nvSpPr>
              <p:cNvPr id="12" name="Прямокутник 11"/>
              <p:cNvSpPr/>
              <p:nvPr/>
            </p:nvSpPr>
            <p:spPr>
              <a:xfrm rot="383901">
                <a:off x="2158976" y="3799485"/>
                <a:ext cx="2808312" cy="648072"/>
              </a:xfrm>
              <a:prstGeom prst="rect">
                <a:avLst/>
              </a:prstGeom>
              <a:solidFill>
                <a:srgbClr val="00B050">
                  <a:alpha val="60000"/>
                </a:srgbClr>
              </a:solidFill>
              <a:ln>
                <a:solidFill>
                  <a:srgbClr val="FFFFFF">
                    <a:alpha val="69804"/>
                  </a:srgbClr>
                </a:solidFill>
              </a:ln>
              <a:effectLst>
                <a:outerShdw blurRad="50800" dist="127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uk-UA" dirty="0">
                  <a:latin typeface="Franklin Gothic Heavy" pitchFamily="34" charset="0"/>
                </a:endParaRPr>
              </a:p>
            </p:txBody>
          </p:sp>
          <p:sp>
            <p:nvSpPr>
              <p:cNvPr id="13" name="Прямокутник 12"/>
              <p:cNvSpPr/>
              <p:nvPr/>
            </p:nvSpPr>
            <p:spPr>
              <a:xfrm rot="20985129">
                <a:off x="2040366" y="3454131"/>
                <a:ext cx="2808312" cy="648072"/>
              </a:xfrm>
              <a:prstGeom prst="rect">
                <a:avLst/>
              </a:prstGeom>
              <a:solidFill>
                <a:srgbClr val="0F6FC6">
                  <a:alpha val="69804"/>
                </a:srgbClr>
              </a:solidFill>
              <a:ln>
                <a:solidFill>
                  <a:schemeClr val="bg1"/>
                </a:solidFill>
              </a:ln>
              <a:effectLst>
                <a:outerShdw blurRad="508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>
                    <a:latin typeface="Franklin Gothic Heavy" pitchFamily="34" charset="0"/>
                  </a:rPr>
                  <a:t>Пригадай</a:t>
                </a:r>
                <a:endParaRPr lang="uk-UA" dirty="0">
                  <a:latin typeface="Franklin Gothic Heavy" pitchFamily="34" charset="0"/>
                </a:endParaRPr>
              </a:p>
            </p:txBody>
          </p:sp>
        </p:grpSp>
        <p:pic>
          <p:nvPicPr>
            <p:cNvPr id="10" name="Picture 8" descr="Картинки по запросу знак вопрос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4408" y="1218271"/>
              <a:ext cx="484061" cy="463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149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23" y="2708920"/>
            <a:ext cx="7771428" cy="3095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Актуалізація опорних знань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423" y="139227"/>
            <a:ext cx="7015154" cy="632666"/>
          </a:xfrm>
          <a:solidFill>
            <a:srgbClr val="0F6FC6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3200" dirty="0" err="1" smtClean="0">
                <a:latin typeface="Franklin Gothic Medium Cond" panose="020B0606030402020204" pitchFamily="34" charset="0"/>
              </a:rPr>
              <a:t>Онлайн</a:t>
            </a:r>
            <a:r>
              <a:rPr lang="uk-UA" sz="3200" dirty="0" smtClean="0">
                <a:latin typeface="Franklin Gothic Medium Cond" panose="020B0606030402020204" pitchFamily="34" charset="0"/>
              </a:rPr>
              <a:t> тестування:</a:t>
            </a:r>
            <a:endParaRPr lang="ru-RU" sz="3200" dirty="0">
              <a:latin typeface="Franklin Gothic Medium Cond" panose="020B0606030402020204" pitchFamily="34" charset="0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66" y="4486254"/>
            <a:ext cx="3456385" cy="2651615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19" y="917335"/>
            <a:ext cx="8352929" cy="707886"/>
          </a:xfrm>
          <a:prstGeom prst="rect">
            <a:avLst/>
          </a:prstGeom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441325" algn="just"/>
            <a:r>
              <a:rPr lang="uk-UA" sz="2000" dirty="0" smtClean="0"/>
              <a:t>Перейти за посиланням для проходження тесту № 3</a:t>
            </a:r>
          </a:p>
          <a:p>
            <a:pPr algn="just"/>
            <a:r>
              <a:rPr lang="en-US" sz="2000" dirty="0">
                <a:solidFill>
                  <a:srgbClr val="0070C0"/>
                </a:solidFill>
              </a:rPr>
              <a:t>http://</a:t>
            </a:r>
            <a:r>
              <a:rPr lang="en-US" sz="2000" dirty="0" smtClean="0">
                <a:solidFill>
                  <a:srgbClr val="0070C0"/>
                </a:solidFill>
              </a:rPr>
              <a:t>testinform.in.ua/category/</a:t>
            </a:r>
            <a:r>
              <a:rPr lang="uk-UA" sz="2000" dirty="0">
                <a:solidFill>
                  <a:srgbClr val="0070C0"/>
                </a:solidFill>
              </a:rPr>
              <a:t>6</a:t>
            </a:r>
            <a:r>
              <a:rPr lang="en-US" sz="2000" dirty="0" smtClean="0">
                <a:solidFill>
                  <a:srgbClr val="0070C0"/>
                </a:solidFill>
              </a:rPr>
              <a:t>-</a:t>
            </a:r>
            <a:r>
              <a:rPr lang="en-US" sz="2000" dirty="0" err="1" smtClean="0">
                <a:solidFill>
                  <a:srgbClr val="0070C0"/>
                </a:solidFill>
              </a:rPr>
              <a:t>klas</a:t>
            </a:r>
            <a:r>
              <a:rPr lang="en-US" sz="2000" dirty="0">
                <a:solidFill>
                  <a:srgbClr val="0070C0"/>
                </a:solidFill>
              </a:rPr>
              <a:t>/</a:t>
            </a:r>
            <a:endParaRPr lang="uk-UA" sz="2000" dirty="0">
              <a:solidFill>
                <a:srgbClr val="0070C0"/>
              </a:solidFill>
            </a:endParaRPr>
          </a:p>
        </p:txBody>
      </p:sp>
      <p:cxnSp>
        <p:nvCxnSpPr>
          <p:cNvPr id="8" name="Пряма зі стрілкою 7"/>
          <p:cNvCxnSpPr/>
          <p:nvPr/>
        </p:nvCxnSpPr>
        <p:spPr>
          <a:xfrm>
            <a:off x="1907704" y="1625221"/>
            <a:ext cx="288032" cy="10836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4" descr="http://dp-zel.ru/wp-content/uploads/2014/02/shutterstock_94053265-300x26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131" y="3219731"/>
            <a:ext cx="4369669" cy="391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productinnovationeducators.com/blog/wp-content/uploads/2012/04/Puppet-with-Question-Mark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68" y="-52571"/>
            <a:ext cx="905374" cy="101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Блок-схема: дані 12"/>
          <p:cNvSpPr/>
          <p:nvPr/>
        </p:nvSpPr>
        <p:spPr>
          <a:xfrm>
            <a:off x="-1692696" y="3469"/>
            <a:ext cx="8640960" cy="6857998"/>
          </a:xfrm>
          <a:prstGeom prst="flowChartInputOutput">
            <a:avLst/>
          </a:prstGeom>
          <a:solidFill>
            <a:schemeClr val="bg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4" name="Picture 2" descr="http://abali.ru/wp-content/uploads/2011/10/chernaya_dos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174" y="1969093"/>
            <a:ext cx="4519711" cy="317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кутник 14"/>
          <p:cNvSpPr/>
          <p:nvPr/>
        </p:nvSpPr>
        <p:spPr>
          <a:xfrm>
            <a:off x="1067924" y="2636912"/>
            <a:ext cx="4728212" cy="1569660"/>
          </a:xfrm>
          <a:prstGeom prst="rect">
            <a:avLst/>
          </a:prstGeom>
          <a:noFill/>
          <a:effectLst>
            <a:softEdge rad="38100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dirty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Вперед до </a:t>
            </a:r>
          </a:p>
          <a:p>
            <a:pPr algn="ctr"/>
            <a:r>
              <a:rPr lang="uk-UA" sz="4800" b="1" dirty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нових знань</a:t>
            </a:r>
            <a:r>
              <a:rPr lang="ru-RU" sz="48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!</a:t>
            </a:r>
            <a:endParaRPr lang="ru-RU" sz="4800" b="1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lumMod val="50000"/>
                    <a:alpha val="60000"/>
                  </a:schemeClr>
                </a:glow>
              </a:effectLst>
              <a:latin typeface="Franklin Gothic Heavy" pitchFamily="34" charset="0"/>
            </a:endParaRPr>
          </a:p>
        </p:txBody>
      </p:sp>
      <p:pic>
        <p:nvPicPr>
          <p:cNvPr id="16" name="Picture 2" descr="Результат пошуку зображень за запитом &quot;учитель картинка&quot;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640" y="3233812"/>
            <a:ext cx="4930130" cy="379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61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>
                <a:latin typeface="Franklin Gothic Medium Cond" pitchFamily="34" charset="0"/>
              </a:rPr>
              <a:t>Як до зображення додати текст і розмістити його </a:t>
            </a:r>
            <a:r>
              <a:rPr lang="uk-UA" sz="2400" dirty="0" smtClean="0">
                <a:latin typeface="Franklin Gothic Medium Cond" pitchFamily="34" charset="0"/>
              </a:rPr>
              <a:t/>
            </a:r>
            <a:br>
              <a:rPr lang="uk-UA" sz="2400" dirty="0" smtClean="0">
                <a:latin typeface="Franklin Gothic Medium Cond" pitchFamily="34" charset="0"/>
              </a:rPr>
            </a:br>
            <a:r>
              <a:rPr lang="uk-UA" sz="2400" dirty="0" smtClean="0">
                <a:latin typeface="Franklin Gothic Medium Cond" pitchFamily="34" charset="0"/>
              </a:rPr>
              <a:t>вздовж контуру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783193"/>
          </a:xfrm>
          <a:prstGeom prst="wedgeRoundRectCallout">
            <a:avLst>
              <a:gd name="adj1" fmla="val -57369"/>
              <a:gd name="adj2" fmla="val 117477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напису тексту використовують інструмент       з </a:t>
            </a:r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Панелі інструментів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744" y="2369397"/>
            <a:ext cx="901716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Округлений прямокутник 13"/>
          <p:cNvSpPr/>
          <p:nvPr/>
        </p:nvSpPr>
        <p:spPr>
          <a:xfrm>
            <a:off x="1571960" y="5019635"/>
            <a:ext cx="551768" cy="497597"/>
          </a:xfrm>
          <a:prstGeom prst="roundRect">
            <a:avLst/>
          </a:prstGeom>
          <a:solidFill>
            <a:srgbClr val="0F6FC6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238" y="3789040"/>
            <a:ext cx="5415730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1753" y="960650"/>
            <a:ext cx="333333" cy="295238"/>
          </a:xfrm>
          <a:prstGeom prst="rect">
            <a:avLst/>
          </a:prstGeom>
        </p:spPr>
      </p:pic>
      <p:pic>
        <p:nvPicPr>
          <p:cNvPr id="13" name="Picture 4" descr="http://mayhemcorporation.com/mayhem/images/mouse_curso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36" y="5517232"/>
            <a:ext cx="375476" cy="55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6" name="Овал 15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69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0.12951 -0.0293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-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951 -0.02939 L 0.28698 -0.1870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65" y="-7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698 -0.18703 L 0.77535 -0.0400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10" y="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691382"/>
            <a:ext cx="3885220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>
                <a:latin typeface="Franklin Gothic Medium Cond" pitchFamily="34" charset="0"/>
              </a:rPr>
              <a:t>Як до зображення додати текст і розмістити його </a:t>
            </a:r>
            <a:r>
              <a:rPr lang="uk-UA" sz="2400" dirty="0" smtClean="0">
                <a:latin typeface="Franklin Gothic Medium Cond" pitchFamily="34" charset="0"/>
              </a:rPr>
              <a:t/>
            </a:r>
            <a:br>
              <a:rPr lang="uk-UA" sz="2400" dirty="0" smtClean="0">
                <a:latin typeface="Franklin Gothic Medium Cond" pitchFamily="34" charset="0"/>
              </a:rPr>
            </a:br>
            <a:r>
              <a:rPr lang="uk-UA" sz="2400" dirty="0" smtClean="0">
                <a:latin typeface="Franklin Gothic Medium Cond" pitchFamily="34" charset="0"/>
              </a:rPr>
              <a:t>вздовж контуру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1804749"/>
          </a:xfrm>
          <a:prstGeom prst="wedgeRoundRectCallout">
            <a:avLst>
              <a:gd name="adj1" fmla="val -57110"/>
              <a:gd name="adj2" fmla="val 26744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Створений текстовий напис можна редагувати та форматувати. Для виконання дій з текстом використовують вказівки меню </a:t>
            </a:r>
            <a:r>
              <a:rPr lang="uk-UA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Текст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Налаштувати параметри форматування тексту можна за допомогою вказівки </a:t>
            </a:r>
            <a:r>
              <a:rPr lang="uk-UA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Текст/Текст та шрифт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Округлений прямокутник 13"/>
          <p:cNvSpPr/>
          <p:nvPr/>
        </p:nvSpPr>
        <p:spPr>
          <a:xfrm>
            <a:off x="395536" y="3935773"/>
            <a:ext cx="3885220" cy="285315"/>
          </a:xfrm>
          <a:prstGeom prst="roundRect">
            <a:avLst/>
          </a:prstGeom>
          <a:solidFill>
            <a:srgbClr val="0F6FC6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247" y="3040413"/>
            <a:ext cx="3867811" cy="2287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6" name="Овал 15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5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 smtClean="0">
                <a:latin typeface="Franklin Gothic Medium Cond" pitchFamily="34" charset="0"/>
              </a:rPr>
              <a:t>Як до зображення додати текст і розмістити його </a:t>
            </a:r>
            <a:br>
              <a:rPr lang="uk-UA" sz="2400" dirty="0" smtClean="0">
                <a:latin typeface="Franklin Gothic Medium Cond" pitchFamily="34" charset="0"/>
              </a:rPr>
            </a:br>
            <a:r>
              <a:rPr lang="uk-UA" sz="2400" dirty="0" smtClean="0">
                <a:latin typeface="Franklin Gothic Medium Cond" pitchFamily="34" charset="0"/>
              </a:rPr>
              <a:t>вздовж контуру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1464231"/>
          </a:xfrm>
          <a:prstGeom prst="wedgeRoundRectCallout">
            <a:avLst>
              <a:gd name="adj1" fmla="val -56980"/>
              <a:gd name="adj2" fmla="val 43952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Щоб текст розміщувався вздовж кривої або контуру фігури, слід виділити текстовий напис і відповідний графічний об’єкт при </a:t>
            </a:r>
            <a:r>
              <a:rPr lang="uk-UA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натисненій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клавіші 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Shift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виконати вказівку </a:t>
            </a:r>
            <a:r>
              <a:rPr lang="uk-UA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Текст/Розмістити по контуру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3661472"/>
            <a:ext cx="3076190" cy="2923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985" y="3842425"/>
            <a:ext cx="3371429" cy="2561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круглений прямокутник 15"/>
          <p:cNvSpPr/>
          <p:nvPr/>
        </p:nvSpPr>
        <p:spPr>
          <a:xfrm>
            <a:off x="318072" y="4701788"/>
            <a:ext cx="3456990" cy="288032"/>
          </a:xfrm>
          <a:prstGeom prst="roundRect">
            <a:avLst/>
          </a:prstGeom>
          <a:solidFill>
            <a:srgbClr val="0F6FC6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6" name="Picture 2" descr="Результат пошуку зображень за запитом &quot;shift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310" y="2689058"/>
            <a:ext cx="2091576" cy="723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Овал 13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3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 smtClean="0">
                <a:latin typeface="Franklin Gothic Medium Cond" pitchFamily="34" charset="0"/>
              </a:rPr>
              <a:t>Як до зображення додати текст і розмістити його </a:t>
            </a:r>
            <a:br>
              <a:rPr lang="uk-UA" sz="2400" dirty="0" smtClean="0">
                <a:latin typeface="Franklin Gothic Medium Cond" pitchFamily="34" charset="0"/>
              </a:rPr>
            </a:br>
            <a:r>
              <a:rPr lang="uk-UA" sz="2400" dirty="0" smtClean="0">
                <a:latin typeface="Franklin Gothic Medium Cond" pitchFamily="34" charset="0"/>
              </a:rPr>
              <a:t>вздовж контуру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1804749"/>
          </a:xfrm>
          <a:prstGeom prst="wedgeRoundRectCallout">
            <a:avLst>
              <a:gd name="adj1" fmla="val -56721"/>
              <a:gd name="adj2" fmla="val 28903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Щоб текст розміщувався всередині фігури або декількох фігур, слід виділити текстовий напис і відповідні графічні об’єкти при </a:t>
            </a:r>
            <a:r>
              <a:rPr lang="uk-UA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натисненій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клавіші 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Shift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послідовності, протилежній до бажаної послідовності розміщення тексту та виконати вказівку </a:t>
            </a:r>
            <a:r>
              <a:rPr lang="uk-UA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Текст/Огорнути в рамку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85" y="3842425"/>
            <a:ext cx="3371429" cy="2561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круглений прямокутник 15"/>
          <p:cNvSpPr/>
          <p:nvPr/>
        </p:nvSpPr>
        <p:spPr>
          <a:xfrm>
            <a:off x="336120" y="5139459"/>
            <a:ext cx="3456990" cy="288032"/>
          </a:xfrm>
          <a:prstGeom prst="roundRect">
            <a:avLst/>
          </a:prstGeom>
          <a:solidFill>
            <a:srgbClr val="0F6FC6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6" name="Picture 2" descr="Результат пошуку зображень за запитом &quot;shift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212" y="2845660"/>
            <a:ext cx="2091576" cy="723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Овал 13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2708" y="3748137"/>
            <a:ext cx="3564396" cy="2821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671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 smtClean="0">
                <a:latin typeface="Franklin Gothic Medium Cond" pitchFamily="34" charset="0"/>
              </a:rPr>
              <a:t>Як до зображення додати текст і розмістити його </a:t>
            </a:r>
            <a:br>
              <a:rPr lang="uk-UA" sz="2400" dirty="0" smtClean="0">
                <a:latin typeface="Franklin Gothic Medium Cond" pitchFamily="34" charset="0"/>
              </a:rPr>
            </a:br>
            <a:r>
              <a:rPr lang="uk-UA" sz="2400" dirty="0" smtClean="0">
                <a:latin typeface="Franklin Gothic Medium Cond" pitchFamily="34" charset="0"/>
              </a:rPr>
              <a:t>вздовж контуру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1464231"/>
          </a:xfrm>
          <a:prstGeom prst="wedgeRoundRectCallout">
            <a:avLst>
              <a:gd name="adj1" fmla="val -56980"/>
              <a:gd name="adj2" fmla="val 43952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Якщо текст розмістили вздовж контуру або всередині фігур, за допомогою вказівок </a:t>
            </a:r>
            <a:r>
              <a:rPr lang="uk-UA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Текст/Відокремити від контуру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uk-UA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Текст/Вийняти з рамки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 повернути його до початкового вигляду текстового напису.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2615054"/>
            <a:ext cx="5184576" cy="3939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круглений прямокутник 15"/>
          <p:cNvSpPr/>
          <p:nvPr/>
        </p:nvSpPr>
        <p:spPr>
          <a:xfrm>
            <a:off x="2340112" y="4296868"/>
            <a:ext cx="5184215" cy="288032"/>
          </a:xfrm>
          <a:prstGeom prst="roundRect">
            <a:avLst/>
          </a:prstGeom>
          <a:solidFill>
            <a:srgbClr val="0F6FC6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Овал 13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2362715" y="5013176"/>
            <a:ext cx="5161612" cy="288032"/>
          </a:xfrm>
          <a:prstGeom prst="roundRect">
            <a:avLst/>
          </a:prstGeom>
          <a:solidFill>
            <a:srgbClr val="0F6FC6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023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>
                <a:latin typeface="Franklin Gothic Medium Cond" pitchFamily="34" charset="0"/>
              </a:rPr>
              <a:t>Як підготувати фігурний </a:t>
            </a:r>
            <a:r>
              <a:rPr lang="uk-UA" sz="2400" dirty="0" smtClean="0">
                <a:latin typeface="Franklin Gothic Medium Cond" pitchFamily="34" charset="0"/>
              </a:rPr>
              <a:t>текст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2145268"/>
          </a:xfrm>
          <a:prstGeom prst="wedgeRoundRectCallout">
            <a:avLst>
              <a:gd name="adj1" fmla="val -56592"/>
              <a:gd name="adj2" fmla="val 14833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середовищі графічного редактора </a:t>
            </a:r>
            <a:r>
              <a:rPr lang="en-US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Inkscape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 змінювати відстані між літерами, їхній нахил та розміщувати літери на різній висоті. Для цього текстовий курсор встановлюють перед літерою, до якої будуть застосовувати ефект, і використовують різні комбінації клавіш.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Овал 13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727753"/>
              </p:ext>
            </p:extLst>
          </p:nvPr>
        </p:nvGraphicFramePr>
        <p:xfrm>
          <a:off x="467544" y="3688826"/>
          <a:ext cx="799288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237600241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3547981393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4013615363"/>
                    </a:ext>
                  </a:extLst>
                </a:gridCol>
              </a:tblGrid>
              <a:tr h="62617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Комбінація клавіш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Результат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Приклад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69900808"/>
                  </a:ext>
                </a:extLst>
              </a:tr>
              <a:tr h="626171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Збільшується відстань між літерами</a:t>
                      </a:r>
                      <a:endParaRPr lang="uk-UA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2781047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41" y="4797152"/>
            <a:ext cx="2371429" cy="10095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4390581"/>
            <a:ext cx="1679214" cy="182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62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>
                <a:latin typeface="Franklin Gothic Medium Cond" pitchFamily="34" charset="0"/>
              </a:rPr>
              <a:t>Як підготувати фігурний </a:t>
            </a:r>
            <a:r>
              <a:rPr lang="uk-UA" sz="2400" dirty="0" smtClean="0">
                <a:latin typeface="Franklin Gothic Medium Cond" pitchFamily="34" charset="0"/>
              </a:rPr>
              <a:t>текст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2145268"/>
          </a:xfrm>
          <a:prstGeom prst="wedgeRoundRectCallout">
            <a:avLst>
              <a:gd name="adj1" fmla="val -56592"/>
              <a:gd name="adj2" fmla="val 16521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середовищі графічного редактора </a:t>
            </a:r>
            <a:r>
              <a:rPr lang="en-US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Inkscape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 змінювати відстані між літерами, їхній нахил та розміщувати літери на різній висоті. Для цього текстовий курсор встановлюють перед літерою, до якої будуть застосовувати ефект, і використовують різні комбінації клавіш.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Овал 13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  <p:graphicFrame>
        <p:nvGraphicFramePr>
          <p:cNvPr id="15" name="Таблиця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308393"/>
              </p:ext>
            </p:extLst>
          </p:nvPr>
        </p:nvGraphicFramePr>
        <p:xfrm>
          <a:off x="467544" y="3688826"/>
          <a:ext cx="799288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237600241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3547981393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4013615363"/>
                    </a:ext>
                  </a:extLst>
                </a:gridCol>
              </a:tblGrid>
              <a:tr h="62617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Комбінація клавіш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Результат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Приклад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69900808"/>
                  </a:ext>
                </a:extLst>
              </a:tr>
              <a:tr h="626171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Зменшується відстань між літерами</a:t>
                      </a:r>
                      <a:endParaRPr lang="uk-UA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2781047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28" y="4797152"/>
            <a:ext cx="2361905" cy="9904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4444771"/>
            <a:ext cx="1542857" cy="1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38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>
                <a:latin typeface="Franklin Gothic Medium Cond" pitchFamily="34" charset="0"/>
              </a:rPr>
              <a:t>Як підготувати фігурний </a:t>
            </a:r>
            <a:r>
              <a:rPr lang="uk-UA" sz="2400" dirty="0" smtClean="0">
                <a:latin typeface="Franklin Gothic Medium Cond" pitchFamily="34" charset="0"/>
              </a:rPr>
              <a:t>текст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2145268"/>
          </a:xfrm>
          <a:prstGeom prst="wedgeRoundRectCallout">
            <a:avLst>
              <a:gd name="adj1" fmla="val -56980"/>
              <a:gd name="adj2" fmla="val 16099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середовищі графічного редактора </a:t>
            </a:r>
            <a:r>
              <a:rPr lang="en-US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Inkscape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 змінювати відстані між літерами, їхній нахил та розміщувати літери на різній висоті. Для цього текстовий курсор встановлюють перед літерою, до якої будуть застосовувати ефект, і використовують різні комбінації клавіш.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Овал 13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  <p:graphicFrame>
        <p:nvGraphicFramePr>
          <p:cNvPr id="10" name="Таблиця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156653"/>
              </p:ext>
            </p:extLst>
          </p:nvPr>
        </p:nvGraphicFramePr>
        <p:xfrm>
          <a:off x="467544" y="3688826"/>
          <a:ext cx="799288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237600241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3547981393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4013615363"/>
                    </a:ext>
                  </a:extLst>
                </a:gridCol>
              </a:tblGrid>
              <a:tr h="62617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Комбінація клавіш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Результат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Приклад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69900808"/>
                  </a:ext>
                </a:extLst>
              </a:tr>
              <a:tr h="626171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Літера підніметься вище рівня тексту</a:t>
                      </a:r>
                      <a:endParaRPr lang="uk-UA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2781047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07" y="4797152"/>
            <a:ext cx="2390476" cy="1019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4466899"/>
            <a:ext cx="1756563" cy="182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35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>
                <a:latin typeface="Franklin Gothic Medium Cond" pitchFamily="34" charset="0"/>
              </a:rPr>
              <a:t>Як підготувати фігурний </a:t>
            </a:r>
            <a:r>
              <a:rPr lang="uk-UA" sz="2400" dirty="0" smtClean="0">
                <a:latin typeface="Franklin Gothic Medium Cond" pitchFamily="34" charset="0"/>
              </a:rPr>
              <a:t>текст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2145268"/>
          </a:xfrm>
          <a:prstGeom prst="wedgeRoundRectCallout">
            <a:avLst>
              <a:gd name="adj1" fmla="val -56721"/>
              <a:gd name="adj2" fmla="val 15677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середовищі графічного редактора </a:t>
            </a:r>
            <a:r>
              <a:rPr lang="en-US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Inkscape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 змінювати відстані між літерами, їхній нахил та розміщувати літери на різній висоті. Для цього текстовий курсор встановлюють перед літерою, до якої будуть застосовувати ефект, і використовують різні комбінації клавіш.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Овал 13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  <p:graphicFrame>
        <p:nvGraphicFramePr>
          <p:cNvPr id="10" name="Таблиця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509259"/>
              </p:ext>
            </p:extLst>
          </p:nvPr>
        </p:nvGraphicFramePr>
        <p:xfrm>
          <a:off x="467544" y="3688826"/>
          <a:ext cx="799288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237600241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3547981393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4013615363"/>
                    </a:ext>
                  </a:extLst>
                </a:gridCol>
              </a:tblGrid>
              <a:tr h="62617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Комбінація клавіш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Результат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Приклад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69900808"/>
                  </a:ext>
                </a:extLst>
              </a:tr>
              <a:tr h="626171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Літера опуститься нижче рівня тексту</a:t>
                      </a:r>
                      <a:endParaRPr lang="uk-UA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2781047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5" y="4797152"/>
            <a:ext cx="2323809" cy="9904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4389484"/>
            <a:ext cx="1642278" cy="188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>
                <a:latin typeface="Franklin Gothic Medium Cond" pitchFamily="34" charset="0"/>
              </a:rPr>
              <a:t>Як підготувати фігурний </a:t>
            </a:r>
            <a:r>
              <a:rPr lang="uk-UA" sz="2400" dirty="0" smtClean="0">
                <a:latin typeface="Franklin Gothic Medium Cond" pitchFamily="34" charset="0"/>
              </a:rPr>
              <a:t>текст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2145268"/>
          </a:xfrm>
          <a:prstGeom prst="wedgeRoundRectCallout">
            <a:avLst>
              <a:gd name="adj1" fmla="val -56980"/>
              <a:gd name="adj2" fmla="val 15677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середовищі графічного редактора </a:t>
            </a:r>
            <a:r>
              <a:rPr lang="en-US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Inkscape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 змінювати відстані між літерами, їхній нахил та розміщувати літери на різній висоті. Для цього текстовий курсор встановлюють перед літерою, до якої будуть застосовувати ефект, і використовують різні комбінації клавіш.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Овал 13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  <p:graphicFrame>
        <p:nvGraphicFramePr>
          <p:cNvPr id="10" name="Таблиця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455341"/>
              </p:ext>
            </p:extLst>
          </p:nvPr>
        </p:nvGraphicFramePr>
        <p:xfrm>
          <a:off x="467544" y="3688826"/>
          <a:ext cx="799288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237600241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3547981393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4013615363"/>
                    </a:ext>
                  </a:extLst>
                </a:gridCol>
              </a:tblGrid>
              <a:tr h="62617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Комбінація клавіш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Результат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Приклад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69900808"/>
                  </a:ext>
                </a:extLst>
              </a:tr>
              <a:tr h="626171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Літера повертається за годинниковою стрілкою</a:t>
                      </a:r>
                      <a:endParaRPr lang="uk-UA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2781047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74" y="4797152"/>
            <a:ext cx="2295238" cy="9428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4365104"/>
            <a:ext cx="1731619" cy="191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2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3712"/>
            <a:ext cx="8136904" cy="646976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>
                <a:latin typeface="Franklin Gothic Medium Cond" pitchFamily="34" charset="0"/>
              </a:rPr>
              <a:t>Як підготувати фігурний </a:t>
            </a:r>
            <a:r>
              <a:rPr lang="uk-UA" sz="2400" dirty="0" smtClean="0">
                <a:latin typeface="Franklin Gothic Medium Cond" pitchFamily="34" charset="0"/>
              </a:rPr>
              <a:t>текст</a:t>
            </a:r>
            <a:r>
              <a:rPr lang="uk-UA" sz="2400" b="1" dirty="0" smtClean="0">
                <a:latin typeface="Franklin Gothic Medium Cond" pitchFamily="34" charset="0"/>
              </a:rPr>
              <a:t>?</a:t>
            </a:r>
            <a:endParaRPr lang="uk-UA" sz="2400" b="1" dirty="0">
              <a:latin typeface="Franklin Gothic Medium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7268" y="864292"/>
            <a:ext cx="6993790" cy="2145268"/>
          </a:xfrm>
          <a:prstGeom prst="wedgeRoundRectCallout">
            <a:avLst>
              <a:gd name="adj1" fmla="val -56721"/>
              <a:gd name="adj2" fmla="val 13989"/>
              <a:gd name="adj3" fmla="val 16667"/>
            </a:avLst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just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середовищі графічного редактора </a:t>
            </a:r>
            <a:r>
              <a:rPr lang="en-US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Inkscape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 змінювати відстані між літерами, їхній нахил та розміщувати літери на різній висоті. Для цього текстовий курсор встановлюють перед літерою, до якої будуть застосовувати ефект, і використовують різні комбінації клавіш.</a:t>
            </a:r>
            <a:endParaRPr lang="uk-UA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skrinka.zp.ua/wp-content/uploads/2015/11/12053673-Business-Attention-exclamation-mark-with-up-hand-Stock-Vector-punctuation-830x104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1538744" cy="19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Вивчення нового матеріалу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Овал 13"/>
          <p:cNvSpPr/>
          <p:nvPr/>
        </p:nvSpPr>
        <p:spPr>
          <a:xfrm rot="21048780">
            <a:off x="62592" y="14506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en-US" dirty="0">
                <a:latin typeface="Franklin Gothic Heavy" pitchFamily="34" charset="0"/>
              </a:rPr>
              <a:t>8</a:t>
            </a:r>
            <a:endParaRPr lang="uk-UA" dirty="0">
              <a:latin typeface="Franklin Gothic Heavy" pitchFamily="34" charset="0"/>
            </a:endParaRPr>
          </a:p>
        </p:txBody>
      </p:sp>
      <p:graphicFrame>
        <p:nvGraphicFramePr>
          <p:cNvPr id="10" name="Таблиця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395192"/>
              </p:ext>
            </p:extLst>
          </p:nvPr>
        </p:nvGraphicFramePr>
        <p:xfrm>
          <a:off x="467544" y="3688826"/>
          <a:ext cx="799288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237600241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3547981393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4013615363"/>
                    </a:ext>
                  </a:extLst>
                </a:gridCol>
              </a:tblGrid>
              <a:tr h="62617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Комбінація клавіш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Результат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Приклад 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69900808"/>
                  </a:ext>
                </a:extLst>
              </a:tr>
              <a:tr h="626171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Літера повертається проти годинникової стрілки</a:t>
                      </a:r>
                      <a:endParaRPr lang="uk-UA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2781047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4797152"/>
            <a:ext cx="2314286" cy="9428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4407861"/>
            <a:ext cx="1541698" cy="1898814"/>
          </a:xfrm>
          <a:prstGeom prst="rect">
            <a:avLst/>
          </a:prstGeom>
        </p:spPr>
      </p:pic>
      <p:sp>
        <p:nvSpPr>
          <p:cNvPr id="15" name="Блок-схема: дані 14"/>
          <p:cNvSpPr/>
          <p:nvPr/>
        </p:nvSpPr>
        <p:spPr>
          <a:xfrm>
            <a:off x="-1692696" y="3469"/>
            <a:ext cx="8640960" cy="6857998"/>
          </a:xfrm>
          <a:prstGeom prst="flowChartInputOutput">
            <a:avLst/>
          </a:prstGeom>
          <a:solidFill>
            <a:schemeClr val="bg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6" name="Picture 2" descr="http://abali.ru/wp-content/uploads/2011/10/chernaya_dos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174" y="1969093"/>
            <a:ext cx="4519711" cy="317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Результат пошуку зображень за запитом &quot;учитель картинка&quot;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640" y="3233812"/>
            <a:ext cx="4930130" cy="379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кутник 17"/>
          <p:cNvSpPr/>
          <p:nvPr/>
        </p:nvSpPr>
        <p:spPr>
          <a:xfrm>
            <a:off x="1468190" y="2580571"/>
            <a:ext cx="3927678" cy="1938992"/>
          </a:xfrm>
          <a:prstGeom prst="rect">
            <a:avLst/>
          </a:prstGeom>
          <a:noFill/>
          <a:effectLst>
            <a:softEdge rad="3810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Настав час </a:t>
            </a:r>
          </a:p>
          <a:p>
            <a:pPr algn="ctr"/>
            <a:r>
              <a:rPr lang="uk-UA" sz="40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закріпити нові </a:t>
            </a:r>
          </a:p>
          <a:p>
            <a:pPr algn="ctr"/>
            <a:r>
              <a:rPr lang="uk-UA" sz="40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знання</a:t>
            </a:r>
            <a:r>
              <a:rPr lang="ru-RU" sz="40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!</a:t>
            </a:r>
            <a:endParaRPr lang="ru-RU" sz="4000" b="1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lumMod val="50000"/>
                    <a:alpha val="60000"/>
                  </a:schemeClr>
                </a:glow>
              </a:effectLst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32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Формування умінь і навичок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674" y="1916832"/>
            <a:ext cx="8224567" cy="1323439"/>
          </a:xfrm>
          <a:prstGeom prst="rect">
            <a:avLst/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uk-UA" sz="2000" b="1" dirty="0">
                <a:solidFill>
                  <a:srgbClr val="0070C0"/>
                </a:solidFill>
                <a:latin typeface="Franklin Gothic Medium Cond" pitchFamily="34" charset="0"/>
              </a:rPr>
              <a:t>Вправа 1</a:t>
            </a:r>
            <a:r>
              <a:rPr lang="uk-UA" sz="2000" b="1" dirty="0" smtClean="0">
                <a:solidFill>
                  <a:srgbClr val="0070C0"/>
                </a:solidFill>
                <a:latin typeface="Franklin Gothic Medium Cond" pitchFamily="34" charset="0"/>
              </a:rPr>
              <a:t>. </a:t>
            </a:r>
            <a:r>
              <a:rPr lang="uk-UA" sz="2000" b="1" dirty="0" smtClean="0">
                <a:solidFill>
                  <a:prstClr val="black"/>
                </a:solidFill>
                <a:latin typeface="Franklin Gothic Medium Cond" pitchFamily="34" charset="0"/>
              </a:rPr>
              <a:t>Логотип.</a:t>
            </a:r>
            <a:r>
              <a:rPr lang="uk-UA" sz="2000" b="1" dirty="0">
                <a:solidFill>
                  <a:prstClr val="black"/>
                </a:solidFill>
                <a:latin typeface="Arial" charset="0"/>
              </a:rPr>
              <a:t>	</a:t>
            </a:r>
            <a:endParaRPr lang="uk-UA" sz="2000" dirty="0">
              <a:solidFill>
                <a:prstClr val="black"/>
              </a:solidFill>
              <a:latin typeface="Arial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Завдання</a:t>
            </a: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Створіть зображення логотипа (</a:t>
            </a:r>
            <a:r>
              <a:rPr kumimoji="0" lang="uk-UA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мал</a:t>
            </a: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6.8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), що складається з фігур різної форми. Додай текстовий напис та розташуй його вздовж контуру фігури</a:t>
            </a:r>
            <a:r>
              <a:rPr kumimoji="0" lang="uk-UA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kumimoji="0" lang="uk-UA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674950"/>
          </a:xfrm>
          <a:prstGeom prst="rect">
            <a:avLst/>
          </a:prstGeom>
          <a:solidFill>
            <a:srgbClr val="0070C0">
              <a:alpha val="74902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        </a:t>
            </a:r>
            <a:r>
              <a:rPr kumimoji="0" lang="uk-UA" sz="2400" b="1" u="sng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Увага</a:t>
            </a:r>
            <a:r>
              <a:rPr kumimoji="0" lang="uk-UA" sz="2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! </a:t>
            </a:r>
            <a:r>
              <a:rPr kumimoji="0" lang="uk-UA" sz="2400" b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Під час роботи з комп’ютером дотримуйтеся правил безпеки та санітарно-гігієнічних норм.</a:t>
            </a:r>
            <a:endParaRPr kumimoji="0" lang="ru-RU" sz="24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 Cond" pitchFamily="34" charset="0"/>
            </a:endParaRPr>
          </a:p>
        </p:txBody>
      </p:sp>
      <p:pic>
        <p:nvPicPr>
          <p:cNvPr id="5127" name="Picture 7" descr="Картинки по запросу робот учен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528" y="4925470"/>
            <a:ext cx="1211530" cy="1988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увати 10"/>
          <p:cNvGrpSpPr/>
          <p:nvPr/>
        </p:nvGrpSpPr>
        <p:grpSpPr>
          <a:xfrm>
            <a:off x="6084168" y="678676"/>
            <a:ext cx="2926922" cy="1025355"/>
            <a:chOff x="6084168" y="678676"/>
            <a:chExt cx="2926922" cy="1025355"/>
          </a:xfrm>
        </p:grpSpPr>
        <p:grpSp>
          <p:nvGrpSpPr>
            <p:cNvPr id="13" name="Групувати 12"/>
            <p:cNvGrpSpPr/>
            <p:nvPr/>
          </p:nvGrpSpPr>
          <p:grpSpPr>
            <a:xfrm>
              <a:off x="6084168" y="678676"/>
              <a:ext cx="2926922" cy="993426"/>
              <a:chOff x="2040366" y="3454131"/>
              <a:chExt cx="2926922" cy="993426"/>
            </a:xfrm>
          </p:grpSpPr>
          <p:sp>
            <p:nvSpPr>
              <p:cNvPr id="16" name="Прямокутник 15"/>
              <p:cNvSpPr/>
              <p:nvPr/>
            </p:nvSpPr>
            <p:spPr>
              <a:xfrm rot="383901">
                <a:off x="2158976" y="3799485"/>
                <a:ext cx="2808312" cy="648072"/>
              </a:xfrm>
              <a:prstGeom prst="rect">
                <a:avLst/>
              </a:prstGeom>
              <a:solidFill>
                <a:srgbClr val="00B050">
                  <a:alpha val="60000"/>
                </a:srgbClr>
              </a:solidFill>
              <a:ln>
                <a:solidFill>
                  <a:srgbClr val="FFFFFF">
                    <a:alpha val="69804"/>
                  </a:srgbClr>
                </a:solidFill>
              </a:ln>
              <a:effectLst>
                <a:outerShdw blurRad="50800" dist="127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uk-UA" dirty="0">
                  <a:latin typeface="Franklin Gothic Heavy" pitchFamily="34" charset="0"/>
                </a:endParaRPr>
              </a:p>
            </p:txBody>
          </p:sp>
          <p:sp>
            <p:nvSpPr>
              <p:cNvPr id="17" name="Прямокутник 16"/>
              <p:cNvSpPr/>
              <p:nvPr/>
            </p:nvSpPr>
            <p:spPr>
              <a:xfrm rot="20985129">
                <a:off x="2040366" y="3454131"/>
                <a:ext cx="2808312" cy="648072"/>
              </a:xfrm>
              <a:prstGeom prst="rect">
                <a:avLst/>
              </a:prstGeom>
              <a:solidFill>
                <a:srgbClr val="0F6FC6">
                  <a:alpha val="69804"/>
                </a:srgbClr>
              </a:solidFill>
              <a:ln>
                <a:solidFill>
                  <a:schemeClr val="bg1"/>
                </a:solidFill>
              </a:ln>
              <a:effectLst>
                <a:outerShdw blurRad="508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>
                    <a:latin typeface="Franklin Gothic Heavy" pitchFamily="34" charset="0"/>
                  </a:rPr>
                  <a:t>Діємо</a:t>
                </a:r>
                <a:endParaRPr lang="uk-UA" dirty="0">
                  <a:latin typeface="Franklin Gothic Heavy" pitchFamily="34" charset="0"/>
                </a:endParaRPr>
              </a:p>
            </p:txBody>
          </p:sp>
        </p:grpSp>
        <p:pic>
          <p:nvPicPr>
            <p:cNvPr id="14" name="Picture 12" descr="Картинки по запросу часы вектор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7092" y="1260082"/>
              <a:ext cx="446039" cy="4439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Картинки по запросу часы вектор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5293" y="1275141"/>
              <a:ext cx="404495" cy="413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-2265" y="1297390"/>
            <a:ext cx="4608512" cy="369332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b="1" dirty="0" smtClean="0">
                <a:solidFill>
                  <a:schemeClr val="bg1"/>
                </a:solidFill>
              </a:rPr>
              <a:t>Завдання на с. 46  підручника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 rot="21048780">
            <a:off x="-30999" y="231637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uk-UA" dirty="0">
                <a:latin typeface="Franklin Gothic Heavy" pitchFamily="34" charset="0"/>
              </a:rPr>
              <a:t>8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682" y="3481402"/>
            <a:ext cx="5511968" cy="3249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130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Формування умінь і навичок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6491" y="2060848"/>
            <a:ext cx="8224567" cy="1938992"/>
          </a:xfrm>
          <a:prstGeom prst="rect">
            <a:avLst/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uk-UA" sz="2000" b="1" dirty="0">
                <a:solidFill>
                  <a:srgbClr val="0070C0"/>
                </a:solidFill>
                <a:latin typeface="Franklin Gothic Medium Cond" pitchFamily="34" charset="0"/>
              </a:rPr>
              <a:t>Вправа 2</a:t>
            </a:r>
            <a:r>
              <a:rPr lang="uk-UA" sz="2000" b="1" dirty="0" smtClean="0">
                <a:solidFill>
                  <a:srgbClr val="0070C0"/>
                </a:solidFill>
                <a:latin typeface="Franklin Gothic Medium Cond" pitchFamily="34" charset="0"/>
              </a:rPr>
              <a:t>. </a:t>
            </a:r>
            <a:r>
              <a:rPr lang="uk-UA" sz="2000" b="1" dirty="0" smtClean="0">
                <a:solidFill>
                  <a:prstClr val="black"/>
                </a:solidFill>
                <a:latin typeface="Franklin Gothic Medium Cond" pitchFamily="34" charset="0"/>
              </a:rPr>
              <a:t>Перетворення тексту.</a:t>
            </a:r>
            <a:r>
              <a:rPr lang="uk-UA" sz="2000" b="1" dirty="0">
                <a:solidFill>
                  <a:prstClr val="black"/>
                </a:solidFill>
                <a:latin typeface="Arial" charset="0"/>
              </a:rPr>
              <a:t>	</a:t>
            </a:r>
            <a:endParaRPr lang="uk-UA" sz="2000" dirty="0">
              <a:solidFill>
                <a:prstClr val="black"/>
              </a:solidFill>
              <a:latin typeface="Arial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Завдання</a:t>
            </a: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Досліди які зміни відбудуться в текстовому написі, до якого застосовано зафарбовування та зв’язування контуру, якщо його виділити за допомогою</a:t>
            </a:r>
            <a:r>
              <a:rPr kumimoji="0" lang="uk-UA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інструмента </a:t>
            </a:r>
            <a:r>
              <a:rPr kumimoji="0" lang="uk-UA" sz="2000" b="1" i="1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Трансформація та виділення </a:t>
            </a:r>
            <a:r>
              <a:rPr kumimoji="0" lang="uk-UA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та перемістити напис униз чи ліворуч. Видали переміщений напис. Зроби висновок про те, як можна використати таке переміщення тексту.</a:t>
            </a:r>
            <a:endParaRPr kumimoji="0" lang="uk-UA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674950"/>
          </a:xfrm>
          <a:prstGeom prst="rect">
            <a:avLst/>
          </a:prstGeom>
          <a:solidFill>
            <a:srgbClr val="0070C0">
              <a:alpha val="74902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        </a:t>
            </a:r>
            <a:r>
              <a:rPr kumimoji="0" lang="uk-UA" sz="2400" b="1" u="sng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Увага</a:t>
            </a:r>
            <a:r>
              <a:rPr kumimoji="0" lang="uk-UA" sz="2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! </a:t>
            </a:r>
            <a:r>
              <a:rPr kumimoji="0" lang="uk-UA" sz="2400" b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Під час роботи з комп’ютером дотримуйтеся правил безпеки та санітарно-гігієнічних норм.</a:t>
            </a:r>
            <a:endParaRPr kumimoji="0" lang="ru-RU" sz="24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 Cond" pitchFamily="34" charset="0"/>
            </a:endParaRPr>
          </a:p>
        </p:txBody>
      </p:sp>
      <p:pic>
        <p:nvPicPr>
          <p:cNvPr id="5127" name="Picture 7" descr="Картинки по запросу робот учен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528" y="4925470"/>
            <a:ext cx="1211530" cy="1988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увати 10"/>
          <p:cNvGrpSpPr/>
          <p:nvPr/>
        </p:nvGrpSpPr>
        <p:grpSpPr>
          <a:xfrm>
            <a:off x="6084168" y="678676"/>
            <a:ext cx="2926922" cy="1025355"/>
            <a:chOff x="6084168" y="678676"/>
            <a:chExt cx="2926922" cy="1025355"/>
          </a:xfrm>
        </p:grpSpPr>
        <p:grpSp>
          <p:nvGrpSpPr>
            <p:cNvPr id="12" name="Групувати 11"/>
            <p:cNvGrpSpPr/>
            <p:nvPr/>
          </p:nvGrpSpPr>
          <p:grpSpPr>
            <a:xfrm>
              <a:off x="6084168" y="678676"/>
              <a:ext cx="2926922" cy="993426"/>
              <a:chOff x="2040366" y="3454131"/>
              <a:chExt cx="2926922" cy="993426"/>
            </a:xfrm>
          </p:grpSpPr>
          <p:sp>
            <p:nvSpPr>
              <p:cNvPr id="15" name="Прямокутник 14"/>
              <p:cNvSpPr/>
              <p:nvPr/>
            </p:nvSpPr>
            <p:spPr>
              <a:xfrm rot="383901">
                <a:off x="2158976" y="3799485"/>
                <a:ext cx="2808312" cy="648072"/>
              </a:xfrm>
              <a:prstGeom prst="rect">
                <a:avLst/>
              </a:prstGeom>
              <a:solidFill>
                <a:srgbClr val="00B050">
                  <a:alpha val="60000"/>
                </a:srgbClr>
              </a:solidFill>
              <a:ln>
                <a:solidFill>
                  <a:srgbClr val="FFFFFF">
                    <a:alpha val="69804"/>
                  </a:srgbClr>
                </a:solidFill>
              </a:ln>
              <a:effectLst>
                <a:outerShdw blurRad="50800" dist="127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uk-UA" dirty="0">
                  <a:latin typeface="Franklin Gothic Heavy" pitchFamily="34" charset="0"/>
                </a:endParaRPr>
              </a:p>
            </p:txBody>
          </p:sp>
          <p:sp>
            <p:nvSpPr>
              <p:cNvPr id="16" name="Прямокутник 15"/>
              <p:cNvSpPr/>
              <p:nvPr/>
            </p:nvSpPr>
            <p:spPr>
              <a:xfrm rot="20985129">
                <a:off x="2040366" y="3454131"/>
                <a:ext cx="2808312" cy="648072"/>
              </a:xfrm>
              <a:prstGeom prst="rect">
                <a:avLst/>
              </a:prstGeom>
              <a:solidFill>
                <a:srgbClr val="0F6FC6">
                  <a:alpha val="69804"/>
                </a:srgbClr>
              </a:solidFill>
              <a:ln>
                <a:solidFill>
                  <a:schemeClr val="bg1"/>
                </a:solidFill>
              </a:ln>
              <a:effectLst>
                <a:outerShdw blurRad="508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>
                    <a:latin typeface="Franklin Gothic Heavy" pitchFamily="34" charset="0"/>
                  </a:rPr>
                  <a:t>Діємо</a:t>
                </a:r>
                <a:endParaRPr lang="uk-UA" dirty="0">
                  <a:latin typeface="Franklin Gothic Heavy" pitchFamily="34" charset="0"/>
                </a:endParaRPr>
              </a:p>
            </p:txBody>
          </p:sp>
        </p:grpSp>
        <p:pic>
          <p:nvPicPr>
            <p:cNvPr id="13" name="Picture 12" descr="Картинки по запросу часы вектор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7092" y="1260082"/>
              <a:ext cx="446039" cy="4439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4" descr="Картинки по запросу часы вектор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5293" y="1275141"/>
              <a:ext cx="404495" cy="413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-2265" y="1290320"/>
            <a:ext cx="4608512" cy="369332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b="1" dirty="0" smtClean="0">
                <a:solidFill>
                  <a:schemeClr val="bg1"/>
                </a:solidFill>
              </a:rPr>
              <a:t>Завдання на с. 46-47  підручника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 rot="21048780">
            <a:off x="-30999" y="231637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uk-UA" dirty="0">
                <a:latin typeface="Franklin Gothic Heavy" pitchFamily="34" charset="0"/>
              </a:rPr>
              <a:t>8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1920" y="4234124"/>
            <a:ext cx="640236" cy="2440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869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Формування умінь і навичок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214" y="1882034"/>
            <a:ext cx="8121375" cy="1015663"/>
          </a:xfrm>
          <a:prstGeom prst="rect">
            <a:avLst/>
          </a:prstGeom>
          <a:ln w="3810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Вправа </a:t>
            </a:r>
            <a:r>
              <a:rPr lang="uk-U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Запропонуйте одне одному приклади зображень,</a:t>
            </a:r>
            <a:r>
              <a:rPr kumimoji="0" lang="uk-UA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які можуть містити текстові написи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Обговоріть алгоритми створення таких зображень.</a:t>
            </a: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0C0">
              <a:alpha val="74902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        </a:t>
            </a:r>
            <a:r>
              <a:rPr kumimoji="0" lang="uk-UA" sz="2400" b="1" u="sng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Увага</a:t>
            </a:r>
            <a:r>
              <a:rPr kumimoji="0" lang="uk-UA" sz="2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! </a:t>
            </a:r>
            <a:r>
              <a:rPr kumimoji="0" lang="uk-UA" sz="2400" b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 Cond" pitchFamily="34" charset="0"/>
              </a:rPr>
              <a:t>Під час роботи з комп’ютером дотримуйтеся правил безпеки та санітарно-гігієнічних норм.</a:t>
            </a:r>
            <a:endParaRPr kumimoji="0" lang="ru-RU" sz="24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 Cond" pitchFamily="34" charset="0"/>
            </a:endParaRPr>
          </a:p>
        </p:txBody>
      </p:sp>
      <p:pic>
        <p:nvPicPr>
          <p:cNvPr id="13" name="Picture 5" descr="http://www.playing-field.ru/img/2015/052305/152797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02" l="0" r="100000">
                        <a14:foregroundMark x1="71475" y1="55777" x2="75082" y2="12351"/>
                        <a14:foregroundMark x1="62295" y1="9163" x2="75738" y2="4382"/>
                        <a14:foregroundMark x1="53115" y1="69323" x2="61639" y2="47809"/>
                        <a14:foregroundMark x1="63607" y1="63745" x2="75738" y2="53386"/>
                        <a14:foregroundMark x1="28525" y1="72908" x2="21311" y2="36255"/>
                        <a14:foregroundMark x1="89508" y1="13147" x2="89508" y2="13147"/>
                        <a14:foregroundMark x1="27541" y1="38247" x2="27541" y2="38247"/>
                        <a14:foregroundMark x1="92459" y1="32271" x2="92459" y2="32271"/>
                        <a14:foregroundMark x1="30820" y1="58566" x2="30820" y2="58566"/>
                        <a14:foregroundMark x1="79016" y1="73307" x2="80328" y2="66932"/>
                        <a14:foregroundMark x1="61967" y1="63745" x2="64918" y2="47410"/>
                        <a14:foregroundMark x1="60984" y1="20319" x2="60984" y2="20319"/>
                        <a14:foregroundMark x1="60984" y1="13944" x2="60984" y2="13944"/>
                        <a14:foregroundMark x1="58361" y1="20319" x2="58361" y2="20319"/>
                        <a14:foregroundMark x1="58689" y1="29880" x2="58689" y2="29880"/>
                        <a14:foregroundMark x1="67869" y1="40239" x2="67869" y2="40239"/>
                        <a14:foregroundMark x1="63279" y1="39442" x2="63279" y2="39442"/>
                        <a14:foregroundMark x1="67213" y1="49402" x2="67213" y2="49402"/>
                        <a14:foregroundMark x1="26230" y1="50598" x2="26230" y2="50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870" y="3645024"/>
            <a:ext cx="262406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увати 13"/>
          <p:cNvGrpSpPr/>
          <p:nvPr/>
        </p:nvGrpSpPr>
        <p:grpSpPr>
          <a:xfrm>
            <a:off x="6084168" y="678676"/>
            <a:ext cx="2926922" cy="993426"/>
            <a:chOff x="2040366" y="3454131"/>
            <a:chExt cx="2926922" cy="993426"/>
          </a:xfrm>
        </p:grpSpPr>
        <p:sp>
          <p:nvSpPr>
            <p:cNvPr id="15" name="Прямокутник 14"/>
            <p:cNvSpPr/>
            <p:nvPr/>
          </p:nvSpPr>
          <p:spPr>
            <a:xfrm rot="383901">
              <a:off x="2158976" y="3799485"/>
              <a:ext cx="2808312" cy="648072"/>
            </a:xfrm>
            <a:prstGeom prst="rect">
              <a:avLst/>
            </a:prstGeom>
            <a:solidFill>
              <a:srgbClr val="00B050">
                <a:alpha val="60000"/>
              </a:srgbClr>
            </a:solidFill>
            <a:ln>
              <a:solidFill>
                <a:srgbClr val="FFFFFF">
                  <a:alpha val="69804"/>
                </a:srgbClr>
              </a:solidFill>
            </a:ln>
            <a:effectLst>
              <a:outerShdw blurRad="50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uk-UA" dirty="0" smtClean="0">
                  <a:latin typeface="Franklin Gothic Heavy" pitchFamily="34" charset="0"/>
                </a:rPr>
                <a:t>в парах</a:t>
              </a:r>
              <a:endParaRPr lang="uk-UA" dirty="0">
                <a:latin typeface="Franklin Gothic Heavy" pitchFamily="34" charset="0"/>
              </a:endParaRPr>
            </a:p>
          </p:txBody>
        </p:sp>
        <p:sp>
          <p:nvSpPr>
            <p:cNvPr id="16" name="Прямокутник 15"/>
            <p:cNvSpPr/>
            <p:nvPr/>
          </p:nvSpPr>
          <p:spPr>
            <a:xfrm rot="20985129">
              <a:off x="2040366" y="3454131"/>
              <a:ext cx="2808312" cy="648072"/>
            </a:xfrm>
            <a:prstGeom prst="rect">
              <a:avLst/>
            </a:prstGeom>
            <a:solidFill>
              <a:srgbClr val="0F6FC6">
                <a:alpha val="69804"/>
              </a:srgbClr>
            </a:solidFill>
            <a:ln>
              <a:solidFill>
                <a:schemeClr val="bg1"/>
              </a:solidFill>
            </a:ln>
            <a:effectLst>
              <a:outerShdw blurRad="508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 smtClean="0">
                  <a:latin typeface="Franklin Gothic Heavy" pitchFamily="34" charset="0"/>
                </a:rPr>
                <a:t>Працюємо</a:t>
              </a:r>
              <a:endParaRPr lang="uk-UA" dirty="0">
                <a:latin typeface="Franklin Gothic Heavy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-2265" y="1238940"/>
            <a:ext cx="4608512" cy="369332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uk-UA" b="1" dirty="0" smtClean="0">
                <a:solidFill>
                  <a:schemeClr val="bg1"/>
                </a:solidFill>
              </a:rPr>
              <a:t>Завдання на с. 47  підручника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 rot="21048780">
            <a:off x="-30999" y="231637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</a:t>
            </a:r>
            <a:r>
              <a:rPr lang="uk-UA" dirty="0">
                <a:latin typeface="Franklin Gothic Heavy" pitchFamily="34" charset="0"/>
              </a:rPr>
              <a:t>8</a:t>
            </a:r>
          </a:p>
        </p:txBody>
      </p:sp>
      <p:sp>
        <p:nvSpPr>
          <p:cNvPr id="12" name="Блок-схема: дані 11"/>
          <p:cNvSpPr/>
          <p:nvPr/>
        </p:nvSpPr>
        <p:spPr>
          <a:xfrm>
            <a:off x="-1692696" y="3469"/>
            <a:ext cx="8640960" cy="6857998"/>
          </a:xfrm>
          <a:prstGeom prst="flowChartInputOutput">
            <a:avLst/>
          </a:prstGeom>
          <a:solidFill>
            <a:schemeClr val="bg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0" name="Picture 2" descr="http://abali.ru/wp-content/uploads/2011/10/chernaya_dosk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174" y="1969093"/>
            <a:ext cx="4519711" cy="317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Результат пошуку зображень за запитом &quot;учитель картинка&quot;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640" y="3233812"/>
            <a:ext cx="4930130" cy="379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кутник 21"/>
          <p:cNvSpPr/>
          <p:nvPr/>
        </p:nvSpPr>
        <p:spPr>
          <a:xfrm>
            <a:off x="1650740" y="2348880"/>
            <a:ext cx="3562578" cy="2308324"/>
          </a:xfrm>
          <a:prstGeom prst="rect">
            <a:avLst/>
          </a:prstGeom>
          <a:noFill/>
          <a:effectLst>
            <a:softEdge rad="3810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Працювали, </a:t>
            </a:r>
          </a:p>
          <a:p>
            <a:pPr algn="ctr"/>
            <a:r>
              <a:rPr lang="uk-UA" sz="3600" b="1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працювали</a:t>
            </a:r>
            <a:r>
              <a:rPr lang="en-US" sz="36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 - </a:t>
            </a:r>
            <a:r>
              <a:rPr lang="uk-UA" sz="36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 </a:t>
            </a:r>
          </a:p>
          <a:p>
            <a:pPr algn="ctr"/>
            <a:r>
              <a:rPr lang="uk-UA" sz="3600" b="1" dirty="0" err="1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пригадаєм</a:t>
            </a:r>
            <a:r>
              <a:rPr lang="uk-UA" sz="36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 </a:t>
            </a:r>
          </a:p>
          <a:p>
            <a:pPr algn="ctr"/>
            <a:r>
              <a:rPr lang="uk-UA" sz="36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все що взнали</a:t>
            </a:r>
            <a:r>
              <a:rPr lang="ru-RU" sz="36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!</a:t>
            </a:r>
            <a:endParaRPr lang="ru-RU" sz="3600" b="1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lumMod val="50000"/>
                    <a:alpha val="60000"/>
                  </a:schemeClr>
                </a:glow>
              </a:effectLst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56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  <p:bldP spid="12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6621" y="1521362"/>
            <a:ext cx="8321546" cy="4283902"/>
          </a:xfrm>
          <a:ln w="57150"/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uk-UA" sz="2400" dirty="0" smtClean="0"/>
              <a:t>Як додати текстові написи до зображення?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400" dirty="0" smtClean="0"/>
              <a:t>Які параметри форматування текстового напису можна змінювати? Як це зробити?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400" dirty="0" smtClean="0"/>
              <a:t>Як змінити колір символів текстового напису та їх контури?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400" dirty="0" smtClean="0"/>
              <a:t>Які дії потрібно виконати, щоб розмістити текст уздовж контуру фігури, яка є на зображення?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400" dirty="0" smtClean="0"/>
              <a:t>Які особливості розміщення тексту в середині кількох фігур?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400" dirty="0" smtClean="0"/>
              <a:t>Як змінити розташування літер у тексті?</a:t>
            </a:r>
            <a:endParaRPr lang="uk-UA" sz="2400" dirty="0"/>
          </a:p>
        </p:txBody>
      </p:sp>
      <p:pic>
        <p:nvPicPr>
          <p:cNvPr id="11" name="Picture 2" descr="http://foneyes.ru/img/picture/Apr/17/e5fcbdb420a18e7fdd0175e22884ee6b/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582" y="5013176"/>
            <a:ext cx="1878616" cy="187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Підсумок уроку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-324544" y="299768"/>
            <a:ext cx="9721080" cy="919663"/>
          </a:xfrm>
          <a:prstGeom prst="rect">
            <a:avLst/>
          </a:prstGeom>
          <a:solidFill>
            <a:schemeClr val="bg1"/>
          </a:solidFill>
          <a:ln w="76200">
            <a:solidFill>
              <a:srgbClr val="AB6E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>
              <a:tabLst>
                <a:tab pos="8699500" algn="l"/>
              </a:tabLst>
            </a:pPr>
            <a:r>
              <a:rPr lang="uk-UA" sz="30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Дайте відповіді на запитання</a:t>
            </a:r>
            <a:endParaRPr lang="uk-UA" sz="3000" dirty="0">
              <a:solidFill>
                <a:schemeClr val="bg1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 rot="21048780">
            <a:off x="-30999" y="231637"/>
            <a:ext cx="1055926" cy="1055926"/>
          </a:xfrm>
          <a:prstGeom prst="ellipse">
            <a:avLst/>
          </a:prstGeom>
          <a:solidFill>
            <a:srgbClr val="B03F1C"/>
          </a:solidFill>
          <a:ln w="38100">
            <a:solidFill>
              <a:schemeClr val="bg1"/>
            </a:solidFill>
          </a:ln>
          <a:effectLst>
            <a:outerShdw blurRad="127000" dist="88900" sx="103000" sy="103000" algn="tl" rotWithShape="0">
              <a:prstClr val="black">
                <a:alpha val="33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Franklin Gothic Heavy" pitchFamily="34" charset="0"/>
              </a:rPr>
              <a:t>Урок 8</a:t>
            </a:r>
            <a:endParaRPr lang="uk-UA" dirty="0">
              <a:latin typeface="Franklin Gothic Heavy" pitchFamily="34" charset="0"/>
            </a:endParaRPr>
          </a:p>
        </p:txBody>
      </p:sp>
      <p:grpSp>
        <p:nvGrpSpPr>
          <p:cNvPr id="13" name="Групувати 12"/>
          <p:cNvGrpSpPr/>
          <p:nvPr/>
        </p:nvGrpSpPr>
        <p:grpSpPr>
          <a:xfrm>
            <a:off x="6085897" y="568708"/>
            <a:ext cx="2926922" cy="1002680"/>
            <a:chOff x="6084168" y="678676"/>
            <a:chExt cx="2926922" cy="1002680"/>
          </a:xfrm>
        </p:grpSpPr>
        <p:grpSp>
          <p:nvGrpSpPr>
            <p:cNvPr id="14" name="Групувати 13"/>
            <p:cNvGrpSpPr/>
            <p:nvPr/>
          </p:nvGrpSpPr>
          <p:grpSpPr>
            <a:xfrm>
              <a:off x="6084168" y="678676"/>
              <a:ext cx="2926922" cy="993426"/>
              <a:chOff x="2040366" y="3454131"/>
              <a:chExt cx="2926922" cy="993426"/>
            </a:xfrm>
          </p:grpSpPr>
          <p:sp>
            <p:nvSpPr>
              <p:cNvPr id="16" name="Прямокутник 15"/>
              <p:cNvSpPr/>
              <p:nvPr/>
            </p:nvSpPr>
            <p:spPr>
              <a:xfrm rot="383901">
                <a:off x="2158976" y="3799485"/>
                <a:ext cx="2808312" cy="648072"/>
              </a:xfrm>
              <a:prstGeom prst="rect">
                <a:avLst/>
              </a:prstGeom>
              <a:solidFill>
                <a:srgbClr val="00B050">
                  <a:alpha val="60000"/>
                </a:srgbClr>
              </a:solidFill>
              <a:ln>
                <a:solidFill>
                  <a:srgbClr val="FFFFFF">
                    <a:alpha val="69804"/>
                  </a:srgbClr>
                </a:solidFill>
              </a:ln>
              <a:effectLst>
                <a:outerShdw blurRad="50800" dist="127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uk-UA" dirty="0">
                  <a:latin typeface="Franklin Gothic Heavy" pitchFamily="34" charset="0"/>
                </a:endParaRPr>
              </a:p>
            </p:txBody>
          </p:sp>
          <p:sp>
            <p:nvSpPr>
              <p:cNvPr id="17" name="Прямокутник 16"/>
              <p:cNvSpPr/>
              <p:nvPr/>
            </p:nvSpPr>
            <p:spPr>
              <a:xfrm rot="20985129">
                <a:off x="2040366" y="3454131"/>
                <a:ext cx="2808312" cy="648072"/>
              </a:xfrm>
              <a:prstGeom prst="rect">
                <a:avLst/>
              </a:prstGeom>
              <a:solidFill>
                <a:srgbClr val="0F6FC6">
                  <a:alpha val="69804"/>
                </a:srgbClr>
              </a:solidFill>
              <a:ln>
                <a:solidFill>
                  <a:schemeClr val="bg1"/>
                </a:solidFill>
              </a:ln>
              <a:effectLst>
                <a:outerShdw blurRad="508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>
                    <a:latin typeface="Franklin Gothic Heavy" pitchFamily="34" charset="0"/>
                  </a:rPr>
                  <a:t>Обговорюємо</a:t>
                </a:r>
                <a:endParaRPr lang="uk-UA" dirty="0">
                  <a:latin typeface="Franklin Gothic Heavy" pitchFamily="34" charset="0"/>
                </a:endParaRPr>
              </a:p>
            </p:txBody>
          </p:sp>
        </p:grpSp>
        <p:pic>
          <p:nvPicPr>
            <p:cNvPr id="15" name="Picture 8" descr="Картинки по запросу знак вопрос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4408" y="1218271"/>
              <a:ext cx="484061" cy="463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814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5038" y="1484784"/>
            <a:ext cx="7643866" cy="1569660"/>
          </a:xfrm>
          <a:prstGeom prst="rect">
            <a:avLst/>
          </a:prstGeom>
          <a:solidFill>
            <a:srgbClr val="7F7F7F">
              <a:alpha val="89804"/>
            </a:srgbClr>
          </a:solidFill>
          <a:ln>
            <a:solidFill>
              <a:schemeClr val="bg1"/>
            </a:solidFill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0F6FC6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Demi Cond" pitchFamily="34" charset="0"/>
                <a:ea typeface="+mn-ea"/>
                <a:cs typeface="+mn-cs"/>
              </a:rPr>
              <a:t>1.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0F6FC6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Demi Cond" pitchFamily="34" charset="0"/>
                <a:ea typeface="+mn-ea"/>
                <a:cs typeface="+mn-cs"/>
              </a:rPr>
              <a:t>Що нового сьогодні дізналися?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2. Чого навчилися?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3. Що сподобалось на уроці, а що ні?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4. Чи виникали труднощі?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643734" cy="561228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3200" dirty="0" smtClean="0">
                <a:latin typeface="Franklin Gothic Medium Cond" pitchFamily="34" charset="0"/>
              </a:rPr>
              <a:t>Рефлексія</a:t>
            </a:r>
            <a:endParaRPr lang="ru-RU" sz="3200" dirty="0">
              <a:latin typeface="Franklin Gothic Medium Cond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443" y="3770122"/>
            <a:ext cx="1819207" cy="18192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736039"/>
            <a:ext cx="1800200" cy="1800200"/>
          </a:xfrm>
          <a:prstGeom prst="rect">
            <a:avLst/>
          </a:prstGeom>
        </p:spPr>
      </p:pic>
      <p:cxnSp>
        <p:nvCxnSpPr>
          <p:cNvPr id="10" name="Прямая со стрелкой 9"/>
          <p:cNvCxnSpPr>
            <a:stCxn id="7" idx="3"/>
          </p:cNvCxnSpPr>
          <p:nvPr/>
        </p:nvCxnSpPr>
        <p:spPr>
          <a:xfrm>
            <a:off x="3347864" y="4636139"/>
            <a:ext cx="1584176" cy="0"/>
          </a:xfrm>
          <a:prstGeom prst="straightConnector1">
            <a:avLst/>
          </a:prstGeom>
          <a:ln w="76200"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http://www.productinnovationeducators.com/blog/wp-content/uploads/2012/04/Puppet-with-Question-Mark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956" y="183655"/>
            <a:ext cx="905374" cy="101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Підсумок уроку</a:t>
            </a:r>
            <a:endParaRPr kumimoji="0" lang="ru-RU" sz="40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prstClr val="white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5038" y="1484784"/>
            <a:ext cx="7643866" cy="1569660"/>
          </a:xfrm>
          <a:prstGeom prst="rect">
            <a:avLst/>
          </a:prstGeom>
          <a:solidFill>
            <a:srgbClr val="7F7F7F">
              <a:alpha val="89804"/>
            </a:srgbClr>
          </a:solidFill>
          <a:ln>
            <a:solidFill>
              <a:schemeClr val="bg1"/>
            </a:solidFill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1. Що нового сьогодні дізналися?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0F6FC6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Demi Cond" pitchFamily="34" charset="0"/>
                <a:ea typeface="+mn-ea"/>
                <a:cs typeface="+mn-cs"/>
              </a:rPr>
              <a:t>2. Чого навчилися?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3. Що сподобалось на уроці, а що ні?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4. Чи виникали труднощі?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643734" cy="561228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latin typeface="Franklin Gothic Medium Cond" pitchFamily="34" charset="0"/>
              </a:rPr>
              <a:t>Рефлексія</a:t>
            </a:r>
            <a:endParaRPr lang="ru-RU" sz="3200" dirty="0">
              <a:latin typeface="Franklin Gothic Medium Cond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443" y="3770122"/>
            <a:ext cx="1819207" cy="18192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736039"/>
            <a:ext cx="1800200" cy="1800200"/>
          </a:xfrm>
          <a:prstGeom prst="rect">
            <a:avLst/>
          </a:prstGeom>
        </p:spPr>
      </p:pic>
      <p:cxnSp>
        <p:nvCxnSpPr>
          <p:cNvPr id="10" name="Прямая со стрелкой 9"/>
          <p:cNvCxnSpPr>
            <a:stCxn id="7" idx="3"/>
          </p:cNvCxnSpPr>
          <p:nvPr/>
        </p:nvCxnSpPr>
        <p:spPr>
          <a:xfrm>
            <a:off x="3347864" y="4636139"/>
            <a:ext cx="1584176" cy="0"/>
          </a:xfrm>
          <a:prstGeom prst="straightConnector1">
            <a:avLst/>
          </a:prstGeom>
          <a:ln w="76200"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http://www.productinnovationeducators.com/blog/wp-content/uploads/2012/04/Puppet-with-Question-Mark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956" y="183655"/>
            <a:ext cx="905374" cy="101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Підсумок уроку</a:t>
            </a:r>
            <a:endParaRPr kumimoji="0" lang="ru-RU" sz="40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prstClr val="white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00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5038" y="1484784"/>
            <a:ext cx="7643866" cy="1569660"/>
          </a:xfrm>
          <a:prstGeom prst="rect">
            <a:avLst/>
          </a:prstGeom>
          <a:solidFill>
            <a:srgbClr val="7F7F7F">
              <a:alpha val="89804"/>
            </a:srgbClr>
          </a:solidFill>
          <a:ln>
            <a:solidFill>
              <a:schemeClr val="bg1"/>
            </a:solidFill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1. Що нового сьогодні дізналися?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2. Чого навчилися?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0F6FC6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Demi Cond" pitchFamily="34" charset="0"/>
                <a:ea typeface="+mn-ea"/>
                <a:cs typeface="+mn-cs"/>
              </a:rPr>
              <a:t>3. Що сподобалось на уроці, а що ні?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4. Чи виникали труднощі?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643734" cy="561228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latin typeface="Franklin Gothic Medium Cond" pitchFamily="34" charset="0"/>
              </a:rPr>
              <a:t>Рефлексія</a:t>
            </a:r>
            <a:endParaRPr lang="ru-RU" sz="3200" dirty="0">
              <a:latin typeface="Franklin Gothic Medium Cond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443" y="3770122"/>
            <a:ext cx="1819207" cy="18192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736039"/>
            <a:ext cx="1800200" cy="1800200"/>
          </a:xfrm>
          <a:prstGeom prst="rect">
            <a:avLst/>
          </a:prstGeom>
        </p:spPr>
      </p:pic>
      <p:cxnSp>
        <p:nvCxnSpPr>
          <p:cNvPr id="10" name="Прямая со стрелкой 9"/>
          <p:cNvCxnSpPr>
            <a:stCxn id="7" idx="3"/>
          </p:cNvCxnSpPr>
          <p:nvPr/>
        </p:nvCxnSpPr>
        <p:spPr>
          <a:xfrm>
            <a:off x="3347864" y="4636139"/>
            <a:ext cx="1584176" cy="0"/>
          </a:xfrm>
          <a:prstGeom prst="straightConnector1">
            <a:avLst/>
          </a:prstGeom>
          <a:ln w="76200"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http://www.productinnovationeducators.com/blog/wp-content/uploads/2012/04/Puppet-with-Question-Mark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956" y="183655"/>
            <a:ext cx="905374" cy="101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Підсумок уроку</a:t>
            </a:r>
            <a:endParaRPr kumimoji="0" lang="ru-RU" sz="40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prstClr val="white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75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5038" y="1484784"/>
            <a:ext cx="7643866" cy="1569660"/>
          </a:xfrm>
          <a:prstGeom prst="rect">
            <a:avLst/>
          </a:prstGeom>
          <a:solidFill>
            <a:srgbClr val="7F7F7F">
              <a:alpha val="89804"/>
            </a:srgbClr>
          </a:solidFill>
          <a:ln>
            <a:solidFill>
              <a:schemeClr val="bg1"/>
            </a:solidFill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1. Що нового сьогодні дізналися?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2. Чого навчилися?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Demi Cond" pitchFamily="34" charset="0"/>
                <a:ea typeface="+mn-ea"/>
                <a:cs typeface="+mn-cs"/>
              </a:rPr>
              <a:t>3. Що сподобалось на уроці, а що ні?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0F6FC6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Demi Cond" pitchFamily="34" charset="0"/>
                <a:ea typeface="+mn-ea"/>
                <a:cs typeface="+mn-cs"/>
              </a:rPr>
              <a:t>4. Чи виникали труднощі?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643734" cy="561228"/>
          </a:xfrm>
          <a:solidFill>
            <a:srgbClr val="0070C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latin typeface="Franklin Gothic Medium Cond" pitchFamily="34" charset="0"/>
              </a:rPr>
              <a:t>Рефлексія</a:t>
            </a:r>
            <a:endParaRPr lang="ru-RU" sz="3200" dirty="0">
              <a:latin typeface="Franklin Gothic Medium Cond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443" y="3770122"/>
            <a:ext cx="1819207" cy="18192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736039"/>
            <a:ext cx="1800200" cy="1800200"/>
          </a:xfrm>
          <a:prstGeom prst="rect">
            <a:avLst/>
          </a:prstGeom>
        </p:spPr>
      </p:pic>
      <p:cxnSp>
        <p:nvCxnSpPr>
          <p:cNvPr id="10" name="Прямая со стрелкой 9"/>
          <p:cNvCxnSpPr>
            <a:stCxn id="7" idx="3"/>
          </p:cNvCxnSpPr>
          <p:nvPr/>
        </p:nvCxnSpPr>
        <p:spPr>
          <a:xfrm>
            <a:off x="3347864" y="4636139"/>
            <a:ext cx="1584176" cy="0"/>
          </a:xfrm>
          <a:prstGeom prst="straightConnector1">
            <a:avLst/>
          </a:prstGeom>
          <a:ln w="76200"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http://www.productinnovationeducators.com/blog/wp-content/uploads/2012/04/Puppet-with-Question-Mark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956" y="183655"/>
            <a:ext cx="905374" cy="101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 rot="5400000">
            <a:off x="5446582" y="3124425"/>
            <a:ext cx="6891792" cy="64294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38100"/>
          </a:effectLst>
        </p:spPr>
        <p:txBody>
          <a:bodyPr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Підсумок уроку</a:t>
            </a:r>
            <a:endParaRPr kumimoji="0" lang="ru-RU" sz="40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prstClr val="white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Блок-схема: дані 11"/>
          <p:cNvSpPr/>
          <p:nvPr/>
        </p:nvSpPr>
        <p:spPr>
          <a:xfrm>
            <a:off x="-1692696" y="3469"/>
            <a:ext cx="8640960" cy="6857998"/>
          </a:xfrm>
          <a:prstGeom prst="flowChartInputOutput">
            <a:avLst/>
          </a:prstGeom>
          <a:solidFill>
            <a:schemeClr val="bg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3" name="Picture 2" descr="http://abali.ru/wp-content/uploads/2011/10/chernaya_dos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174" y="1969093"/>
            <a:ext cx="4519711" cy="317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Результат пошуку зображень за запитом &quot;учитель картинка&quot;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640" y="3233812"/>
            <a:ext cx="4930130" cy="379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кутник 14"/>
          <p:cNvSpPr/>
          <p:nvPr/>
        </p:nvSpPr>
        <p:spPr>
          <a:xfrm>
            <a:off x="1485823" y="2476400"/>
            <a:ext cx="3892411" cy="1938992"/>
          </a:xfrm>
          <a:prstGeom prst="rect">
            <a:avLst/>
          </a:prstGeom>
          <a:noFill/>
          <a:effectLst>
            <a:softEdge rad="3810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Прийшла пора </a:t>
            </a:r>
          </a:p>
          <a:p>
            <a:pPr algn="ctr"/>
            <a:r>
              <a:rPr lang="uk-UA" sz="40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домашнього </a:t>
            </a:r>
          </a:p>
          <a:p>
            <a:pPr algn="ctr"/>
            <a:r>
              <a:rPr lang="uk-UA" sz="4000" b="1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Franklin Gothic Heavy" pitchFamily="34" charset="0"/>
              </a:rPr>
              <a:t>завдання!</a:t>
            </a:r>
            <a:endParaRPr lang="uk-UA" sz="4000" b="1" cap="none" spc="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bg1">
                    <a:lumMod val="50000"/>
                    <a:alpha val="60000"/>
                  </a:schemeClr>
                </a:glow>
              </a:effectLst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04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ятно 2 5"/>
          <p:cNvSpPr/>
          <p:nvPr/>
        </p:nvSpPr>
        <p:spPr>
          <a:xfrm>
            <a:off x="0" y="0"/>
            <a:ext cx="8429652" cy="6643710"/>
          </a:xfrm>
          <a:prstGeom prst="irregularSeal2">
            <a:avLst/>
          </a:prstGeom>
          <a:solidFill>
            <a:srgbClr val="0F6FC6">
              <a:alpha val="74902"/>
            </a:srgb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32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32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+mn-cs"/>
              </a:rPr>
              <a:t>Опрацювати п.6</a:t>
            </a:r>
            <a:endParaRPr kumimoji="0" lang="uk-UA" sz="24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glow rad="139700">
                    <a:srgbClr val="009DD9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nstantia"/>
                <a:ea typeface="+mn-ea"/>
                <a:cs typeface="+mn-cs"/>
              </a:rPr>
              <a:t> 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glow rad="139700">
                  <a:srgbClr val="009DD9">
                    <a:satMod val="175000"/>
                    <a:alpha val="40000"/>
                  </a:srgbClr>
                </a:glow>
              </a:effectLst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2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glow rad="139700">
                  <a:srgbClr val="009DD9">
                    <a:satMod val="175000"/>
                    <a:alpha val="40000"/>
                  </a:srgbClr>
                </a:glow>
              </a:effectLst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glow rad="139700">
                  <a:srgbClr val="009DD9">
                    <a:satMod val="175000"/>
                    <a:alpha val="40000"/>
                  </a:srgbClr>
                </a:glow>
              </a:effectLst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glow rad="139700">
                    <a:srgbClr val="009DD9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nstantia"/>
                <a:ea typeface="+mn-ea"/>
                <a:cs typeface="+mn-cs"/>
              </a:rPr>
              <a:t>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39700">
                  <a:srgbClr val="009DD9">
                    <a:satMod val="175000"/>
                    <a:alpha val="40000"/>
                  </a:srgbClr>
                </a:glow>
              </a:effectLst>
              <a:uLnTx/>
              <a:uFillTx/>
              <a:latin typeface="Constantia"/>
              <a:ea typeface="+mn-ea"/>
              <a:cs typeface="+mn-cs"/>
            </a:endParaRPr>
          </a:p>
        </p:txBody>
      </p:sp>
      <p:pic>
        <p:nvPicPr>
          <p:cNvPr id="9" name="Picture 5" descr="BS0055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0183" y="357166"/>
            <a:ext cx="3191691" cy="278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025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2891</TotalTime>
  <Words>1053</Words>
  <Application>Microsoft Office PowerPoint</Application>
  <PresentationFormat>Экран (4:3)</PresentationFormat>
  <Paragraphs>199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Аспект</vt:lpstr>
      <vt:lpstr>Презентация PowerPoint</vt:lpstr>
      <vt:lpstr>Тема уроку: Додавання тексту до графічних зображень та його форматування</vt:lpstr>
      <vt:lpstr>Презентация PowerPoint</vt:lpstr>
      <vt:lpstr>Презентация PowerPoint</vt:lpstr>
      <vt:lpstr>Онлайн тестування:</vt:lpstr>
      <vt:lpstr>Як до зображення додати текст і розмістити його  вздовж контуру?</vt:lpstr>
      <vt:lpstr>Як до зображення додати текст і розмістити його  вздовж контуру?</vt:lpstr>
      <vt:lpstr>Як до зображення додати текст і розмістити його  вздовж контуру?</vt:lpstr>
      <vt:lpstr>Як до зображення додати текст і розмістити його  вздовж контуру?</vt:lpstr>
      <vt:lpstr>Як до зображення додати текст і розмістити його  вздовж контуру?</vt:lpstr>
      <vt:lpstr>Як підготувати фігурний текст?</vt:lpstr>
      <vt:lpstr>Як підготувати фігурний текст?</vt:lpstr>
      <vt:lpstr>Як підготувати фігурний текст?</vt:lpstr>
      <vt:lpstr>Як підготувати фігурний текст?</vt:lpstr>
      <vt:lpstr>Як підготувати фігурний текст?</vt:lpstr>
      <vt:lpstr>Як підготувати фігурний текст?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Рефлексія</vt:lpstr>
      <vt:lpstr>Рефлексія</vt:lpstr>
      <vt:lpstr>Рефлексія</vt:lpstr>
      <vt:lpstr>Рефлексія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уроку: Порівняння десяткових дробів</dc:title>
  <dc:creator>Admin</dc:creator>
  <cp:lastModifiedBy>Учитель</cp:lastModifiedBy>
  <cp:revision>303</cp:revision>
  <dcterms:created xsi:type="dcterms:W3CDTF">2009-02-11T11:50:24Z</dcterms:created>
  <dcterms:modified xsi:type="dcterms:W3CDTF">2019-04-02T10:45:58Z</dcterms:modified>
</cp:coreProperties>
</file>