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5B3DA-B208-4300-94F3-6073376619F9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3FC9D-A5B4-4B76-AC2D-291A1B292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31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DC7C-47CB-40F4-A9F7-423E34FD7777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C8E31-0B21-483B-97C4-7530D9183210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859E-7AEA-488B-AB85-219408424C6F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8D7F1-212A-491A-AC81-90631D232195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A3F4-124B-4E83-A242-4FCBC3D49852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8677C-84BE-46EE-8F95-989B997B9B14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E032C-3EF4-422B-BCBD-773260013D93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1117-6263-4C7F-8C4B-60BFC6555809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0C43-B8F4-485B-ADD1-C657FE96519F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5E9A-A1B6-4595-8AD7-13D9C272BFEB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A7D1F-86CF-4718-A292-5366CD9467C7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EC8C2-3A37-458F-BBBC-AAAF327347A2}" type="datetime1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74BE6-FA77-44F0-B1DB-E8320EF4B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Autofit/>
          </a:bodyPr>
          <a:lstStyle/>
          <a:p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Українські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землі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у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складі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Російської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імперії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b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</a:b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в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першій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половині</a:t>
            </a:r>
            <a:r>
              <a:rPr lang="ru-RU" sz="4800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 </a:t>
            </a:r>
            <a:r>
              <a:rPr lang="ru-RU" sz="4800" dirty="0" err="1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ХІХст</a:t>
            </a:r>
            <a:r>
              <a:rPr lang="ru-RU" sz="4800" dirty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.</a:t>
            </a:r>
          </a:p>
        </p:txBody>
      </p:sp>
      <p:pic>
        <p:nvPicPr>
          <p:cNvPr id="11266" name="Picture 2" descr="http://im5-tub-ua.yandex.net/i?id=619759943-5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3356992"/>
            <a:ext cx="2518380" cy="302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http://im6-tub-ua.yandex.net/i?id=87309520-4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714870"/>
            <a:ext cx="3299258" cy="2143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2" name="Picture 8" descr="http://im0-tub-ua.yandex.net/i?id=48558083-37-72&amp;n=21"/>
          <p:cNvPicPr>
            <a:picLocks noChangeAspect="1" noChangeArrowheads="1"/>
          </p:cNvPicPr>
          <p:nvPr/>
        </p:nvPicPr>
        <p:blipFill rotWithShape="1">
          <a:blip r:embed="rId4"/>
          <a:srcRect b="6666"/>
          <a:stretch/>
        </p:blipFill>
        <p:spPr bwMode="auto">
          <a:xfrm>
            <a:off x="2928926" y="2399851"/>
            <a:ext cx="3386138" cy="2236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8" name="Picture 14" descr="http://im1-tub-ua.yandex.net/i?id=140210048-1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24638" y="3265325"/>
            <a:ext cx="2458373" cy="295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kraine-edu.com/pars_docs/refs/1/794/794_html_m1772ee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720" y="0"/>
            <a:ext cx="9215719" cy="6858000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260648"/>
            <a:ext cx="7658128" cy="737180"/>
          </a:xfrm>
        </p:spPr>
        <p:txBody>
          <a:bodyPr>
            <a:noAutofit/>
          </a:bodyPr>
          <a:lstStyle/>
          <a:p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Російська імперія</a:t>
            </a:r>
            <a:b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</a:b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28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Наддніпрянська</a:t>
            </a: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28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Україна</a:t>
            </a: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b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</a:b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(Слобожанщина, </a:t>
            </a:r>
            <a:r>
              <a:rPr lang="ru-RU" sz="28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Лівобережжя</a:t>
            </a: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, </a:t>
            </a:r>
            <a:r>
              <a:rPr lang="ru-RU" sz="28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Правобережжя,Південь</a:t>
            </a:r>
            <a: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) </a:t>
            </a:r>
            <a:br>
              <a:rPr lang="ru-RU" sz="28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</a:br>
            <a:r>
              <a:rPr lang="ru-RU" sz="3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90% </a:t>
            </a:r>
            <a:r>
              <a:rPr lang="ru-RU" sz="3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етнічних</a:t>
            </a:r>
            <a:r>
              <a:rPr lang="ru-RU" sz="3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3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українських</a:t>
            </a:r>
            <a:r>
              <a:rPr lang="ru-RU" sz="3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земель </a:t>
            </a:r>
            <a:endParaRPr lang="ru-RU" sz="32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308142"/>
              </p:ext>
            </p:extLst>
          </p:nvPr>
        </p:nvGraphicFramePr>
        <p:xfrm>
          <a:off x="107504" y="2780928"/>
          <a:ext cx="8858313" cy="38473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52771"/>
                <a:gridCol w="2952771"/>
                <a:gridCol w="2952771"/>
              </a:tblGrid>
              <a:tr h="670058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Регіони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Генерал-губернаторство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</a:rPr>
                        <a:t>Губернії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87398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Південно-Західний край (Правобережжя)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Київське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Київська,Волинська,</a:t>
                      </a:r>
                    </a:p>
                    <a:p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Подільська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1136185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Малоросія(Лівобережжя),</a:t>
                      </a:r>
                    </a:p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Слобожанщина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Малоросійське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Чернігівська,Полтавська,Слобідсько-Українська(з 1835р.-Харківська)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1136185"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>
                          <a:latin typeface="Book Antiqua" panose="02040602050305030304" pitchFamily="18" charset="0"/>
                        </a:rPr>
                        <a:t>Новоросія</a:t>
                      </a:r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(Південь)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Новоросійсько-Бесарабське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Катеринославська,Таврійська,Миколаївська</a:t>
                      </a:r>
                    </a:p>
                    <a:p>
                      <a:r>
                        <a:rPr lang="uk-UA" dirty="0" smtClean="0">
                          <a:latin typeface="Book Antiqua" panose="02040602050305030304" pitchFamily="18" charset="0"/>
                        </a:rPr>
                        <a:t>(з 1805р.-Херсонська)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Соціально-економічний розвиток у ½ ХІХ ст.</a:t>
            </a:r>
            <a:br>
              <a:rPr lang="uk-UA" sz="3600" b="1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</a:br>
            <a:r>
              <a:rPr lang="uk-UA" sz="2800" b="1" u="sng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  <a:ea typeface="BatangChe" pitchFamily="49" charset="-127"/>
                <a:cs typeface="Aharoni" pitchFamily="2" charset="-79"/>
              </a:rPr>
              <a:t>Сільське господарство</a:t>
            </a:r>
            <a:endParaRPr lang="ru-RU" b="1" u="sng" dirty="0">
              <a:solidFill>
                <a:schemeClr val="accent6">
                  <a:lumMod val="50000"/>
                </a:schemeClr>
              </a:solidFill>
              <a:latin typeface="Arial Black" pitchFamily="34" charset="0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714488"/>
            <a:ext cx="87154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err="1"/>
              <a:t>Д</a:t>
            </a:r>
            <a:r>
              <a:rPr lang="ru-RU" sz="2400" dirty="0" err="1" smtClean="0"/>
              <a:t>омінувало</a:t>
            </a:r>
            <a:r>
              <a:rPr lang="ru-RU" sz="2400" dirty="0" smtClean="0"/>
              <a:t> </a:t>
            </a:r>
            <a:r>
              <a:rPr lang="ru-RU" sz="2400" dirty="0" err="1" smtClean="0"/>
              <a:t>поміщицьке</a:t>
            </a:r>
            <a:r>
              <a:rPr lang="ru-RU" sz="2400" dirty="0" smtClean="0"/>
              <a:t> </a:t>
            </a:r>
            <a:r>
              <a:rPr lang="ru-RU" sz="2400" dirty="0" err="1" smtClean="0"/>
              <a:t>землеволодіння</a:t>
            </a:r>
            <a:r>
              <a:rPr lang="ru-RU" sz="2400" dirty="0" smtClean="0"/>
              <a:t>. 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/>
              <a:t>Поміщицькі</a:t>
            </a:r>
            <a:r>
              <a:rPr lang="ru-RU" sz="2400" dirty="0" smtClean="0"/>
              <a:t> </a:t>
            </a:r>
            <a:r>
              <a:rPr lang="ru-RU" sz="2400" dirty="0" err="1" smtClean="0"/>
              <a:t>господарства</a:t>
            </a:r>
            <a:r>
              <a:rPr lang="ru-RU" sz="2400" dirty="0" smtClean="0"/>
              <a:t> </a:t>
            </a:r>
            <a:r>
              <a:rPr lang="ru-RU" sz="2400" dirty="0" err="1" smtClean="0"/>
              <a:t>деградували</a:t>
            </a:r>
            <a:r>
              <a:rPr lang="ru-RU" sz="2400" dirty="0" smtClean="0"/>
              <a:t> і </a:t>
            </a:r>
            <a:r>
              <a:rPr lang="ru-RU" sz="2400" dirty="0" err="1" smtClean="0"/>
              <a:t>занепадали</a:t>
            </a:r>
            <a:r>
              <a:rPr lang="ru-RU" sz="2400" dirty="0" smtClean="0"/>
              <a:t>, про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свідчить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посилення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експлуатації</a:t>
            </a:r>
            <a:r>
              <a:rPr lang="ru-RU" sz="2400" dirty="0" smtClean="0"/>
              <a:t> селян, </a:t>
            </a:r>
            <a:r>
              <a:rPr lang="ru-RU" sz="2400" dirty="0" err="1" smtClean="0"/>
              <a:t>низький</a:t>
            </a:r>
            <a:r>
              <a:rPr lang="ru-RU" sz="2400" dirty="0" smtClean="0"/>
              <a:t> </a:t>
            </a:r>
            <a:r>
              <a:rPr lang="ru-RU" sz="2400" dirty="0" err="1" smtClean="0"/>
              <a:t>рівень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</a:t>
            </a:r>
            <a:r>
              <a:rPr lang="ru-RU" sz="2400" dirty="0" smtClean="0"/>
              <a:t>, </a:t>
            </a:r>
            <a:r>
              <a:rPr lang="ru-RU" sz="2400" dirty="0" err="1" smtClean="0"/>
              <a:t>технологічний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застій</a:t>
            </a:r>
            <a:r>
              <a:rPr lang="ru-RU" sz="2400" dirty="0" smtClean="0"/>
              <a:t>, </a:t>
            </a:r>
            <a:r>
              <a:rPr lang="ru-RU" sz="2400" dirty="0" err="1" smtClean="0"/>
              <a:t>зниження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прибутків</a:t>
            </a:r>
            <a:r>
              <a:rPr lang="ru-RU" sz="2400" dirty="0" smtClean="0"/>
              <a:t> </a:t>
            </a:r>
            <a:r>
              <a:rPr lang="ru-RU" sz="2400" dirty="0" err="1" smtClean="0"/>
              <a:t>тощо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Для </a:t>
            </a:r>
            <a:r>
              <a:rPr lang="ru-RU" sz="2400" dirty="0" err="1" smtClean="0"/>
              <a:t>поміщицьких</a:t>
            </a:r>
            <a:r>
              <a:rPr lang="ru-RU" sz="2400" dirty="0" smtClean="0"/>
              <a:t> селян панщина становила 4-6 </a:t>
            </a:r>
            <a:r>
              <a:rPr lang="ru-RU" sz="2400" dirty="0" err="1" smtClean="0"/>
              <a:t>днів</a:t>
            </a:r>
            <a:r>
              <a:rPr lang="ru-RU" sz="2400" dirty="0" smtClean="0"/>
              <a:t> на </a:t>
            </a:r>
            <a:r>
              <a:rPr lang="ru-RU" sz="2400" dirty="0" err="1" smtClean="0"/>
              <a:t>тиждень</a:t>
            </a:r>
            <a:r>
              <a:rPr lang="ru-RU" sz="2400" dirty="0" smtClean="0"/>
              <a:t>. Вони </a:t>
            </a:r>
            <a:r>
              <a:rPr lang="ru-RU" sz="2400" dirty="0" err="1" smtClean="0"/>
              <a:t>повинні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були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відробляти</a:t>
            </a:r>
            <a:r>
              <a:rPr lang="ru-RU" sz="2400" dirty="0" smtClean="0"/>
              <a:t> і </a:t>
            </a:r>
            <a:r>
              <a:rPr lang="ru-RU" sz="2400" dirty="0" err="1" smtClean="0"/>
              <a:t>додаткові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повинності</a:t>
            </a:r>
            <a:r>
              <a:rPr lang="ru-RU" sz="2400" dirty="0" smtClean="0"/>
              <a:t> (</a:t>
            </a:r>
            <a:r>
              <a:rPr lang="ru-RU" sz="2400" dirty="0" err="1" smtClean="0"/>
              <a:t>будівельні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дні</a:t>
            </a:r>
            <a:r>
              <a:rPr lang="ru-RU" sz="2400" dirty="0" smtClean="0"/>
              <a:t>) та </a:t>
            </a:r>
            <a:r>
              <a:rPr lang="ru-RU" sz="2400" dirty="0" err="1" smtClean="0"/>
              <a:t>сплачувати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натуральний</a:t>
            </a:r>
            <a:r>
              <a:rPr lang="ru-RU" sz="2400" dirty="0" smtClean="0"/>
              <a:t> і </a:t>
            </a:r>
            <a:r>
              <a:rPr lang="ru-RU" sz="2400" dirty="0" err="1" smtClean="0"/>
              <a:t>грошовий</a:t>
            </a:r>
            <a:r>
              <a:rPr lang="ru-RU" sz="2400" dirty="0" smtClean="0"/>
              <a:t> оброки.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err="1" smtClean="0"/>
              <a:t>Державні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селяни</a:t>
            </a:r>
            <a:r>
              <a:rPr lang="ru-RU" sz="2400" dirty="0" smtClean="0"/>
              <a:t> </a:t>
            </a:r>
            <a:r>
              <a:rPr lang="ru-RU" sz="2400" dirty="0" err="1" smtClean="0"/>
              <a:t>вважалися</a:t>
            </a:r>
            <a:r>
              <a:rPr lang="ru-RU" sz="2400" dirty="0" smtClean="0"/>
              <a:t> </a:t>
            </a:r>
            <a:r>
              <a:rPr lang="ru-RU" sz="2400" dirty="0" err="1" smtClean="0"/>
              <a:t>вільними.На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сплату</a:t>
            </a:r>
            <a:r>
              <a:rPr lang="ru-RU" sz="2400" dirty="0" smtClean="0"/>
              <a:t> </a:t>
            </a:r>
            <a:r>
              <a:rPr lang="ru-RU" sz="2400" dirty="0" err="1" smtClean="0"/>
              <a:t>державних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податків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йшло</a:t>
            </a:r>
            <a:r>
              <a:rPr lang="ru-RU" sz="2400" dirty="0" smtClean="0"/>
              <a:t> </a:t>
            </a:r>
            <a:r>
              <a:rPr lang="ru-RU" sz="2400" dirty="0" err="1" smtClean="0"/>
              <a:t>майже</a:t>
            </a:r>
            <a:r>
              <a:rPr lang="ru-RU" sz="2400" dirty="0" smtClean="0"/>
              <a:t> 40% </a:t>
            </a:r>
            <a:r>
              <a:rPr lang="ru-RU" sz="2400" dirty="0" err="1" smtClean="0"/>
              <a:t>селянських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прибутків</a:t>
            </a:r>
            <a:r>
              <a:rPr lang="ru-RU" sz="2400" dirty="0" smtClean="0"/>
              <a:t>.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/>
              <a:t>Р</a:t>
            </a:r>
            <a:r>
              <a:rPr lang="ru-RU" sz="2400" dirty="0" err="1" smtClean="0"/>
              <a:t>озвиток</a:t>
            </a:r>
            <a:r>
              <a:rPr lang="ru-RU" sz="2400" dirty="0" smtClean="0"/>
              <a:t> </a:t>
            </a:r>
            <a:r>
              <a:rPr lang="ru-RU" sz="2400" dirty="0" err="1" smtClean="0"/>
              <a:t>товарно-грошових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відносин</a:t>
            </a:r>
            <a:r>
              <a:rPr lang="ru-RU" sz="2400" dirty="0" smtClean="0"/>
              <a:t> і </a:t>
            </a:r>
            <a:r>
              <a:rPr lang="ru-RU" sz="2400" dirty="0" err="1" smtClean="0"/>
              <a:t>проникнення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капіталізму</a:t>
            </a:r>
            <a:r>
              <a:rPr lang="ru-RU" sz="2400" dirty="0" smtClean="0"/>
              <a:t> у </a:t>
            </a:r>
            <a:r>
              <a:rPr lang="ru-RU" sz="2400" dirty="0" err="1" smtClean="0"/>
              <a:t>сільське</a:t>
            </a:r>
            <a:r>
              <a:rPr lang="ru-RU" sz="2400" dirty="0" smtClean="0"/>
              <a:t> </a:t>
            </a:r>
            <a:r>
              <a:rPr lang="ru-RU" sz="2400" dirty="0" err="1" smtClean="0"/>
              <a:t>господарств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/>
              <a:t>З</a:t>
            </a:r>
            <a:r>
              <a:rPr lang="ru-RU" sz="2400" dirty="0" err="1" smtClean="0"/>
              <a:t>анепад</a:t>
            </a:r>
            <a:r>
              <a:rPr lang="ru-RU" sz="2400" dirty="0" smtClean="0"/>
              <a:t> </a:t>
            </a:r>
            <a:r>
              <a:rPr lang="ru-RU" sz="2400" dirty="0" err="1" smtClean="0"/>
              <a:t>кріпосницької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мануфактури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початок у 1830-1840 рр. </a:t>
            </a:r>
            <a:r>
              <a:rPr lang="ru-RU" sz="2400" dirty="0" err="1" smtClean="0"/>
              <a:t>промислового</a:t>
            </a:r>
            <a:r>
              <a:rPr lang="ru-RU" sz="2400" dirty="0" smtClean="0"/>
              <a:t> перевороту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dirty="0" err="1" smtClean="0"/>
              <a:t>завершення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у 60-80 рр. XIX </a:t>
            </a:r>
            <a:r>
              <a:rPr lang="ru-RU" sz="2400" dirty="0" err="1" smtClean="0"/>
              <a:t>століття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lt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1"/>
            <a:ext cx="4474543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al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9556" y="3063626"/>
            <a:ext cx="5124444" cy="3794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http://im6-tub-ua.yandex.net/i?id=204717996-11-72&amp;n=21"/>
          <p:cNvPicPr>
            <a:picLocks noChangeAspect="1" noChangeArrowheads="1"/>
          </p:cNvPicPr>
          <p:nvPr/>
        </p:nvPicPr>
        <p:blipFill rotWithShape="1">
          <a:blip r:embed="rId4"/>
          <a:srcRect t="23489" b="4582"/>
          <a:stretch/>
        </p:blipFill>
        <p:spPr bwMode="auto">
          <a:xfrm rot="20599685">
            <a:off x="179073" y="3995738"/>
            <a:ext cx="3590762" cy="201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8" name="Picture 8" descr="http://im1-tub-ua.yandex.net/i?id=461391863-7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47440">
            <a:off x="4090176" y="594163"/>
            <a:ext cx="4768352" cy="2967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Book Antiqua" panose="02040602050305030304" pitchFamily="18" charset="0"/>
                <a:ea typeface="BatangChe" pitchFamily="49" charset="-127"/>
              </a:rPr>
              <a:t>Розвиток промисловості</a:t>
            </a:r>
            <a:endParaRPr lang="ru-RU" dirty="0">
              <a:latin typeface="Book Antiqua" panose="02040602050305030304" pitchFamily="18" charset="0"/>
              <a:ea typeface="BatangChe" pitchFamily="49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01998"/>
            <a:ext cx="9144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endParaRPr lang="ru-RU" sz="2200" dirty="0" smtClean="0">
              <a:latin typeface="Book Antiqua" panose="02040602050305030304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200" dirty="0" err="1" smtClean="0">
                <a:latin typeface="Book Antiqua" panose="02040602050305030304" pitchFamily="18" charset="0"/>
              </a:rPr>
              <a:t>Провідне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місце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зайняла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цукрова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промисловість</a:t>
            </a:r>
            <a:r>
              <a:rPr lang="ru-RU" sz="2200" dirty="0" smtClean="0">
                <a:latin typeface="Book Antiqua" panose="02040602050305030304" pitchFamily="18" charset="0"/>
              </a:rPr>
              <a:t> та </a:t>
            </a:r>
            <a:r>
              <a:rPr lang="ru-RU" sz="2200" dirty="0" err="1" smtClean="0">
                <a:latin typeface="Book Antiqua" panose="02040602050305030304" pitchFamily="18" charset="0"/>
              </a:rPr>
              <a:t>інші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переробні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галузі</a:t>
            </a:r>
            <a:r>
              <a:rPr lang="ru-RU" sz="2200" dirty="0" smtClean="0">
                <a:latin typeface="Book Antiqua" panose="02040602050305030304" pitchFamily="18" charset="0"/>
              </a:rPr>
              <a:t>. У той час в </a:t>
            </a:r>
            <a:r>
              <a:rPr lang="ru-RU" sz="2200" dirty="0" err="1" smtClean="0">
                <a:latin typeface="Book Antiqua" panose="02040602050305030304" pitchFamily="18" charset="0"/>
              </a:rPr>
              <a:t>Україні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було</a:t>
            </a:r>
            <a:r>
              <a:rPr lang="ru-RU" sz="2200" dirty="0" smtClean="0">
                <a:latin typeface="Book Antiqua" panose="02040602050305030304" pitchFamily="18" charset="0"/>
              </a:rPr>
              <a:t> 160 </a:t>
            </a:r>
            <a:r>
              <a:rPr lang="ru-RU" sz="2200" dirty="0" err="1" smtClean="0">
                <a:latin typeface="Book Antiqua" panose="02040602050305030304" pitchFamily="18" charset="0"/>
              </a:rPr>
              <a:t>суконних</a:t>
            </a:r>
            <a:r>
              <a:rPr lang="ru-RU" sz="2200" dirty="0" smtClean="0">
                <a:latin typeface="Book Antiqua" panose="02040602050305030304" pitchFamily="18" charset="0"/>
              </a:rPr>
              <a:t> фабрик. 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err="1" smtClean="0">
                <a:latin typeface="Book Antiqua" panose="02040602050305030304" pitchFamily="18" charset="0"/>
              </a:rPr>
              <a:t>Розвивається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військова</a:t>
            </a:r>
            <a:r>
              <a:rPr lang="ru-RU" sz="2200" dirty="0" smtClean="0">
                <a:latin typeface="Book Antiqua" panose="02040602050305030304" pitchFamily="18" charset="0"/>
              </a:rPr>
              <a:t>, </a:t>
            </a:r>
            <a:r>
              <a:rPr lang="ru-RU" sz="2200" dirty="0" err="1" smtClean="0">
                <a:latin typeface="Book Antiqua" panose="02040602050305030304" pitchFamily="18" charset="0"/>
              </a:rPr>
              <a:t>металургійна</a:t>
            </a:r>
            <a:r>
              <a:rPr lang="ru-RU" sz="2200" dirty="0" smtClean="0">
                <a:latin typeface="Book Antiqua" panose="02040602050305030304" pitchFamily="18" charset="0"/>
              </a:rPr>
              <a:t>, </a:t>
            </a:r>
            <a:r>
              <a:rPr lang="ru-RU" sz="2200" dirty="0" err="1" smtClean="0">
                <a:latin typeface="Book Antiqua" panose="02040602050305030304" pitchFamily="18" charset="0"/>
              </a:rPr>
              <a:t>машинобудівна</a:t>
            </a:r>
            <a:r>
              <a:rPr lang="ru-RU" sz="2200" dirty="0" smtClean="0">
                <a:latin typeface="Book Antiqua" panose="02040602050305030304" pitchFamily="18" charset="0"/>
              </a:rPr>
              <a:t>, </a:t>
            </a:r>
            <a:r>
              <a:rPr lang="ru-RU" sz="2200" dirty="0" err="1" smtClean="0">
                <a:latin typeface="Book Antiqua" panose="02040602050305030304" pitchFamily="18" charset="0"/>
              </a:rPr>
              <a:t>вугільна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галузі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промисловості</a:t>
            </a:r>
            <a:r>
              <a:rPr lang="ru-RU" sz="2200" dirty="0" smtClean="0">
                <a:latin typeface="Book Antiqua" panose="02040602050305030304" pitchFamily="18" charset="0"/>
              </a:rPr>
              <a:t>. У 1789 р. </a:t>
            </a:r>
            <a:r>
              <a:rPr lang="ru-RU" sz="2200" dirty="0" err="1" smtClean="0">
                <a:latin typeface="Book Antiqua" panose="02040602050305030304" pitchFamily="18" charset="0"/>
              </a:rPr>
              <a:t>заснований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ливарний</a:t>
            </a:r>
            <a:r>
              <a:rPr lang="ru-RU" sz="2200" dirty="0" smtClean="0">
                <a:latin typeface="Book Antiqua" panose="02040602050305030304" pitchFamily="18" charset="0"/>
              </a:rPr>
              <a:t> завод у </a:t>
            </a:r>
            <a:r>
              <a:rPr lang="ru-RU" sz="2200" dirty="0" err="1" smtClean="0">
                <a:latin typeface="Book Antiqua" panose="02040602050305030304" pitchFamily="18" charset="0"/>
              </a:rPr>
              <a:t>Херсоні</a:t>
            </a:r>
            <a:r>
              <a:rPr lang="ru-RU" sz="2200" dirty="0" smtClean="0">
                <a:latin typeface="Book Antiqua" panose="02040602050305030304" pitchFamily="18" charset="0"/>
              </a:rPr>
              <a:t>, </a:t>
            </a:r>
            <a:r>
              <a:rPr lang="ru-RU" sz="2200" dirty="0" err="1" smtClean="0">
                <a:latin typeface="Book Antiqua" panose="02040602050305030304" pitchFamily="18" charset="0"/>
              </a:rPr>
              <a:t>який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відливав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гармати</a:t>
            </a:r>
            <a:r>
              <a:rPr lang="ru-RU" sz="2200" dirty="0" smtClean="0">
                <a:latin typeface="Book Antiqua" panose="02040602050305030304" pitchFamily="18" charset="0"/>
              </a:rPr>
              <a:t> та ядра для флоту. В </a:t>
            </a:r>
            <a:r>
              <a:rPr lang="ru-RU" sz="2200" dirty="0" err="1" smtClean="0">
                <a:latin typeface="Book Antiqua" panose="02040602050305030304" pitchFamily="18" charset="0"/>
              </a:rPr>
              <a:t>Миколаєві</a:t>
            </a:r>
            <a:r>
              <a:rPr lang="ru-RU" sz="2200" dirty="0" smtClean="0">
                <a:latin typeface="Book Antiqua" panose="02040602050305030304" pitchFamily="18" charset="0"/>
              </a:rPr>
              <a:t> та </a:t>
            </a:r>
            <a:r>
              <a:rPr lang="ru-RU" sz="2200" dirty="0" err="1" smtClean="0">
                <a:latin typeface="Book Antiqua" panose="02040602050305030304" pitchFamily="18" charset="0"/>
              </a:rPr>
              <a:t>Херсоні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були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споруджені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суднобудівні</a:t>
            </a:r>
            <a:r>
              <a:rPr lang="ru-RU" sz="2200" dirty="0" smtClean="0">
                <a:latin typeface="Book Antiqua" panose="02040602050305030304" pitchFamily="18" charset="0"/>
              </a:rPr>
              <a:t> заводи. 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err="1" smtClean="0">
                <a:latin typeface="Book Antiqua" panose="02040602050305030304" pitchFamily="18" charset="0"/>
              </a:rPr>
              <a:t>Поступово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формується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спеціалізація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районів</a:t>
            </a:r>
            <a:r>
              <a:rPr lang="ru-RU" sz="2200" dirty="0" smtClean="0">
                <a:latin typeface="Book Antiqua" panose="02040602050305030304" pitchFamily="18" charset="0"/>
              </a:rPr>
              <a:t> на </a:t>
            </a:r>
            <a:r>
              <a:rPr lang="ru-RU" sz="2200" dirty="0" err="1" smtClean="0">
                <a:latin typeface="Book Antiqua" panose="02040602050305030304" pitchFamily="18" charset="0"/>
              </a:rPr>
              <a:t>виробництві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певної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промислової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продукції</a:t>
            </a:r>
            <a:r>
              <a:rPr lang="ru-RU" sz="2200" dirty="0" smtClean="0">
                <a:latin typeface="Book Antiqua" panose="02040602050305030304" pitchFamily="18" charset="0"/>
              </a:rPr>
              <a:t>. 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Book Antiqua" panose="02040602050305030304" pitchFamily="18" charset="0"/>
              </a:rPr>
              <a:t>Мережа </a:t>
            </a:r>
            <a:r>
              <a:rPr lang="ru-RU" sz="2200" dirty="0" err="1" smtClean="0">
                <a:latin typeface="Book Antiqua" panose="02040602050305030304" pitchFamily="18" charset="0"/>
              </a:rPr>
              <a:t>транспортних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шляхів</a:t>
            </a:r>
            <a:r>
              <a:rPr lang="ru-RU" sz="2200" dirty="0" smtClean="0">
                <a:latin typeface="Book Antiqua" panose="02040602050305030304" pitchFamily="18" charset="0"/>
              </a:rPr>
              <a:t> в </a:t>
            </a:r>
            <a:r>
              <a:rPr lang="ru-RU" sz="2200" dirty="0" err="1" smtClean="0">
                <a:latin typeface="Book Antiqua" panose="02040602050305030304" pitchFamily="18" charset="0"/>
              </a:rPr>
              <a:t>Україні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була</a:t>
            </a:r>
            <a:r>
              <a:rPr lang="ru-RU" sz="2200" dirty="0" smtClean="0">
                <a:latin typeface="Book Antiqua" panose="02040602050305030304" pitchFamily="18" charset="0"/>
              </a:rPr>
              <a:t> погано </a:t>
            </a:r>
            <a:r>
              <a:rPr lang="ru-RU" sz="2200" dirty="0" err="1" smtClean="0">
                <a:latin typeface="Book Antiqua" panose="02040602050305030304" pitchFamily="18" charset="0"/>
              </a:rPr>
              <a:t>розвинута</a:t>
            </a:r>
            <a:r>
              <a:rPr lang="ru-RU" sz="2200" dirty="0" smtClean="0">
                <a:latin typeface="Book Antiqua" panose="02040602050305030304" pitchFamily="18" charset="0"/>
              </a:rPr>
              <a:t>. </a:t>
            </a:r>
            <a:r>
              <a:rPr lang="ru-RU" sz="2200" dirty="0" err="1" smtClean="0">
                <a:latin typeface="Book Antiqua" panose="02040602050305030304" pitchFamily="18" charset="0"/>
              </a:rPr>
              <a:t>Основну</a:t>
            </a:r>
            <a:r>
              <a:rPr lang="ru-RU" sz="2200" dirty="0" smtClean="0">
                <a:latin typeface="Book Antiqua" panose="02040602050305030304" pitchFamily="18" charset="0"/>
              </a:rPr>
              <a:t> роль </a:t>
            </a:r>
            <a:r>
              <a:rPr lang="ru-RU" sz="2200" dirty="0" err="1" smtClean="0">
                <a:latin typeface="Book Antiqua" panose="02040602050305030304" pitchFamily="18" charset="0"/>
              </a:rPr>
              <a:t>відігравав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чумацький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промисел</a:t>
            </a:r>
            <a:r>
              <a:rPr lang="ru-RU" sz="2200" dirty="0" smtClean="0">
                <a:latin typeface="Book Antiqua" panose="02040602050305030304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err="1" smtClean="0">
                <a:latin typeface="Book Antiqua" panose="02040602050305030304" pitchFamily="18" charset="0"/>
              </a:rPr>
              <a:t>Найбільшим</a:t>
            </a:r>
            <a:r>
              <a:rPr lang="ru-RU" sz="2200" dirty="0" smtClean="0">
                <a:latin typeface="Book Antiqua" panose="02040602050305030304" pitchFamily="18" charset="0"/>
              </a:rPr>
              <a:t> портом </a:t>
            </a:r>
            <a:r>
              <a:rPr lang="ru-RU" sz="2200" dirty="0" err="1" smtClean="0">
                <a:latin typeface="Book Antiqua" panose="02040602050305030304" pitchFamily="18" charset="0"/>
              </a:rPr>
              <a:t>України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була</a:t>
            </a:r>
            <a:r>
              <a:rPr lang="ru-RU" sz="2200" dirty="0" smtClean="0">
                <a:latin typeface="Book Antiqua" panose="02040602050305030304" pitchFamily="18" charset="0"/>
              </a:rPr>
              <a:t> Одеса. З 1817 в </a:t>
            </a:r>
            <a:r>
              <a:rPr lang="ru-RU" sz="2200" dirty="0" err="1" smtClean="0">
                <a:latin typeface="Book Antiqua" panose="02040602050305030304" pitchFamily="18" charset="0"/>
              </a:rPr>
              <a:t>Одеському</a:t>
            </a:r>
            <a:r>
              <a:rPr lang="ru-RU" sz="2200" dirty="0" smtClean="0">
                <a:latin typeface="Book Antiqua" panose="02040602050305030304" pitchFamily="18" charset="0"/>
              </a:rPr>
              <a:t> порту </a:t>
            </a:r>
            <a:r>
              <a:rPr lang="ru-RU" sz="2200" dirty="0" err="1" smtClean="0">
                <a:latin typeface="Book Antiqua" panose="02040602050305030304" pitchFamily="18" charset="0"/>
              </a:rPr>
              <a:t>встановили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вільну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безмитну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торгівлю</a:t>
            </a:r>
            <a:r>
              <a:rPr lang="ru-RU" sz="2200" dirty="0" smtClean="0">
                <a:latin typeface="Book Antiqua" panose="02040602050305030304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err="1">
                <a:latin typeface="Book Antiqua" panose="02040602050305030304" pitchFamily="18" charset="0"/>
              </a:rPr>
              <a:t>З</a:t>
            </a:r>
            <a:r>
              <a:rPr lang="ru-RU" sz="2200" dirty="0" err="1" smtClean="0">
                <a:latin typeface="Book Antiqua" panose="02040602050305030304" pitchFamily="18" charset="0"/>
              </a:rPr>
              <a:t>більшенням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ролі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вільнонайманої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праці</a:t>
            </a:r>
            <a:r>
              <a:rPr lang="ru-RU" sz="2200" dirty="0" smtClean="0">
                <a:latin typeface="Book Antiqua" panose="02040602050305030304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200" dirty="0" smtClean="0">
                <a:latin typeface="Book Antiqua" panose="02040602050305030304" pitchFamily="18" charset="0"/>
              </a:rPr>
              <a:t>Характерною </a:t>
            </a:r>
            <a:r>
              <a:rPr lang="ru-RU" sz="2200" dirty="0" err="1" smtClean="0">
                <a:latin typeface="Book Antiqua" panose="02040602050305030304" pitchFamily="18" charset="0"/>
              </a:rPr>
              <a:t>рисою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цього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етапу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був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уповільнений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промисловий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розвиток</a:t>
            </a:r>
            <a:r>
              <a:rPr lang="ru-RU" sz="2200" dirty="0" smtClean="0">
                <a:latin typeface="Book Antiqua" panose="02040602050305030304" pitchFamily="18" charset="0"/>
              </a:rPr>
              <a:t>, причиною </a:t>
            </a:r>
            <a:r>
              <a:rPr lang="ru-RU" sz="2200" dirty="0" err="1" smtClean="0">
                <a:latin typeface="Book Antiqua" panose="02040602050305030304" pitchFamily="18" charset="0"/>
              </a:rPr>
              <a:t>чого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було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збереження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феодально-кріпосницької</a:t>
            </a:r>
            <a:r>
              <a:rPr lang="ru-RU" sz="2200" dirty="0" smtClean="0">
                <a:latin typeface="Book Antiqua" panose="02040602050305030304" pitchFamily="18" charset="0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</a:rPr>
              <a:t>системи</a:t>
            </a:r>
            <a:r>
              <a:rPr lang="ru-RU" sz="2200" dirty="0" smtClean="0">
                <a:latin typeface="Book Antiqua" panose="02040602050305030304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ru-RU" sz="2200" dirty="0" smtClean="0">
              <a:latin typeface="Book Antiqua" panose="02040602050305030304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200" dirty="0">
              <a:latin typeface="Book Antiqua" panose="0204060205030503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3-tub-ua.yandex.net/i?id=184745768-02-72&amp;n=21"/>
          <p:cNvPicPr>
            <a:picLocks noChangeAspect="1" noChangeArrowheads="1"/>
          </p:cNvPicPr>
          <p:nvPr/>
        </p:nvPicPr>
        <p:blipFill rotWithShape="1">
          <a:blip r:embed="rId2"/>
          <a:srcRect l="3704" r="1863"/>
          <a:stretch/>
        </p:blipFill>
        <p:spPr bwMode="auto">
          <a:xfrm>
            <a:off x="189512" y="116632"/>
            <a:ext cx="4700359" cy="2785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http://im1-tub-ua.yandex.net/i?id=503179591-69-72&amp;n=21"/>
          <p:cNvPicPr>
            <a:picLocks noChangeAspect="1" noChangeArrowheads="1"/>
          </p:cNvPicPr>
          <p:nvPr/>
        </p:nvPicPr>
        <p:blipFill rotWithShape="1">
          <a:blip r:embed="rId3"/>
          <a:srcRect t="7995"/>
          <a:stretch/>
        </p:blipFill>
        <p:spPr bwMode="auto">
          <a:xfrm>
            <a:off x="4889871" y="404664"/>
            <a:ext cx="4235154" cy="2944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http://im1-tub-ua.yandex.net/i?id=519076915-69-72&amp;n=21"/>
          <p:cNvPicPr>
            <a:picLocks noChangeAspect="1" noChangeArrowheads="1"/>
          </p:cNvPicPr>
          <p:nvPr/>
        </p:nvPicPr>
        <p:blipFill rotWithShape="1">
          <a:blip r:embed="rId4"/>
          <a:srcRect b="7819"/>
          <a:stretch/>
        </p:blipFill>
        <p:spPr bwMode="auto">
          <a:xfrm>
            <a:off x="192053" y="2919464"/>
            <a:ext cx="4761419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0" name="Picture 8" descr="http://im3-tub-ua.yandex.net/i?id=44551404-16-72&amp;n=2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834" t="6344" r="4301" b="3714"/>
          <a:stretch/>
        </p:blipFill>
        <p:spPr bwMode="auto">
          <a:xfrm>
            <a:off x="4889871" y="3669134"/>
            <a:ext cx="4235154" cy="3019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Book Antiqua" panose="02040602050305030304" pitchFamily="18" charset="0"/>
                <a:ea typeface="BatangChe" pitchFamily="49" charset="-127"/>
                <a:cs typeface="Aharoni" pitchFamily="2" charset="-79"/>
              </a:rPr>
              <a:t>Селянські виступи</a:t>
            </a:r>
            <a:r>
              <a:rPr lang="uk-UA" dirty="0" smtClean="0">
                <a:latin typeface="Book Antiqua" panose="02040602050305030304" pitchFamily="18" charset="0"/>
              </a:rPr>
              <a:t/>
            </a:r>
            <a:br>
              <a:rPr lang="uk-UA" dirty="0" smtClean="0">
                <a:latin typeface="Book Antiqua" panose="02040602050305030304" pitchFamily="18" charset="0"/>
              </a:rPr>
            </a:br>
            <a:r>
              <a:rPr lang="ru-RU" sz="2700" b="1" dirty="0" smtClean="0">
                <a:latin typeface="Book Antiqua" panose="02040602050305030304" pitchFamily="18" charset="0"/>
              </a:rPr>
              <a:t>В </a:t>
            </a:r>
            <a:r>
              <a:rPr lang="ru-RU" sz="2700" b="1" dirty="0" err="1" smtClean="0">
                <a:latin typeface="Book Antiqua" panose="02040602050305030304" pitchFamily="18" charset="0"/>
              </a:rPr>
              <a:t>Україні</a:t>
            </a:r>
            <a:r>
              <a:rPr lang="ru-RU" sz="2700" b="1" dirty="0" smtClean="0">
                <a:latin typeface="Book Antiqua" panose="02040602050305030304" pitchFamily="18" charset="0"/>
              </a:rPr>
              <a:t>, за далеко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неповними</a:t>
            </a:r>
            <a:r>
              <a:rPr lang="ru-RU" sz="2700" b="1" dirty="0" smtClean="0">
                <a:latin typeface="Book Antiqua" panose="02040602050305030304" pitchFamily="18" charset="0"/>
              </a:rPr>
              <a:t>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даними</a:t>
            </a:r>
            <a:r>
              <a:rPr lang="ru-RU" sz="2700" b="1" dirty="0" smtClean="0">
                <a:latin typeface="Book Antiqua" panose="02040602050305030304" pitchFamily="18" charset="0"/>
              </a:rPr>
              <a:t>,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з</a:t>
            </a:r>
            <a:r>
              <a:rPr lang="ru-RU" sz="2700" b="1" dirty="0" smtClean="0">
                <a:latin typeface="Book Antiqua" panose="02040602050305030304" pitchFamily="18" charset="0"/>
              </a:rPr>
              <a:t> 1797 р. по 1825 р.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відбулося</a:t>
            </a:r>
            <a:r>
              <a:rPr lang="ru-RU" sz="2700" b="1" dirty="0" smtClean="0">
                <a:latin typeface="Book Antiqua" panose="02040602050305030304" pitchFamily="18" charset="0"/>
              </a:rPr>
              <a:t>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понад</a:t>
            </a:r>
            <a:r>
              <a:rPr lang="ru-RU" sz="2700" b="1" dirty="0" smtClean="0">
                <a:latin typeface="Book Antiqua" panose="02040602050305030304" pitchFamily="18" charset="0"/>
              </a:rPr>
              <a:t> 100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виступів</a:t>
            </a:r>
            <a:r>
              <a:rPr lang="ru-RU" sz="2700" b="1" dirty="0" smtClean="0">
                <a:latin typeface="Book Antiqua" panose="02040602050305030304" pitchFamily="18" charset="0"/>
              </a:rPr>
              <a:t>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кріпосних</a:t>
            </a:r>
            <a:r>
              <a:rPr lang="ru-RU" sz="2700" b="1" dirty="0" smtClean="0">
                <a:latin typeface="Book Antiqua" panose="02040602050305030304" pitchFamily="18" charset="0"/>
              </a:rPr>
              <a:t> селян, а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з</a:t>
            </a:r>
            <a:r>
              <a:rPr lang="ru-RU" sz="2700" b="1" dirty="0" smtClean="0">
                <a:latin typeface="Book Antiqua" panose="02040602050305030304" pitchFamily="18" charset="0"/>
              </a:rPr>
              <a:t> 1826 по 1847 р. — 250 </a:t>
            </a:r>
            <a:r>
              <a:rPr lang="ru-RU" sz="2700" b="1" dirty="0" err="1" smtClean="0">
                <a:latin typeface="Book Antiqua" panose="02040602050305030304" pitchFamily="18" charset="0"/>
              </a:rPr>
              <a:t>виступів</a:t>
            </a:r>
            <a:r>
              <a:rPr lang="ru-RU" sz="2700" b="1" dirty="0" smtClean="0">
                <a:latin typeface="Book Antiqua" panose="02040602050305030304" pitchFamily="18" charset="0"/>
              </a:rPr>
              <a:t>.</a:t>
            </a:r>
            <a:endParaRPr lang="ru-RU" b="1" dirty="0">
              <a:latin typeface="Book Antiqua" panose="0204060205030503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714488"/>
            <a:ext cx="3571900" cy="51435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b="1" u="sng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Причини</a:t>
            </a:r>
            <a:r>
              <a:rPr lang="uk-UA" i="1" u="sng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:</a:t>
            </a:r>
          </a:p>
          <a:p>
            <a:pPr marL="182563" indent="-182563"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Посилення кріпосного гніту;</a:t>
            </a:r>
          </a:p>
          <a:p>
            <a:pPr marL="182563" indent="-182563"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Безправне становище кріпаків;</a:t>
            </a:r>
          </a:p>
          <a:p>
            <a:pPr marL="182563" indent="-182563"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Зловживання імперських</a:t>
            </a:r>
          </a:p>
          <a:p>
            <a:pPr marL="182563" indent="-182563">
              <a:buNone/>
            </a:pPr>
            <a:r>
              <a:rPr lang="uk-UA" dirty="0" smtClean="0">
                <a:latin typeface="Book Antiqua" panose="02040602050305030304" pitchFamily="18" charset="0"/>
              </a:rPr>
              <a:t>     чиновників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483" name="Picture 3" descr="C:\Users\Admin\Desktop\вене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9559" y="4149080"/>
            <a:ext cx="2963403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989827" y="1628800"/>
            <a:ext cx="4143372" cy="4786346"/>
          </a:xfrm>
        </p:spPr>
        <p:txBody>
          <a:bodyPr/>
          <a:lstStyle/>
          <a:p>
            <a:pPr algn="ctr">
              <a:buNone/>
            </a:pPr>
            <a:r>
              <a:rPr lang="uk-UA" sz="2800" b="1" u="sng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Основні форми протесту: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Псування знарядь праці;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Відмова виконувати повинності;</a:t>
            </a:r>
          </a:p>
          <a:p>
            <a:pPr marL="269875" indent="-269875"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Підпалення маєтків та вбивство поміщиків;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Втечі з маєтків;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Book Antiqua" panose="02040602050305030304" pitchFamily="18" charset="0"/>
              </a:rPr>
              <a:t>Збройні повстання та партизанські напади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&amp;Tcy;&amp;rcy;&amp;ocy;&amp;jcy;&amp;kcy;&amp;acy; - &amp;Vcy;&amp;acy;&amp;scy;&amp;icy;&amp;lcy;&amp;icy;&amp;jcy; &amp;Gcy;&amp;rcy;&amp;icy;&amp;gcy;&amp;ocy;&amp;rcy;&amp;softcy;&amp;iecy;&amp;vcy;&amp;icy;&amp;chcy; &amp;Pcy;&amp;iecy;&amp;rcy;&amp;ocy;&amp;vcy; (186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-1"/>
            <a:ext cx="2987824" cy="2210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2" name="Picture 8" descr="&amp;Pcy;&amp;iecy;&amp;rcy;&amp;ocy;&amp;vcy; &amp;Pcy;&amp;rcy;&amp;ocy;&amp;pcy;&amp;ocy;&amp;vcy;&amp;iecy;&amp;dcy;&amp;softcy;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90" y="3577071"/>
            <a:ext cx="2762172" cy="3259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4" name="Picture 10" descr="&amp;Pcy;&amp;iecy;&amp;rcy;&amp;ocy;&amp;vcy; &amp;Scy;&amp;tscy;&amp;iecy;&amp;ncy;&amp;acy; &amp;ncy;&amp;acy; &amp;mcy;&amp;ocy;&amp;gcy;&amp;icy;&amp;lcy;&amp;iecy;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9792" y="4035539"/>
            <a:ext cx="3261240" cy="2804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6" name="Picture 12" descr="&amp;Pcy;&amp;iecy;&amp;rcy;&amp;ocy;&amp;vcy; &amp;Scy;&amp;tcy;&amp;rcy;&amp;acy;&amp;ncy;&amp;ncy;&amp;icy;&amp;kcy; (&amp;Lcy;&amp;ucy;&amp;gcy;&amp;acy;&amp;ncy;&amp;scy;&amp;kcy;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4391020"/>
            <a:ext cx="1859531" cy="2466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8" name="Picture 14" descr="&amp;Pcy;&amp;iecy;&amp;rcy;&amp;ocy;&amp;vcy; &amp;Vcy;&amp;acy;&amp;scy;&amp;icy;&amp;lcy;&amp;icy;&amp;jcy; &amp;Gcy;&amp;rcy;&amp;icy;&amp;gcy;&amp;ocy;&amp;rcy;&amp;softcy;&amp;iecy;&amp;vcy;&amp;icy;&amp;chcy;, &amp;Mcy;&amp;ocy;&amp;ncy;&amp;acy;&amp;scy;&amp;tcy;&amp;ycy;&amp;rcy;&amp;scy;&amp;kcy;&amp;acy;&amp;yacy; &amp;tcy;&amp;rcy;&amp;acy;&amp;pcy;&amp;iecy;&amp;zcy;&amp;a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" y="0"/>
            <a:ext cx="5674670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827584" y="3622859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        </a:t>
            </a:r>
            <a:r>
              <a:rPr lang="uk-UA" sz="2800" b="1" dirty="0" err="1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В.Г.Пєров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1506" name="Picture 2" descr="&amp;Pcy;&amp;iecy;&amp;rcy;&amp;ocy;&amp;vcy; &amp;Dcy;&amp;iecy;&amp;dcy;&amp;ucy;&amp;shcy;&amp;kcy;&amp;acy; &amp;icy; &amp;vcy;&amp;ncy;&amp;ucy;&amp;chcy;&amp;iecy;&amp;kcy;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4082" y="1928801"/>
            <a:ext cx="2741462" cy="3509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latin typeface="Book Antiqua" panose="02040602050305030304" pitchFamily="18" charset="0"/>
                <a:ea typeface="BatangChe" pitchFamily="49" charset="-127"/>
              </a:rPr>
              <a:t>Національне відродження</a:t>
            </a:r>
            <a:endParaRPr lang="ru-RU" b="1" dirty="0">
              <a:latin typeface="Book Antiqua" panose="02040602050305030304" pitchFamily="18" charset="0"/>
              <a:ea typeface="BatangChe" pitchFamily="49" charset="-127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167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uk-UA" sz="3600" dirty="0">
                <a:latin typeface="Book Antiqua" panose="02040602050305030304" pitchFamily="18" charset="0"/>
              </a:rPr>
              <a:t>ф</a:t>
            </a:r>
            <a:r>
              <a:rPr lang="uk-UA" sz="3600" dirty="0" smtClean="0">
                <a:latin typeface="Book Antiqua" panose="02040602050305030304" pitchFamily="18" charset="0"/>
              </a:rPr>
              <a:t>ольклорно-етнографічний етап</a:t>
            </a:r>
          </a:p>
          <a:p>
            <a:pPr>
              <a:buFont typeface="Wingdings" pitchFamily="2" charset="2"/>
              <a:buChar char="ü"/>
            </a:pPr>
            <a:r>
              <a:rPr lang="uk-UA" sz="3600" dirty="0">
                <a:latin typeface="Book Antiqua" panose="02040602050305030304" pitchFamily="18" charset="0"/>
              </a:rPr>
              <a:t>к</a:t>
            </a:r>
            <a:r>
              <a:rPr lang="uk-UA" sz="3600" dirty="0" smtClean="0">
                <a:latin typeface="Book Antiqua" panose="02040602050305030304" pitchFamily="18" charset="0"/>
              </a:rPr>
              <a:t>ультурно-літературний</a:t>
            </a:r>
          </a:p>
          <a:p>
            <a:pPr>
              <a:buFont typeface="Wingdings" pitchFamily="2" charset="2"/>
              <a:buChar char="ü"/>
            </a:pPr>
            <a:r>
              <a:rPr lang="uk-UA" sz="3600" dirty="0" smtClean="0">
                <a:latin typeface="Book Antiqua" panose="02040602050305030304" pitchFamily="18" charset="0"/>
              </a:rPr>
              <a:t>політичний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2530" name="Picture 2" descr="http://upload.wikimedia.org/wikipedia/commons/7/70/%D0%86%D1%81%D1%82%D0%BE%D1%80%D1%96%D1%8F_%D0%A0%D1%83%D1%81%D1%96%D0%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208" y="3547382"/>
            <a:ext cx="2245036" cy="304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http://im6-tub-ua.yandex.net/i?id=64626475-42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3550190"/>
            <a:ext cx="5072098" cy="311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03232" cy="86895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latin typeface="Book Antiqua" panose="02040602050305030304" pitchFamily="18" charset="0"/>
              </a:rPr>
              <a:t/>
            </a:r>
            <a:br>
              <a:rPr lang="ru-RU" sz="2900" b="1" dirty="0" smtClean="0">
                <a:latin typeface="Book Antiqua" panose="02040602050305030304" pitchFamily="18" charset="0"/>
              </a:rPr>
            </a:br>
            <a:r>
              <a:rPr lang="ru-RU" sz="2900" b="1" dirty="0">
                <a:latin typeface="Book Antiqua" panose="02040602050305030304" pitchFamily="18" charset="0"/>
              </a:rPr>
              <a:t/>
            </a:r>
            <a:br>
              <a:rPr lang="ru-RU" sz="2900" b="1" dirty="0">
                <a:latin typeface="Book Antiqua" panose="02040602050305030304" pitchFamily="18" charset="0"/>
              </a:rPr>
            </a:br>
            <a:r>
              <a:rPr lang="vi-VN" sz="3600" b="1" dirty="0" smtClean="0">
                <a:ea typeface="BatangChe" panose="02030609000101010101" pitchFamily="49" charset="-127"/>
              </a:rPr>
              <a:t>Максимо́вич </a:t>
            </a:r>
            <a:r>
              <a:rPr lang="vi-VN" sz="3600" b="1" dirty="0">
                <a:ea typeface="BatangChe" panose="02030609000101010101" pitchFamily="49" charset="-127"/>
              </a:rPr>
              <a:t>Миха́йло Олекса́ндрович</a:t>
            </a:r>
            <a:r>
              <a:rPr lang="vi-VN" sz="2900" dirty="0"/>
              <a:t> </a:t>
            </a:r>
            <a:r>
              <a:rPr lang="ru-RU" sz="2900" dirty="0" smtClean="0">
                <a:latin typeface="Book Antiqua" panose="02040602050305030304" pitchFamily="18" charset="0"/>
              </a:rPr>
              <a:t/>
            </a:r>
            <a:br>
              <a:rPr lang="ru-RU" sz="2900" dirty="0" smtClean="0">
                <a:latin typeface="Book Antiqua" panose="02040602050305030304" pitchFamily="18" charset="0"/>
              </a:rPr>
            </a:br>
            <a:r>
              <a:rPr lang="ru-RU" sz="2900" dirty="0">
                <a:latin typeface="Book Antiqua" panose="02040602050305030304" pitchFamily="18" charset="0"/>
              </a:rPr>
              <a:t/>
            </a:r>
            <a:br>
              <a:rPr lang="ru-RU" sz="2900" dirty="0">
                <a:latin typeface="Book Antiqua" panose="02040602050305030304" pitchFamily="18" charset="0"/>
              </a:rPr>
            </a:b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3923928" y="980728"/>
            <a:ext cx="5220072" cy="5688632"/>
          </a:xfrm>
          <a:prstGeom prst="verticalScroll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572000" y="1700808"/>
            <a:ext cx="43204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В</a:t>
            </a:r>
            <a:r>
              <a:rPr lang="vi-VN" sz="2200" dirty="0" smtClean="0">
                <a:ea typeface="BatangChe" panose="02030609000101010101" pitchFamily="49" charset="-127"/>
              </a:rPr>
              <a:t>идатний </a:t>
            </a:r>
            <a:r>
              <a:rPr lang="vi-VN" sz="2200" dirty="0">
                <a:ea typeface="BatangChe" panose="02030609000101010101" pitchFamily="49" charset="-127"/>
              </a:rPr>
              <a:t>український </a:t>
            </a:r>
            <a:r>
              <a:rPr lang="vi-VN" sz="2200" dirty="0" smtClean="0">
                <a:ea typeface="BatangChe" panose="02030609000101010101" pitchFamily="49" charset="-127"/>
              </a:rPr>
              <a:t>науковець,історик,</a:t>
            </a:r>
            <a:endParaRPr lang="ru-RU" sz="2200" dirty="0" smtClean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vi-VN" sz="2200" dirty="0" smtClean="0">
                <a:ea typeface="BatangChe" panose="02030609000101010101" pitchFamily="49" charset="-127"/>
              </a:rPr>
              <a:t>енциклопедист</a:t>
            </a:r>
            <a:r>
              <a:rPr lang="vi-VN" sz="2200" dirty="0">
                <a:ea typeface="BatangChe" panose="02030609000101010101" pitchFamily="49" charset="-127"/>
              </a:rPr>
              <a:t>, фольклорист, </a:t>
            </a:r>
            <a:r>
              <a:rPr lang="vi-VN" sz="2200" dirty="0" smtClean="0">
                <a:ea typeface="BatangChe" panose="02030609000101010101" pitchFamily="49" charset="-127"/>
              </a:rPr>
              <a:t>філолог</a:t>
            </a:r>
            <a:r>
              <a:rPr lang="vi-VN" sz="2200" dirty="0">
                <a:ea typeface="BatangChe" panose="02030609000101010101" pitchFamily="49" charset="-127"/>
              </a:rPr>
              <a:t>, етнограф, ботанік, поет зі старшинського </a:t>
            </a:r>
            <a:endParaRPr lang="uk-UA" sz="2200" dirty="0" smtClean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   к</a:t>
            </a:r>
            <a:r>
              <a:rPr lang="vi-VN" sz="2200" dirty="0" smtClean="0">
                <a:ea typeface="BatangChe" panose="02030609000101010101" pitchFamily="49" charset="-127"/>
              </a:rPr>
              <a:t>озацького</a:t>
            </a:r>
            <a:r>
              <a:rPr lang="uk-UA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</a:t>
            </a:r>
          </a:p>
          <a:p>
            <a:r>
              <a:rPr lang="uk-UA" sz="2200" dirty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uk-UA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  </a:t>
            </a:r>
            <a:r>
              <a:rPr lang="vi-VN" sz="2200" dirty="0" smtClean="0">
                <a:ea typeface="BatangChe" panose="02030609000101010101" pitchFamily="49" charset="-127"/>
              </a:rPr>
              <a:t>роду</a:t>
            </a:r>
            <a:r>
              <a:rPr lang="vi-VN" sz="2200" dirty="0">
                <a:ea typeface="BatangChe" panose="02030609000101010101" pitchFamily="49" charset="-127"/>
              </a:rPr>
              <a:t> </a:t>
            </a:r>
            <a:r>
              <a:rPr lang="uk-UA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vi-VN" sz="2200" dirty="0" smtClean="0">
                <a:ea typeface="BatangChe" panose="02030609000101010101" pitchFamily="49" charset="-127"/>
              </a:rPr>
              <a:t>Полтавщини.</a:t>
            </a:r>
            <a:endParaRPr lang="uk-UA" sz="2200" dirty="0" smtClean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vi-VN" sz="2200" dirty="0" smtClean="0">
                <a:ea typeface="BatangChe" panose="02030609000101010101" pitchFamily="49" charset="-127"/>
              </a:rPr>
              <a:t>Член</a:t>
            </a:r>
            <a:r>
              <a:rPr lang="vi-VN" sz="2200" dirty="0">
                <a:ea typeface="BatangChe" panose="02030609000101010101" pitchFamily="49" charset="-127"/>
              </a:rPr>
              <a:t> Історичного товариства імені </a:t>
            </a:r>
            <a:r>
              <a:rPr lang="vi-VN" sz="2200" dirty="0" smtClean="0">
                <a:ea typeface="BatangChe" panose="02030609000101010101" pitchFamily="49" charset="-127"/>
              </a:rPr>
              <a:t>Нестора-Літописця.</a:t>
            </a:r>
            <a:endParaRPr lang="ru-RU" sz="22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Перше </a:t>
            </a:r>
            <a:r>
              <a:rPr lang="ru-RU" sz="2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видання</a:t>
            </a: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</a:p>
          <a:p>
            <a:r>
              <a:rPr lang="ru-RU" sz="2200" dirty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  </a:t>
            </a:r>
            <a:r>
              <a:rPr lang="ru-RU" sz="2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укра</a:t>
            </a:r>
            <a:r>
              <a:rPr lang="uk-UA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ї</a:t>
            </a:r>
            <a:r>
              <a:rPr lang="ru-RU" sz="2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нських</a:t>
            </a: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2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ліричних</a:t>
            </a: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  </a:t>
            </a:r>
          </a:p>
          <a:p>
            <a:r>
              <a:rPr lang="ru-RU" sz="2200" dirty="0">
                <a:latin typeface="Book Antiqua" panose="02040602050305030304" pitchFamily="18" charset="0"/>
                <a:ea typeface="BatangChe" panose="02030609000101010101" pitchFamily="49" charset="-127"/>
              </a:rPr>
              <a:t> </a:t>
            </a:r>
            <a:r>
              <a:rPr lang="ru-RU" sz="2200" dirty="0" smtClean="0">
                <a:latin typeface="Book Antiqua" panose="02040602050305030304" pitchFamily="18" charset="0"/>
                <a:ea typeface="BatangChe" panose="02030609000101010101" pitchFamily="49" charset="-127"/>
              </a:rPr>
              <a:t>    </a:t>
            </a:r>
            <a:r>
              <a:rPr lang="ru-RU" sz="2200" dirty="0" err="1" smtClean="0">
                <a:latin typeface="Book Antiqua" panose="02040602050305030304" pitchFamily="18" charset="0"/>
                <a:ea typeface="BatangChe" panose="02030609000101010101" pitchFamily="49" charset="-127"/>
              </a:rPr>
              <a:t>пісень</a:t>
            </a:r>
            <a:endParaRPr lang="ru-RU" sz="2200" dirty="0"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1" y="807425"/>
            <a:ext cx="2952328" cy="3945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46"/>
          <a:stretch/>
        </p:blipFill>
        <p:spPr>
          <a:xfrm>
            <a:off x="1259632" y="3640336"/>
            <a:ext cx="2799908" cy="3135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6139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4BE6-FA77-44F0-B1DB-E8320EF4B9B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55576" y="180141"/>
            <a:ext cx="770275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Марке́вич</a:t>
            </a: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ru-RU" altLang="ru-RU" sz="3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Мико́ла</a:t>
            </a: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ru-RU" altLang="ru-RU" sz="36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Андрі́йович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Book Antiqua" panose="02040602050305030304" pitchFamily="18" charset="0"/>
              </a:rPr>
              <a:t>  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1772816"/>
            <a:ext cx="34563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sz="2400" dirty="0" err="1" smtClean="0">
                <a:latin typeface="Book Antiqua" panose="02040602050305030304" pitchFamily="18" charset="0"/>
                <a:cs typeface="Arial" charset="0"/>
              </a:rPr>
              <a:t>Український</a:t>
            </a:r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 </a:t>
            </a:r>
            <a:r>
              <a:rPr lang="ru-RU" altLang="ru-RU" sz="2400" dirty="0" err="1" smtClean="0">
                <a:latin typeface="Book Antiqua" panose="02040602050305030304" pitchFamily="18" charset="0"/>
                <a:cs typeface="Arial" charset="0"/>
              </a:rPr>
              <a:t>історик</a:t>
            </a:r>
            <a:r>
              <a:rPr lang="ru-RU" altLang="ru-RU" sz="2400" dirty="0">
                <a:latin typeface="Book Antiqua" panose="02040602050305030304" pitchFamily="18" charset="0"/>
                <a:cs typeface="Arial" charset="0"/>
              </a:rPr>
              <a:t>, </a:t>
            </a:r>
            <a:r>
              <a:rPr lang="ru-RU" altLang="ru-RU" sz="2400" dirty="0" err="1">
                <a:latin typeface="Book Antiqua" panose="02040602050305030304" pitchFamily="18" charset="0"/>
                <a:cs typeface="Arial" charset="0"/>
              </a:rPr>
              <a:t>етнограф</a:t>
            </a:r>
            <a:r>
              <a:rPr lang="ru-RU" altLang="ru-RU" sz="2400" dirty="0">
                <a:latin typeface="Book Antiqua" panose="02040602050305030304" pitchFamily="18" charset="0"/>
                <a:cs typeface="Arial" charset="0"/>
              </a:rPr>
              <a:t>, </a:t>
            </a:r>
            <a:endParaRPr lang="ru-RU" altLang="ru-RU" sz="24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фольклорист</a:t>
            </a:r>
            <a:r>
              <a:rPr lang="ru-RU" altLang="ru-RU" sz="2400" dirty="0">
                <a:latin typeface="Book Antiqua" panose="02040602050305030304" pitchFamily="18" charset="0"/>
                <a:cs typeface="Arial" charset="0"/>
              </a:rPr>
              <a:t>, поет і </a:t>
            </a:r>
            <a:endParaRPr lang="ru-RU" altLang="ru-RU" sz="24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Композитор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Став першим</a:t>
            </a:r>
            <a:r>
              <a:rPr lang="ru-RU" altLang="ru-RU" sz="2400" dirty="0">
                <a:latin typeface="Book Antiqua" panose="02040602050305030304" pitchFamily="18" charset="0"/>
                <a:cs typeface="Arial" charset="0"/>
              </a:rPr>
              <a:t> </a:t>
            </a:r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 </a:t>
            </a:r>
            <a:r>
              <a:rPr lang="ru-RU" altLang="ru-RU" sz="2400" dirty="0" err="1" smtClean="0">
                <a:latin typeface="Book Antiqua" panose="02040602050305030304" pitchFamily="18" charset="0"/>
                <a:cs typeface="Arial" charset="0"/>
              </a:rPr>
              <a:t>українським</a:t>
            </a:r>
            <a:r>
              <a:rPr lang="ru-RU" altLang="ru-RU" sz="2400" dirty="0" smtClean="0">
                <a:latin typeface="Book Antiqua" panose="02040602050305030304" pitchFamily="18" charset="0"/>
                <a:cs typeface="Arial" charset="0"/>
              </a:rPr>
              <a:t> </a:t>
            </a:r>
            <a:r>
              <a:rPr lang="ru-RU" altLang="ru-RU" sz="2400" dirty="0" err="1" smtClean="0">
                <a:latin typeface="Book Antiqua" panose="02040602050305030304" pitchFamily="18" charset="0"/>
                <a:cs typeface="Arial" charset="0"/>
              </a:rPr>
              <a:t>енциклопедистом</a:t>
            </a:r>
            <a:r>
              <a:rPr lang="ru-RU" altLang="ru-RU" sz="2400" dirty="0">
                <a:latin typeface="Book Antiqua" panose="02040602050305030304" pitchFamily="18" charset="0"/>
                <a:cs typeface="Arial" charset="0"/>
              </a:rPr>
              <a:t>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altLang="ru-RU" sz="2400" dirty="0" smtClean="0">
                <a:latin typeface="Book Antiqua" panose="02040602050305030304" pitchFamily="18" charset="0"/>
                <a:cs typeface="Arial" charset="0"/>
              </a:rPr>
              <a:t>В «Історії Малоросії» обстоює самобутність українців та їхнє право на самостійність</a:t>
            </a:r>
            <a:endParaRPr lang="ru-RU" altLang="ru-RU" sz="2400" dirty="0" smtClean="0">
              <a:latin typeface="Book Antiqua" panose="02040602050305030304" pitchFamily="18" charset="0"/>
              <a:cs typeface="Arial" charset="0"/>
            </a:endParaRPr>
          </a:p>
          <a:p>
            <a:endParaRPr lang="ru-RU" dirty="0"/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3923928" y="980728"/>
            <a:ext cx="5220072" cy="5688632"/>
          </a:xfrm>
          <a:prstGeom prst="verticalScroll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96876"/>
            <a:ext cx="2736304" cy="4016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38" y="3068961"/>
            <a:ext cx="2905998" cy="383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5867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355</Words>
  <Application>Microsoft Office PowerPoint</Application>
  <PresentationFormat>Экран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Українські землі у складі Російської імперії  в першій половині ХІХст.</vt:lpstr>
      <vt:lpstr>Презентация PowerPoint</vt:lpstr>
      <vt:lpstr>    Російська імперія  Наддніпрянська Україна  (Слобожанщина, Лівобережжя, Правобережжя,Південь)  90% етнічних українських земель </vt:lpstr>
      <vt:lpstr>Соціально-економічний розвиток у ½ ХІХ ст. Сільське господарство</vt:lpstr>
      <vt:lpstr>Презентация PowerPoint</vt:lpstr>
      <vt:lpstr>Розвиток промисловості</vt:lpstr>
      <vt:lpstr>Презентация PowerPoint</vt:lpstr>
      <vt:lpstr>Селянські виступи В Україні, за далеко неповними даними, з 1797 р. по 1825 р. відбулося понад 100 виступів кріпосних селян, а з 1826 по 1847 р. — 250 виступів.</vt:lpstr>
      <vt:lpstr>Презентация PowerPoint</vt:lpstr>
      <vt:lpstr>Національне відродження</vt:lpstr>
      <vt:lpstr>  Максимо́вич Миха́йло Олекса́ндрович  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Українські землі в першій половині ХІХст.</dc:title>
  <dc:creator>Admin</dc:creator>
  <cp:lastModifiedBy>Оля</cp:lastModifiedBy>
  <cp:revision>25</cp:revision>
  <dcterms:created xsi:type="dcterms:W3CDTF">2014-02-12T20:41:39Z</dcterms:created>
  <dcterms:modified xsi:type="dcterms:W3CDTF">2020-03-04T19:24:57Z</dcterms:modified>
</cp:coreProperties>
</file>