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EA40-1273-412E-B960-07B65CDBB31C}" type="datetimeFigureOut">
              <a:rPr lang="ru-RU" smtClean="0"/>
              <a:pPr/>
              <a:t>11.01.2021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F8FF-C92D-4645-B5A7-72178A47A3B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EA40-1273-412E-B960-07B65CDBB31C}" type="datetimeFigureOut">
              <a:rPr lang="ru-RU" smtClean="0"/>
              <a:pPr/>
              <a:t>11.01.2021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F8FF-C92D-4645-B5A7-72178A47A3B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EA40-1273-412E-B960-07B65CDBB31C}" type="datetimeFigureOut">
              <a:rPr lang="ru-RU" smtClean="0"/>
              <a:pPr/>
              <a:t>11.01.2021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F8FF-C92D-4645-B5A7-72178A47A3B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EA40-1273-412E-B960-07B65CDBB31C}" type="datetimeFigureOut">
              <a:rPr lang="ru-RU" smtClean="0"/>
              <a:pPr/>
              <a:t>11.01.2021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F8FF-C92D-4645-B5A7-72178A47A3B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EA40-1273-412E-B960-07B65CDBB31C}" type="datetimeFigureOut">
              <a:rPr lang="ru-RU" smtClean="0"/>
              <a:pPr/>
              <a:t>11.01.2021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F8FF-C92D-4645-B5A7-72178A47A3B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EA40-1273-412E-B960-07B65CDBB31C}" type="datetimeFigureOut">
              <a:rPr lang="ru-RU" smtClean="0"/>
              <a:pPr/>
              <a:t>11.01.2021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F8FF-C92D-4645-B5A7-72178A47A3B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EA40-1273-412E-B960-07B65CDBB31C}" type="datetimeFigureOut">
              <a:rPr lang="ru-RU" smtClean="0"/>
              <a:pPr/>
              <a:t>11.01.2021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F8FF-C92D-4645-B5A7-72178A47A3B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EA40-1273-412E-B960-07B65CDBB31C}" type="datetimeFigureOut">
              <a:rPr lang="ru-RU" smtClean="0"/>
              <a:pPr/>
              <a:t>11.01.2021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F8FF-C92D-4645-B5A7-72178A47A3B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EA40-1273-412E-B960-07B65CDBB31C}" type="datetimeFigureOut">
              <a:rPr lang="ru-RU" smtClean="0"/>
              <a:pPr/>
              <a:t>11.01.2021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F8FF-C92D-4645-B5A7-72178A47A3B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EA40-1273-412E-B960-07B65CDBB31C}" type="datetimeFigureOut">
              <a:rPr lang="ru-RU" smtClean="0"/>
              <a:pPr/>
              <a:t>11.01.2021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F8FF-C92D-4645-B5A7-72178A47A3B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EA40-1273-412E-B960-07B65CDBB31C}" type="datetimeFigureOut">
              <a:rPr lang="ru-RU" smtClean="0"/>
              <a:pPr/>
              <a:t>11.01.2021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F8FF-C92D-4645-B5A7-72178A47A3B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DEA40-1273-412E-B960-07B65CDBB31C}" type="datetimeFigureOut">
              <a:rPr lang="ru-RU" smtClean="0"/>
              <a:pPr/>
              <a:t>11.01.2021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3F8FF-C92D-4645-B5A7-72178A47A3B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857628"/>
          </a:xfr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295" endPos="92000" dist="101600" dir="5400000" sy="-100000" algn="bl" rotWithShape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Найпоширеніші випадки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чергування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голосних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звуків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29718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5214950"/>
            <a:ext cx="914400" cy="91440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dirty="0" smtClean="0"/>
              <a:t>Е</a:t>
            </a:r>
            <a:endParaRPr lang="ru-RU" sz="6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3108" y="5286388"/>
            <a:ext cx="914400" cy="914400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dirty="0" smtClean="0">
                <a:solidFill>
                  <a:schemeClr val="tx1"/>
                </a:solidFill>
              </a:rPr>
              <a:t>И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43372" y="5357826"/>
            <a:ext cx="3214710" cy="914400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dirty="0" smtClean="0">
                <a:solidFill>
                  <a:srgbClr val="FFFF00"/>
                </a:solidFill>
              </a:rPr>
              <a:t>КОНЯ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001024" y="4071942"/>
            <a:ext cx="9144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dirty="0" smtClean="0">
                <a:solidFill>
                  <a:srgbClr val="002060"/>
                </a:solidFill>
              </a:rPr>
              <a:t>А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14612" y="3929066"/>
            <a:ext cx="4071966" cy="91440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КІНЬ</a:t>
            </a:r>
            <a:endParaRPr lang="ru-RU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85852" y="4000504"/>
            <a:ext cx="914400" cy="91440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dirty="0" smtClean="0">
                <a:solidFill>
                  <a:srgbClr val="00B050"/>
                </a:solidFill>
              </a:rPr>
              <a:t>І</a:t>
            </a:r>
            <a:endParaRPr lang="ru-RU" sz="6000" b="1" dirty="0">
              <a:solidFill>
                <a:srgbClr val="00B05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86710" y="5500702"/>
            <a:ext cx="914400" cy="914400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dirty="0" smtClean="0"/>
              <a:t>О</a:t>
            </a:r>
            <a:endParaRPr lang="ru-RU" sz="60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Сьогодні на уроці</a:t>
            </a:r>
            <a:endParaRPr lang="ru-RU" dirty="0"/>
          </a:p>
        </p:txBody>
      </p:sp>
      <p:pic>
        <p:nvPicPr>
          <p:cNvPr id="2050" name="Picture 2" descr="C:\Users\User\Pictures\images (3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8501122" cy="514353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28728" y="3714752"/>
            <a:ext cx="6188361" cy="4616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Дізнаємося про випадки чергування голосних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57422" y="4286256"/>
            <a:ext cx="4263924" cy="4616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Виконаємо тренувальні вправи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1670" y="4929198"/>
            <a:ext cx="4832092" cy="4616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Застосуємо нові знання  у мовленні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dirty="0" smtClean="0"/>
              <a:t>Навчаюсь – тренуюсь - застосовую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528638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Утворити пару з чергуванням.</a:t>
            </a: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	Вим</a:t>
            </a:r>
            <a:r>
              <a:rPr lang="uk-UA" sz="2400" u="sng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сти –	вим</a:t>
            </a:r>
            <a:r>
              <a:rPr lang="uk-UA" sz="2400" u="sng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т`аю.	       	  Заб</a:t>
            </a:r>
            <a:r>
              <a:rPr lang="uk-UA" sz="2400" u="sng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ру - _______.</a:t>
            </a: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	Спл</a:t>
            </a:r>
            <a:r>
              <a:rPr lang="uk-UA" sz="2400" u="sng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сти – 	_________.	 	  Зад</a:t>
            </a:r>
            <a:r>
              <a:rPr lang="uk-UA" sz="2400" u="sng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рти - _______ .		</a:t>
            </a: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	Викор</a:t>
            </a:r>
            <a:r>
              <a:rPr lang="uk-UA" sz="2400" u="sng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нити  - ______.		  Заст</a:t>
            </a:r>
            <a:r>
              <a:rPr lang="uk-UA" sz="2400" u="sng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лив – ______.</a:t>
            </a:r>
          </a:p>
          <a:p>
            <a:pPr>
              <a:buFont typeface="Wingdings" pitchFamily="2" charset="2"/>
              <a:buChar char="v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Записати вираз. Пояснити значення.</a:t>
            </a: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	Запам'ятай: словами ст..лити легко.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1643050"/>
          <a:ext cx="8786874" cy="2000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3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7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58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6093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Чергуються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Умови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Приклади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417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[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</a:rPr>
                        <a:t>Е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]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</a:rPr>
                        <a:t> –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[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</a:rPr>
                        <a:t>І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]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</a:rPr>
                        <a:t>;</a:t>
                      </a:r>
                      <a:endParaRPr lang="en-US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[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</a:rPr>
                        <a:t>Е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]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</a:rPr>
                        <a:t> –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[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</a:rPr>
                        <a:t>И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]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Букви 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И, І 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пишуть у коренях дієслів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перед наголошеним суфіксом -</a:t>
                      </a:r>
                      <a:r>
                        <a:rPr lang="uk-UA" sz="24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а-(-я-)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Стр</a:t>
                      </a:r>
                      <a:r>
                        <a:rPr lang="uk-UA" sz="24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лив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стр</a:t>
                      </a:r>
                      <a:r>
                        <a:rPr lang="uk-UA" sz="24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л`</a:t>
                      </a:r>
                      <a:r>
                        <a:rPr lang="uk-UA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в,</a:t>
                      </a:r>
                    </a:p>
                    <a:p>
                      <a:pPr algn="ctr"/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Вит</a:t>
                      </a:r>
                      <a:r>
                        <a:rPr lang="uk-UA" sz="2400" b="1" u="sn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 - вит</a:t>
                      </a:r>
                      <a:r>
                        <a:rPr lang="uk-UA" sz="24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р`</a:t>
                      </a:r>
                      <a:r>
                        <a:rPr lang="uk-UA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6" name="Picture 2" descr="C:\Users\User\Pictures\Без названия (1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86" y="5786454"/>
            <a:ext cx="928694" cy="88427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00013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dirty="0" smtClean="0"/>
              <a:t>Навчаюсь – тренуюсь - застосовую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57214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>
              <a:buNone/>
            </a:pPr>
            <a:endParaRPr lang="uk-UA" dirty="0" smtClean="0"/>
          </a:p>
          <a:p>
            <a:endParaRPr lang="en-US" dirty="0" smtClean="0"/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uk-UA" sz="3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uk-UA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uk-UA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uk-UA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uk-UA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uk-UA" sz="6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Утворити пару з чергуванням О – А.</a:t>
            </a:r>
          </a:p>
          <a:p>
            <a:pPr>
              <a:buNone/>
            </a:pPr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	Пок</a:t>
            </a:r>
            <a:r>
              <a:rPr lang="uk-UA" sz="6000" u="sng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тив – к</a:t>
            </a:r>
            <a:r>
              <a:rPr lang="uk-UA" sz="6000" b="1" u="sng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т`</a:t>
            </a:r>
            <a:r>
              <a:rPr lang="uk-UA" sz="6000" u="sng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ти;		виг</a:t>
            </a:r>
            <a:r>
              <a:rPr lang="uk-UA" sz="6000" u="sng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ню – ______;</a:t>
            </a:r>
          </a:p>
          <a:p>
            <a:pPr>
              <a:buNone/>
            </a:pPr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	ск</a:t>
            </a:r>
            <a:r>
              <a:rPr lang="uk-UA" sz="6000" u="sng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чив - ________;	перем</a:t>
            </a:r>
            <a:r>
              <a:rPr lang="uk-UA" sz="6000" u="sng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же - ______;</a:t>
            </a:r>
          </a:p>
          <a:p>
            <a:pPr>
              <a:buNone/>
            </a:pPr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	прол</a:t>
            </a:r>
            <a:r>
              <a:rPr lang="uk-UA" sz="6000" u="sng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мив - ______.</a:t>
            </a:r>
          </a:p>
          <a:p>
            <a:pPr>
              <a:buFont typeface="Wingdings" pitchFamily="2" charset="2"/>
              <a:buChar char="v"/>
            </a:pPr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Записати вираз. Пояснити значення.</a:t>
            </a:r>
          </a:p>
          <a:p>
            <a:pPr>
              <a:buNone/>
            </a:pPr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Орел мух (не)ловить, а слон за мишею(не)г..няється.</a:t>
            </a:r>
          </a:p>
          <a:p>
            <a:pPr>
              <a:buNone/>
            </a:pPr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Font typeface="Wingdings" pitchFamily="2" charset="2"/>
              <a:buChar char="q"/>
            </a:pPr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688" y="1424898"/>
          <a:ext cx="8644030" cy="193266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51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8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3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3362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Чергуються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Умови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Приклади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5464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А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lang="uk-UA" sz="2400" b="1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Літеру 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в корені дієслова пишуть перед наголошеним суфіксом 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–а-(-я-)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lang="uk-UA" sz="24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м – л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ти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2" descr="C:\Users\User\Pictures\Без названия (1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86" y="5786454"/>
            <a:ext cx="928694" cy="88427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dirty="0" smtClean="0"/>
              <a:t>Навчаюсь – тренуюсь - застосовую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Запам'ятай винятки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: п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ганий, к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рявий,с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лдат, м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настир к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зак, б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гатир( силач),л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пата, г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нчар, т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вар.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Записати вираз. Пояснити значення.</a:t>
            </a: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Без х..зяїна двір плаче, абез х..зяйки - хата.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1714488"/>
          <a:ext cx="8715435" cy="20186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05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5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51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4144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Чергуються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Умови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Приклади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534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У коренях слів букву 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uk-UA" sz="24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пишемо </a:t>
                      </a:r>
                      <a:r>
                        <a:rPr lang="uk-UA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перед наголошеним складом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з`яїн, г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р`ячий,</a:t>
                      </a:r>
                    </a:p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т`ир( багатій)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2" descr="C:\Users\User\Pictures\Без названия (1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86" y="5786454"/>
            <a:ext cx="928694" cy="88427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dirty="0" smtClean="0"/>
              <a:t>Навчаюсь – тренуюсь - застосовую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Утворити пару з чергуванням .</a:t>
            </a: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	Сім – сьомий;   	 вісім - ______;</a:t>
            </a: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Жінка -  _____;	вільний -_____;</a:t>
            </a: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	ягідка - _____;       слівце - ______.</a:t>
            </a:r>
          </a:p>
          <a:p>
            <a:pPr>
              <a:buFont typeface="Wingdings" pitchFamily="2" charset="2"/>
              <a:buChar char="v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Записати вираз. Пояснити значення.</a:t>
            </a: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С..м разів відмір, один – відріж.</a:t>
            </a:r>
          </a:p>
          <a:p>
            <a:pPr>
              <a:buNone/>
            </a:pPr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1" y="1714488"/>
          <a:ext cx="8715437" cy="1645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71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9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4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Чергуються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Умови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Приклади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з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Голосні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имовляють у 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відкритих складах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звук </a:t>
                      </a:r>
                      <a:r>
                        <a:rPr lang="uk-UA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  - у закритих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-ло - с</a:t>
                      </a:r>
                      <a:r>
                        <a:rPr lang="uk-UA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іл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-стий – ш</a:t>
                      </a:r>
                      <a:r>
                        <a:rPr lang="uk-UA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іст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ь.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2" descr="C:\Users\User\Pictures\Без названия (1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86" y="5786454"/>
            <a:ext cx="928694" cy="88427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dirty="0" smtClean="0"/>
              <a:t>Навчаюсь – тренуюсь - застосовую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pPr>
              <a:buFont typeface="Wingdings" pitchFamily="2" charset="2"/>
              <a:buChar char="q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Перепишіть слова, уставляючи пропущені літери.</a:t>
            </a: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	Веч..ріє, пов..черяти; Ч..рнівці, ч..рний; ш..рсткий , ш..рсть.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Записати вираз. Пояснити значення.</a:t>
            </a:r>
          </a:p>
          <a:p>
            <a:pPr marL="457200" indent="-457200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	Ч..рного кота вночі (не)знайдеш.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45" y="1714488"/>
          <a:ext cx="8858310" cy="1280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52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Чергуються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Умови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Приклади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після </a:t>
                      </a: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ДЖ</a:t>
                      </a: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Відповідно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 вимови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рний, пш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ниця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Дуга 4"/>
          <p:cNvSpPr/>
          <p:nvPr/>
        </p:nvSpPr>
        <p:spPr>
          <a:xfrm rot="20318403">
            <a:off x="135119" y="2492549"/>
            <a:ext cx="914400" cy="914400"/>
          </a:xfrm>
          <a:prstGeom prst="arc">
            <a:avLst>
              <a:gd name="adj1" fmla="val 15694392"/>
              <a:gd name="adj2" fmla="val 1913945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2" descr="C:\Users\User\Pictures\Без названия (1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86" y="5786454"/>
            <a:ext cx="928694" cy="88427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01122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dirty="0" smtClean="0"/>
              <a:t>Навчаюсь – тренуюсь - застосовую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pPr>
              <a:buFont typeface="Wingdings" pitchFamily="2" charset="2"/>
              <a:buChar char="v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Записати вираз. Пояснити значення.</a:t>
            </a:r>
          </a:p>
          <a:p>
            <a:pPr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	Позиченими зубами к..стки (не)розгризеш.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44" y="1714488"/>
          <a:ext cx="8786874" cy="3108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28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8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696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Чергуються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Умови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Приклади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2634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[[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після 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ШЧ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 та 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 коренях слів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Буква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передає звук 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який </a:t>
                      </a:r>
                      <a:r>
                        <a:rPr lang="uk-UA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чергується з 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або 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Буква </a:t>
                      </a:r>
                      <a:r>
                        <a:rPr lang="uk-UA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передає звук 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en-US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який </a:t>
                      </a:r>
                      <a:r>
                        <a:rPr lang="uk-UA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не чергується з </a:t>
                      </a:r>
                      <a:r>
                        <a:rPr lang="en-US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або </a:t>
                      </a:r>
                      <a:r>
                        <a:rPr lang="en-US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uk-UA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lang="en-US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r>
                        <a:rPr lang="uk-UA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нка – ж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натий, ож</a:t>
                      </a:r>
                      <a:r>
                        <a:rPr lang="uk-UA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нити</a:t>
                      </a:r>
                    </a:p>
                    <a:p>
                      <a:endParaRPr lang="uk-UA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uk-UA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uk-UA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п'яток,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2" descr="C:\Users\User\Pictures\Без названия (1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86" y="5786454"/>
            <a:ext cx="928694" cy="88427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01122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	Підіб'ємо підсумки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550070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Про які випадки чергування ви дізналися?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Поясніть чергування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 Наведіть приклад.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Що об'єднує орфограми “ Літери О – А в коренях слів ”, “ Літери А – О в коренях слів ”? Наведіть приклад.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Як відкритий склад впливає на чергування літер О – І, Е– І, Є- Ї? Наведіть приклад.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Як ви розумієте правило :  на письмі чергування Е – О після шиплячих передається відповідно до вимови. Наведіть приклад.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Прокоментуйте орфограму “ Літери И – І після Ж, Ч, Ш, Щ. та Г,К,Х, у коренях слів ”. Наведіть приклад.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Домашнє завдання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5400" dirty="0" smtClean="0"/>
              <a:t>	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§34 </a:t>
            </a:r>
            <a:r>
              <a:rPr lang="ru-RU" sz="5400" dirty="0" err="1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5400" dirty="0" err="1" smtClean="0">
                <a:latin typeface="Times New Roman" pitchFamily="18" charset="0"/>
                <a:cs typeface="Times New Roman" pitchFamily="18" charset="0"/>
              </a:rPr>
              <a:t>працювати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теоретичні відомості.</a:t>
            </a:r>
          </a:p>
          <a:p>
            <a:pPr>
              <a:buNone/>
            </a:pPr>
            <a:r>
              <a:rPr lang="uk-UA" sz="5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5400" dirty="0" smtClean="0">
                <a:latin typeface="Times New Roman" pitchFamily="18" charset="0"/>
                <a:cs typeface="Times New Roman" pitchFamily="18" charset="0"/>
              </a:rPr>
              <a:t>Виконати вправу 274 с.108</a:t>
            </a:r>
            <a:endParaRPr lang="uk-UA" sz="5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Pictures\Без названия (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9872" y="4653136"/>
            <a:ext cx="2232248" cy="16720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510</Words>
  <Application>Microsoft Office PowerPoint</Application>
  <PresentationFormat>Экран (4:3)</PresentationFormat>
  <Paragraphs>150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Wingdings</vt:lpstr>
      <vt:lpstr>Тема Office</vt:lpstr>
      <vt:lpstr>Найпоширеніші випадки чергування голосних звуків</vt:lpstr>
      <vt:lpstr>Сьогодні на уроці</vt:lpstr>
      <vt:lpstr>Навчаюсь – тренуюсь - застосовую</vt:lpstr>
      <vt:lpstr>Навчаюсь – тренуюсь - застосовую</vt:lpstr>
      <vt:lpstr>Навчаюсь – тренуюсь - застосовую </vt:lpstr>
      <vt:lpstr>Навчаюсь – тренуюсь - застосовую </vt:lpstr>
      <vt:lpstr>Навчаюсь – тренуюсь - застосовую </vt:lpstr>
      <vt:lpstr>Навчаюсь – тренуюсь - застосовую</vt:lpstr>
      <vt:lpstr> Підіб'ємо підсумки</vt:lpstr>
      <vt:lpstr>Домашнє завдання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Чергування голосних</dc:title>
  <dc:creator>User</dc:creator>
  <cp:lastModifiedBy>Пользователь Windows</cp:lastModifiedBy>
  <cp:revision>26</cp:revision>
  <dcterms:created xsi:type="dcterms:W3CDTF">2020-12-01T02:45:51Z</dcterms:created>
  <dcterms:modified xsi:type="dcterms:W3CDTF">2021-01-11T17:10:37Z</dcterms:modified>
</cp:coreProperties>
</file>