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60" r:id="rId4"/>
    <p:sldId id="261" r:id="rId5"/>
    <p:sldId id="263" r:id="rId6"/>
    <p:sldId id="262" r:id="rId7"/>
    <p:sldId id="264" r:id="rId8"/>
    <p:sldId id="266" r:id="rId9"/>
    <p:sldId id="267" r:id="rId10"/>
    <p:sldId id="271" r:id="rId11"/>
    <p:sldId id="273" r:id="rId12"/>
    <p:sldId id="278" r:id="rId13"/>
    <p:sldId id="276" r:id="rId14"/>
    <p:sldId id="27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48A2"/>
    <a:srgbClr val="FF00FF"/>
    <a:srgbClr val="00FF00"/>
    <a:srgbClr val="4324C6"/>
    <a:srgbClr val="66FFFF"/>
    <a:srgbClr val="66FF33"/>
    <a:srgbClr val="FF0066"/>
    <a:srgbClr val="C82285"/>
    <a:srgbClr val="FFFF00"/>
    <a:srgbClr val="5C1C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247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9616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4673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4563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7827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9006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0253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4596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3898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1120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5010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5868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928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7669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8456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5111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5691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364DE77-C690-4344-B974-CDBEF532A18C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2F7AAC6-2104-486A-BC2E-ADA8EAA7D05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611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2328DE9-6857-4081-B542-A76829D557C9}"/>
              </a:ext>
            </a:extLst>
          </p:cNvPr>
          <p:cNvSpPr/>
          <p:nvPr/>
        </p:nvSpPr>
        <p:spPr>
          <a:xfrm>
            <a:off x="2607139" y="2680470"/>
            <a:ext cx="8136000" cy="188468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prstTxWarp prst="textWave2">
              <a:avLst>
                <a:gd name="adj1" fmla="val 12500"/>
                <a:gd name="adj2" fmla="val 326"/>
              </a:avLst>
            </a:prstTxWarp>
            <a:spAutoFit/>
          </a:bodyPr>
          <a:lstStyle/>
          <a:p>
            <a:pPr algn="ctr"/>
            <a:r>
              <a:rPr lang="uk-UA" sz="5400" b="1" dirty="0" smtClean="0">
                <a:ln w="22225">
                  <a:solidFill>
                    <a:srgbClr val="000099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Роль прикметника у мовленні</a:t>
            </a:r>
            <a:r>
              <a:rPr lang="uk-UA" sz="5400" b="1" dirty="0" smtClean="0">
                <a:ln w="22225">
                  <a:solidFill>
                    <a:srgbClr val="000099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uk-UA" sz="5400" b="1" dirty="0">
              <a:ln w="22225">
                <a:solidFill>
                  <a:srgbClr val="000099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100" name="Picture 4" descr="Пов’язане зображення">
            <a:extLst>
              <a:ext uri="{FF2B5EF4-FFF2-40B4-BE49-F238E27FC236}">
                <a16:creationId xmlns:a16="http://schemas.microsoft.com/office/drawing/2014/main" id="{3317B9EB-64D7-4D54-9403-5DF680AA5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32" y="178905"/>
            <a:ext cx="3186803" cy="260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98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Пов’язане зображення">
            <a:extLst>
              <a:ext uri="{FF2B5EF4-FFF2-40B4-BE49-F238E27FC236}">
                <a16:creationId xmlns:a16="http://schemas.microsoft.com/office/drawing/2014/main" id="{B4FA7EF9-DDAE-4C3B-9AC5-E58F2F18F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599" y="4186470"/>
            <a:ext cx="6705599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ов’язане зображення">
            <a:extLst>
              <a:ext uri="{FF2B5EF4-FFF2-40B4-BE49-F238E27FC236}">
                <a16:creationId xmlns:a16="http://schemas.microsoft.com/office/drawing/2014/main" id="{2545CE9B-38B7-4290-AF77-5F2D56C56CD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07" y="1036873"/>
            <a:ext cx="5821127" cy="582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Пов’язане зображення">
            <a:extLst>
              <a:ext uri="{FF2B5EF4-FFF2-40B4-BE49-F238E27FC236}">
                <a16:creationId xmlns:a16="http://schemas.microsoft.com/office/drawing/2014/main" id="{5286703B-10E6-4AD3-AE7C-0604E4991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757" y="289527"/>
            <a:ext cx="2854036" cy="244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B56157B-C8F2-4FEA-9F5F-4CA0EB9DC56F}"/>
              </a:ext>
            </a:extLst>
          </p:cNvPr>
          <p:cNvSpPr/>
          <p:nvPr/>
        </p:nvSpPr>
        <p:spPr>
          <a:xfrm rot="495973">
            <a:off x="3447366" y="4095515"/>
            <a:ext cx="8672945" cy="162398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Bottom">
              <a:avLst/>
            </a:prstTxWarp>
            <a:spAutoFit/>
          </a:bodyPr>
          <a:lstStyle/>
          <a:p>
            <a:pPr algn="ctr"/>
            <a:r>
              <a:rPr lang="uk-UA" sz="8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Добрий день!</a:t>
            </a:r>
            <a:endParaRPr lang="uk-UA" sz="8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AD2E9E7-15A2-42E1-A802-86E9AA90774E}"/>
              </a:ext>
            </a:extLst>
          </p:cNvPr>
          <p:cNvSpPr/>
          <p:nvPr/>
        </p:nvSpPr>
        <p:spPr>
          <a:xfrm rot="573112">
            <a:off x="2999508" y="434293"/>
            <a:ext cx="6192984" cy="215176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scadeUp">
              <a:avLst/>
            </a:prstTxWarp>
            <a:spAutoFit/>
          </a:bodyPr>
          <a:lstStyle/>
          <a:p>
            <a:pPr algn="ctr"/>
            <a:r>
              <a:rPr lang="uk-UA" sz="54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Добрий день!</a:t>
            </a:r>
          </a:p>
        </p:txBody>
      </p:sp>
    </p:spTree>
    <p:extLst>
      <p:ext uri="{BB962C8B-B14F-4D97-AF65-F5344CB8AC3E}">
        <p14:creationId xmlns:p14="http://schemas.microsoft.com/office/powerpoint/2010/main" val="407008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0" descr="Пов’язане зображення">
            <a:extLst>
              <a:ext uri="{FF2B5EF4-FFF2-40B4-BE49-F238E27FC236}">
                <a16:creationId xmlns:a16="http://schemas.microsoft.com/office/drawing/2014/main" id="{4268ADAE-4D74-4BD5-8F5F-FAB428F4F51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875" y="3220008"/>
            <a:ext cx="3035125" cy="363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72D67C2-559D-4D12-B000-0F73025AAC50}"/>
              </a:ext>
            </a:extLst>
          </p:cNvPr>
          <p:cNvSpPr/>
          <p:nvPr/>
        </p:nvSpPr>
        <p:spPr>
          <a:xfrm>
            <a:off x="5183267" y="308874"/>
            <a:ext cx="44759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Девіз уроку:</a:t>
            </a:r>
          </a:p>
        </p:txBody>
      </p:sp>
      <p:pic>
        <p:nvPicPr>
          <p:cNvPr id="6152" name="Picture 8" descr="Пов’язане зображення">
            <a:extLst>
              <a:ext uri="{FF2B5EF4-FFF2-40B4-BE49-F238E27FC236}">
                <a16:creationId xmlns:a16="http://schemas.microsoft.com/office/drawing/2014/main" id="{CFA593BE-3F19-48A8-936D-06D99992D2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1" r="3990"/>
          <a:stretch/>
        </p:blipFill>
        <p:spPr bwMode="auto">
          <a:xfrm>
            <a:off x="0" y="0"/>
            <a:ext cx="385676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A55F85-7407-4DF8-B62E-250800381F11}"/>
              </a:ext>
            </a:extLst>
          </p:cNvPr>
          <p:cNvSpPr txBox="1"/>
          <p:nvPr/>
        </p:nvSpPr>
        <p:spPr>
          <a:xfrm>
            <a:off x="3154018" y="920621"/>
            <a:ext cx="829427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0" dirty="0">
                <a:solidFill>
                  <a:srgbClr val="FF0000"/>
                </a:solidFill>
                <a:latin typeface="Arial Black" panose="020B0A04020102020204" pitchFamily="34" charset="0"/>
              </a:rPr>
              <a:t>Добре того навчати, хто хоче багато знати.</a:t>
            </a:r>
          </a:p>
        </p:txBody>
      </p:sp>
    </p:spTree>
    <p:extLst>
      <p:ext uri="{BB962C8B-B14F-4D97-AF65-F5344CB8AC3E}">
        <p14:creationId xmlns:p14="http://schemas.microsoft.com/office/powerpoint/2010/main" val="386111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езультат пошуку зображень за запитом &quot;каліграфічна хвилинка з української мови 3 клас малюнки&quot;">
            <a:extLst>
              <a:ext uri="{FF2B5EF4-FFF2-40B4-BE49-F238E27FC236}">
                <a16:creationId xmlns:a16="http://schemas.microsoft.com/office/drawing/2014/main" id="{68F45C42-17F5-4293-918B-6BD59B340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017" y="-89454"/>
            <a:ext cx="12404034" cy="703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5AE84C-7FDC-4950-8E8B-FD0E67395A05}"/>
              </a:ext>
            </a:extLst>
          </p:cNvPr>
          <p:cNvSpPr txBox="1"/>
          <p:nvPr/>
        </p:nvSpPr>
        <p:spPr>
          <a:xfrm>
            <a:off x="3140765" y="2584174"/>
            <a:ext cx="67188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i="1" dirty="0">
                <a:solidFill>
                  <a:srgbClr val="FF0000"/>
                </a:solidFill>
                <a:latin typeface="Segoe Script" panose="030B0504020000000003" pitchFamily="66" charset="0"/>
              </a:rPr>
              <a:t>Весна  в е с н а</a:t>
            </a:r>
          </a:p>
          <a:p>
            <a:r>
              <a:rPr lang="uk-UA" sz="6000" i="1" dirty="0">
                <a:solidFill>
                  <a:srgbClr val="FF0000"/>
                </a:solidFill>
                <a:latin typeface="Segoe Script" panose="030B0504020000000003" pitchFamily="66" charset="0"/>
              </a:rPr>
              <a:t>Весна (яка?)</a:t>
            </a:r>
          </a:p>
        </p:txBody>
      </p:sp>
      <p:pic>
        <p:nvPicPr>
          <p:cNvPr id="5122" name="Picture 2" descr="Пов’язане зображення">
            <a:extLst>
              <a:ext uri="{FF2B5EF4-FFF2-40B4-BE49-F238E27FC236}">
                <a16:creationId xmlns:a16="http://schemas.microsoft.com/office/drawing/2014/main" id="{4F6BB314-9A4B-4967-989C-52C9ED562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45148" y="973111"/>
            <a:ext cx="2001078" cy="1876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59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ов’язане зображення">
            <a:extLst>
              <a:ext uri="{FF2B5EF4-FFF2-40B4-BE49-F238E27FC236}">
                <a16:creationId xmlns:a16="http://schemas.microsoft.com/office/drawing/2014/main" id="{F173F02E-4FAB-4BB6-96BD-17EE0BCC49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6" r="9281"/>
          <a:stretch/>
        </p:blipFill>
        <p:spPr bwMode="auto">
          <a:xfrm>
            <a:off x="18438" y="18887"/>
            <a:ext cx="4556688" cy="683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Блок-схема: знак завершення 1">
            <a:extLst>
              <a:ext uri="{FF2B5EF4-FFF2-40B4-BE49-F238E27FC236}">
                <a16:creationId xmlns:a16="http://schemas.microsoft.com/office/drawing/2014/main" id="{3E5C105D-5E12-45FA-ADD6-57855D34C795}"/>
              </a:ext>
            </a:extLst>
          </p:cNvPr>
          <p:cNvSpPr/>
          <p:nvPr/>
        </p:nvSpPr>
        <p:spPr>
          <a:xfrm>
            <a:off x="6979834" y="2603556"/>
            <a:ext cx="3034750" cy="1669774"/>
          </a:xfrm>
          <a:prstGeom prst="flowChartTerminator">
            <a:avLst/>
          </a:prstGeom>
          <a:solidFill>
            <a:srgbClr val="06AA0E"/>
          </a:solidFill>
          <a:ln>
            <a:solidFill>
              <a:srgbClr val="FF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6000" b="1" dirty="0">
                <a:ln w="76200"/>
                <a:solidFill>
                  <a:srgbClr val="FFFF00"/>
                </a:solidFill>
              </a:rPr>
              <a:t>весна</a:t>
            </a:r>
          </a:p>
        </p:txBody>
      </p:sp>
      <p:sp>
        <p:nvSpPr>
          <p:cNvPr id="18" name="Крапля 17">
            <a:extLst>
              <a:ext uri="{FF2B5EF4-FFF2-40B4-BE49-F238E27FC236}">
                <a16:creationId xmlns:a16="http://schemas.microsoft.com/office/drawing/2014/main" id="{72ED84C3-1D39-40B1-BF92-72ADC352B73E}"/>
              </a:ext>
            </a:extLst>
          </p:cNvPr>
          <p:cNvSpPr/>
          <p:nvPr/>
        </p:nvSpPr>
        <p:spPr>
          <a:xfrm rot="3870532">
            <a:off x="9409760" y="973005"/>
            <a:ext cx="2130288" cy="1434548"/>
          </a:xfrm>
          <a:prstGeom prst="teardrop">
            <a:avLst>
              <a:gd name="adj" fmla="val 150000"/>
            </a:avLst>
          </a:prstGeom>
          <a:solidFill>
            <a:srgbClr val="A1E3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000099"/>
                </a:solidFill>
                <a:latin typeface="Arial Black" panose="020B0A04020102020204" pitchFamily="34" charset="0"/>
              </a:rPr>
              <a:t>тепла</a:t>
            </a:r>
          </a:p>
        </p:txBody>
      </p:sp>
      <p:sp>
        <p:nvSpPr>
          <p:cNvPr id="19" name="Крапля 18">
            <a:extLst>
              <a:ext uri="{FF2B5EF4-FFF2-40B4-BE49-F238E27FC236}">
                <a16:creationId xmlns:a16="http://schemas.microsoft.com/office/drawing/2014/main" id="{5B6318ED-3D65-40F0-A0ED-6DDF6104015D}"/>
              </a:ext>
            </a:extLst>
          </p:cNvPr>
          <p:cNvSpPr/>
          <p:nvPr/>
        </p:nvSpPr>
        <p:spPr>
          <a:xfrm rot="3438863">
            <a:off x="7219197" y="884149"/>
            <a:ext cx="2130288" cy="1434548"/>
          </a:xfrm>
          <a:prstGeom prst="teardrop">
            <a:avLst>
              <a:gd name="adj" fmla="val 150000"/>
            </a:avLst>
          </a:prstGeom>
          <a:solidFill>
            <a:srgbClr val="A1E3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7030A0"/>
                </a:solidFill>
                <a:latin typeface="Arial Black" panose="020B0A04020102020204" pitchFamily="34" charset="0"/>
              </a:rPr>
              <a:t>пізня</a:t>
            </a:r>
          </a:p>
        </p:txBody>
      </p:sp>
      <p:sp>
        <p:nvSpPr>
          <p:cNvPr id="20" name="Крапля 19">
            <a:extLst>
              <a:ext uri="{FF2B5EF4-FFF2-40B4-BE49-F238E27FC236}">
                <a16:creationId xmlns:a16="http://schemas.microsoft.com/office/drawing/2014/main" id="{103308AE-D9AD-4958-86C5-1FFC5072C643}"/>
              </a:ext>
            </a:extLst>
          </p:cNvPr>
          <p:cNvSpPr/>
          <p:nvPr/>
        </p:nvSpPr>
        <p:spPr>
          <a:xfrm rot="18979544">
            <a:off x="9636759" y="4230532"/>
            <a:ext cx="2812775" cy="1434548"/>
          </a:xfrm>
          <a:prstGeom prst="teardrop">
            <a:avLst>
              <a:gd name="adj" fmla="val 150000"/>
            </a:avLst>
          </a:prstGeom>
          <a:solidFill>
            <a:srgbClr val="A1E3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003300"/>
                </a:solidFill>
                <a:latin typeface="Arial Black" panose="020B0A04020102020204" pitchFamily="34" charset="0"/>
              </a:rPr>
              <a:t>зелена</a:t>
            </a:r>
          </a:p>
        </p:txBody>
      </p:sp>
      <p:sp>
        <p:nvSpPr>
          <p:cNvPr id="21" name="Крапля 20">
            <a:extLst>
              <a:ext uri="{FF2B5EF4-FFF2-40B4-BE49-F238E27FC236}">
                <a16:creationId xmlns:a16="http://schemas.microsoft.com/office/drawing/2014/main" id="{1A98CBC4-E36D-4DE4-90DA-AF94B03130C6}"/>
              </a:ext>
            </a:extLst>
          </p:cNvPr>
          <p:cNvSpPr/>
          <p:nvPr/>
        </p:nvSpPr>
        <p:spPr>
          <a:xfrm rot="3135219">
            <a:off x="4977639" y="1018439"/>
            <a:ext cx="2236722" cy="1434548"/>
          </a:xfrm>
          <a:prstGeom prst="teardrop">
            <a:avLst>
              <a:gd name="adj" fmla="val 150000"/>
            </a:avLst>
          </a:prstGeom>
          <a:solidFill>
            <a:srgbClr val="A1E3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000099"/>
                </a:solidFill>
                <a:latin typeface="Arial Black" panose="020B0A04020102020204" pitchFamily="34" charset="0"/>
              </a:rPr>
              <a:t>рання</a:t>
            </a:r>
          </a:p>
        </p:txBody>
      </p:sp>
      <p:sp>
        <p:nvSpPr>
          <p:cNvPr id="22" name="Крапля 21">
            <a:extLst>
              <a:ext uri="{FF2B5EF4-FFF2-40B4-BE49-F238E27FC236}">
                <a16:creationId xmlns:a16="http://schemas.microsoft.com/office/drawing/2014/main" id="{871B88BF-AE88-4E30-B38D-4AB0A1C3A037}"/>
              </a:ext>
            </a:extLst>
          </p:cNvPr>
          <p:cNvSpPr/>
          <p:nvPr/>
        </p:nvSpPr>
        <p:spPr>
          <a:xfrm rot="19982018">
            <a:off x="6775550" y="5380822"/>
            <a:ext cx="3034750" cy="1434548"/>
          </a:xfrm>
          <a:prstGeom prst="teardrop">
            <a:avLst>
              <a:gd name="adj" fmla="val 113698"/>
            </a:avLst>
          </a:prstGeom>
          <a:solidFill>
            <a:srgbClr val="A1E3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000099"/>
                </a:solidFill>
                <a:latin typeface="Arial Black" panose="020B0A04020102020204" pitchFamily="34" charset="0"/>
              </a:rPr>
              <a:t>холодна</a:t>
            </a:r>
          </a:p>
        </p:txBody>
      </p:sp>
      <p:sp>
        <p:nvSpPr>
          <p:cNvPr id="23" name="Крапля 22">
            <a:extLst>
              <a:ext uri="{FF2B5EF4-FFF2-40B4-BE49-F238E27FC236}">
                <a16:creationId xmlns:a16="http://schemas.microsoft.com/office/drawing/2014/main" id="{067972C4-62A2-4937-858F-0BA2BEE790D1}"/>
              </a:ext>
            </a:extLst>
          </p:cNvPr>
          <p:cNvSpPr/>
          <p:nvPr/>
        </p:nvSpPr>
        <p:spPr>
          <a:xfrm rot="2798313">
            <a:off x="3441073" y="2064008"/>
            <a:ext cx="2291521" cy="1434548"/>
          </a:xfrm>
          <a:prstGeom prst="teardrop">
            <a:avLst>
              <a:gd name="adj" fmla="val 150000"/>
            </a:avLst>
          </a:prstGeom>
          <a:solidFill>
            <a:srgbClr val="A1E3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7030A0"/>
                </a:solidFill>
                <a:latin typeface="Arial Black" panose="020B0A04020102020204" pitchFamily="34" charset="0"/>
              </a:rPr>
              <a:t>мила</a:t>
            </a:r>
          </a:p>
        </p:txBody>
      </p:sp>
      <p:sp>
        <p:nvSpPr>
          <p:cNvPr id="24" name="Крапля 23">
            <a:extLst>
              <a:ext uri="{FF2B5EF4-FFF2-40B4-BE49-F238E27FC236}">
                <a16:creationId xmlns:a16="http://schemas.microsoft.com/office/drawing/2014/main" id="{D40E24E6-944F-4C33-9BC8-7291163CD5F9}"/>
              </a:ext>
            </a:extLst>
          </p:cNvPr>
          <p:cNvSpPr/>
          <p:nvPr/>
        </p:nvSpPr>
        <p:spPr>
          <a:xfrm>
            <a:off x="3726443" y="3789198"/>
            <a:ext cx="2536133" cy="1434548"/>
          </a:xfrm>
          <a:prstGeom prst="teardrop">
            <a:avLst>
              <a:gd name="adj" fmla="val 150000"/>
            </a:avLst>
          </a:prstGeom>
          <a:solidFill>
            <a:srgbClr val="A1E3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000099"/>
                </a:solidFill>
                <a:latin typeface="Arial Black" panose="020B0A04020102020204" pitchFamily="34" charset="0"/>
              </a:rPr>
              <a:t>щедра</a:t>
            </a:r>
          </a:p>
        </p:txBody>
      </p:sp>
      <p:sp>
        <p:nvSpPr>
          <p:cNvPr id="25" name="Крапля 24">
            <a:extLst>
              <a:ext uri="{FF2B5EF4-FFF2-40B4-BE49-F238E27FC236}">
                <a16:creationId xmlns:a16="http://schemas.microsoft.com/office/drawing/2014/main" id="{F8566017-5AA4-422C-9AAD-3452A6EBDA9D}"/>
              </a:ext>
            </a:extLst>
          </p:cNvPr>
          <p:cNvSpPr/>
          <p:nvPr/>
        </p:nvSpPr>
        <p:spPr>
          <a:xfrm rot="20561325">
            <a:off x="4548100" y="5254166"/>
            <a:ext cx="2635621" cy="1434548"/>
          </a:xfrm>
          <a:prstGeom prst="teardrop">
            <a:avLst>
              <a:gd name="adj" fmla="val 150000"/>
            </a:avLst>
          </a:prstGeom>
          <a:solidFill>
            <a:srgbClr val="A1E3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7030A0"/>
                </a:solidFill>
                <a:latin typeface="Arial Black" panose="020B0A04020102020204" pitchFamily="34" charset="0"/>
              </a:rPr>
              <a:t>квітуча</a:t>
            </a:r>
          </a:p>
        </p:txBody>
      </p:sp>
      <p:sp>
        <p:nvSpPr>
          <p:cNvPr id="8" name="Арка 7">
            <a:extLst>
              <a:ext uri="{FF2B5EF4-FFF2-40B4-BE49-F238E27FC236}">
                <a16:creationId xmlns:a16="http://schemas.microsoft.com/office/drawing/2014/main" id="{1603A694-6111-4C60-B127-2BC99D433D39}"/>
              </a:ext>
            </a:extLst>
          </p:cNvPr>
          <p:cNvSpPr/>
          <p:nvPr/>
        </p:nvSpPr>
        <p:spPr>
          <a:xfrm>
            <a:off x="2478156" y="121290"/>
            <a:ext cx="6944140" cy="1046921"/>
          </a:xfrm>
          <a:prstGeom prst="blockArc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4400" b="1" dirty="0">
                <a:ln/>
                <a:solidFill>
                  <a:srgbClr val="0070C0"/>
                </a:solidFill>
                <a:latin typeface="Arial Black" panose="020B0A04020102020204" pitchFamily="34" charset="0"/>
              </a:rPr>
              <a:t>Асоціативний кущ</a:t>
            </a:r>
          </a:p>
        </p:txBody>
      </p:sp>
    </p:spTree>
    <p:extLst>
      <p:ext uri="{BB962C8B-B14F-4D97-AF65-F5344CB8AC3E}">
        <p14:creationId xmlns:p14="http://schemas.microsoft.com/office/powerpoint/2010/main" val="320698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ов’язане зображення">
            <a:extLst>
              <a:ext uri="{FF2B5EF4-FFF2-40B4-BE49-F238E27FC236}">
                <a16:creationId xmlns:a16="http://schemas.microsoft.com/office/drawing/2014/main" id="{84E5B94F-344C-49DD-8D53-3D1463260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-389403"/>
            <a:ext cx="11974287" cy="724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4D9DD7B-0135-407A-A274-48D0FDD5EC06}"/>
              </a:ext>
            </a:extLst>
          </p:cNvPr>
          <p:cNvSpPr/>
          <p:nvPr/>
        </p:nvSpPr>
        <p:spPr>
          <a:xfrm>
            <a:off x="3590390" y="602808"/>
            <a:ext cx="81974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Слова, </a:t>
            </a:r>
            <a:r>
              <a:rPr lang="ru-RU" sz="4800" b="1" dirty="0" err="1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що</a:t>
            </a:r>
            <a:r>
              <a:rPr lang="ru-RU" sz="4800" b="1" dirty="0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 </a:t>
            </a:r>
            <a:r>
              <a:rPr lang="ru-RU" sz="4800" b="1" dirty="0" err="1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називають</a:t>
            </a:r>
            <a:r>
              <a:rPr lang="ru-RU" sz="4800" b="1" dirty="0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 </a:t>
            </a:r>
            <a:r>
              <a:rPr lang="ru-RU" sz="4800" b="1" dirty="0" err="1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ознаки</a:t>
            </a:r>
            <a:r>
              <a:rPr lang="ru-RU" sz="4800" b="1" dirty="0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 </a:t>
            </a:r>
            <a:r>
              <a:rPr lang="ru-RU" sz="4800" b="1" dirty="0" err="1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предметів</a:t>
            </a:r>
            <a:r>
              <a:rPr lang="ru-RU" sz="4800" b="1" dirty="0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, </a:t>
            </a:r>
            <a:r>
              <a:rPr lang="ru-RU" sz="4800" b="1" dirty="0" err="1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називаються</a:t>
            </a:r>
            <a:r>
              <a:rPr lang="ru-RU" sz="4800" b="1" dirty="0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 </a:t>
            </a:r>
            <a:r>
              <a:rPr lang="ru-RU" sz="4800" b="1" dirty="0" err="1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прикметниками</a:t>
            </a:r>
            <a:r>
              <a:rPr lang="ru-RU" sz="4800" b="1" dirty="0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. </a:t>
            </a:r>
            <a:r>
              <a:rPr lang="ru-RU" sz="4800" b="1" dirty="0" err="1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Прикметники</a:t>
            </a:r>
            <a:r>
              <a:rPr lang="ru-RU" sz="4800" b="1" dirty="0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 </a:t>
            </a:r>
            <a:r>
              <a:rPr lang="ru-RU" sz="4800" b="1" dirty="0" err="1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відповідають</a:t>
            </a:r>
            <a:r>
              <a:rPr lang="ru-RU" sz="4800" b="1" dirty="0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 на </a:t>
            </a:r>
            <a:r>
              <a:rPr lang="ru-RU" sz="4800" b="1" dirty="0" err="1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питання</a:t>
            </a:r>
            <a:r>
              <a:rPr lang="ru-RU" sz="4800" b="1" dirty="0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 </a:t>
            </a:r>
            <a:r>
              <a:rPr lang="ru-RU" sz="4800" b="1" dirty="0" err="1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який</a:t>
            </a:r>
            <a:r>
              <a:rPr lang="ru-RU" sz="4800" b="1" dirty="0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?, яка?, яке?, </a:t>
            </a:r>
            <a:r>
              <a:rPr lang="ru-RU" sz="4800" b="1" dirty="0" err="1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які</a:t>
            </a:r>
            <a:r>
              <a:rPr lang="ru-RU" sz="4800" b="1" dirty="0">
                <a:solidFill>
                  <a:srgbClr val="FFFF0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?</a:t>
            </a:r>
            <a:endParaRPr lang="uk-UA" sz="4800" dirty="0">
              <a:solidFill>
                <a:srgbClr val="FFFF00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971C84A-533B-4A85-A62A-CA1D3FF658DC}"/>
              </a:ext>
            </a:extLst>
          </p:cNvPr>
          <p:cNvSpPr/>
          <p:nvPr/>
        </p:nvSpPr>
        <p:spPr>
          <a:xfrm>
            <a:off x="11383620" y="-389403"/>
            <a:ext cx="808380" cy="7247403"/>
          </a:xfrm>
          <a:prstGeom prst="rect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uk-UA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Прик</a:t>
            </a:r>
            <a:r>
              <a:rPr lang="uk-UA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uk-UA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метник</a:t>
            </a:r>
            <a:endParaRPr lang="uk-UA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86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увій: горизонтальний 3">
            <a:extLst>
              <a:ext uri="{FF2B5EF4-FFF2-40B4-BE49-F238E27FC236}">
                <a16:creationId xmlns:a16="http://schemas.microsoft.com/office/drawing/2014/main" id="{FBBF0BF7-9F59-431F-996D-2DD5363B0496}"/>
              </a:ext>
            </a:extLst>
          </p:cNvPr>
          <p:cNvSpPr/>
          <p:nvPr/>
        </p:nvSpPr>
        <p:spPr>
          <a:xfrm>
            <a:off x="3432312" y="1477617"/>
            <a:ext cx="8507897" cy="5486400"/>
          </a:xfrm>
          <a:prstGeom prst="horizontalScroll">
            <a:avLst/>
          </a:prstGeom>
          <a:solidFill>
            <a:srgbClr val="CC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4800" b="1" dirty="0">
              <a:solidFill>
                <a:srgbClr val="660066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  <a:p>
            <a:r>
              <a:rPr lang="ru-RU" sz="4800" b="1" dirty="0" err="1">
                <a:solidFill>
                  <a:srgbClr val="66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Загальне</a:t>
            </a:r>
            <a:r>
              <a:rPr lang="ru-RU" sz="4800" b="1" dirty="0">
                <a:solidFill>
                  <a:srgbClr val="66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ru-RU" sz="4800" b="1" dirty="0" err="1">
                <a:solidFill>
                  <a:srgbClr val="66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поняття</a:t>
            </a:r>
            <a:r>
              <a:rPr lang="ru-RU" sz="4800" b="1" dirty="0">
                <a:solidFill>
                  <a:srgbClr val="66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 про </a:t>
            </a:r>
            <a:r>
              <a:rPr lang="ru-RU" sz="4800" b="1" dirty="0" err="1">
                <a:solidFill>
                  <a:srgbClr val="66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прикметник</a:t>
            </a:r>
            <a:r>
              <a:rPr lang="ru-RU" sz="4800" b="1" dirty="0">
                <a:solidFill>
                  <a:srgbClr val="66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. </a:t>
            </a:r>
            <a:r>
              <a:rPr lang="ru-RU" sz="4800" b="1" dirty="0" err="1">
                <a:solidFill>
                  <a:srgbClr val="66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Значення</a:t>
            </a:r>
            <a:r>
              <a:rPr lang="ru-RU" sz="4800" b="1" dirty="0">
                <a:solidFill>
                  <a:srgbClr val="66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ru-RU" sz="4800" b="1" dirty="0" err="1">
                <a:solidFill>
                  <a:srgbClr val="66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прикметників</a:t>
            </a:r>
            <a:r>
              <a:rPr lang="ru-RU" sz="4800" b="1" dirty="0">
                <a:solidFill>
                  <a:srgbClr val="66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 у </a:t>
            </a:r>
            <a:r>
              <a:rPr lang="ru-RU" sz="4800" b="1" dirty="0" err="1">
                <a:solidFill>
                  <a:srgbClr val="66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мовленні</a:t>
            </a:r>
            <a:r>
              <a:rPr lang="ru-RU" sz="4800" b="1" dirty="0">
                <a:solidFill>
                  <a:srgbClr val="66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.</a:t>
            </a:r>
            <a:endParaRPr lang="uk-UA" sz="4800" dirty="0">
              <a:solidFill>
                <a:srgbClr val="660066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  <a:p>
            <a:r>
              <a:rPr lang="uk-UA" sz="4800" dirty="0">
                <a:solidFill>
                  <a:srgbClr val="66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 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D0EA277-19AF-4A00-9F49-9337738D31C5}"/>
              </a:ext>
            </a:extLst>
          </p:cNvPr>
          <p:cNvSpPr/>
          <p:nvPr/>
        </p:nvSpPr>
        <p:spPr>
          <a:xfrm>
            <a:off x="550270" y="0"/>
            <a:ext cx="54335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>
                <a:ln w="12700" cmpd="sng">
                  <a:solidFill>
                    <a:srgbClr val="00FF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55000" endA="50" endPos="85000" dist="60007" dir="5400000" sy="-100000" algn="bl" rotWithShape="0"/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Тема уроку: </a:t>
            </a:r>
            <a:endParaRPr lang="uk-UA" sz="7200" b="1" dirty="0">
              <a:ln w="12700" cmpd="sng">
                <a:solidFill>
                  <a:srgbClr val="00FF00"/>
                </a:solidFill>
                <a:prstDash val="solid"/>
              </a:ln>
              <a:solidFill>
                <a:srgbClr val="FFFF00"/>
              </a:solidFill>
              <a:effectLst>
                <a:reflection blurRad="6350" stA="55000" endA="50" endPos="85000" dist="60007" dir="5400000" sy="-100000" algn="bl" rotWithShape="0"/>
              </a:effectLst>
            </a:endParaRPr>
          </a:p>
        </p:txBody>
      </p:sp>
      <p:pic>
        <p:nvPicPr>
          <p:cNvPr id="6" name="Picture 10" descr="Пов’язане зображення">
            <a:extLst>
              <a:ext uri="{FF2B5EF4-FFF2-40B4-BE49-F238E27FC236}">
                <a16:creationId xmlns:a16="http://schemas.microsoft.com/office/drawing/2014/main" id="{6546C462-C362-47CB-9BE5-93315F207DF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3748"/>
            <a:ext cx="3644348" cy="426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Изображение для плейкаста">
            <a:extLst>
              <a:ext uri="{FF2B5EF4-FFF2-40B4-BE49-F238E27FC236}">
                <a16:creationId xmlns:a16="http://schemas.microsoft.com/office/drawing/2014/main" id="{0FC88344-CAE7-4AD1-A91D-E86573FC189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244" y="20886"/>
            <a:ext cx="2030216" cy="220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2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7DEF7171-D158-44A4-A7F2-758E80D50AB2}"/>
              </a:ext>
            </a:extLst>
          </p:cNvPr>
          <p:cNvSpPr/>
          <p:nvPr/>
        </p:nvSpPr>
        <p:spPr>
          <a:xfrm>
            <a:off x="0" y="1516893"/>
            <a:ext cx="1159565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   Одного </a:t>
            </a:r>
            <a:r>
              <a:rPr lang="ru-RU" sz="4000" i="1" u="sng" dirty="0" err="1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сонячного</a:t>
            </a:r>
            <a:r>
              <a:rPr lang="ru-RU" sz="4000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 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ранку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Івась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пішов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на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прогулянку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.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Іде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 </a:t>
            </a:r>
            <a:r>
              <a:rPr lang="ru-RU" sz="4000" i="1" u="sng" dirty="0" err="1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весняним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 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лісом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.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Навколо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про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щось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стиха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шумлять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 </a:t>
            </a:r>
            <a:r>
              <a:rPr lang="ru-RU" sz="4000" i="1" u="sng" dirty="0" err="1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посвіжілі</a:t>
            </a:r>
            <a:r>
              <a:rPr lang="ru-RU" sz="4000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 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дерева. А он </a:t>
            </a:r>
            <a:r>
              <a:rPr lang="ru-RU" sz="4000" i="1" u="sng" dirty="0" err="1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квітуча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 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галявина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. На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ній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–</a:t>
            </a:r>
            <a:r>
              <a:rPr lang="ru-RU" sz="4000" i="1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 </a:t>
            </a:r>
            <a:r>
              <a:rPr lang="ru-RU" sz="4000" i="1" u="sng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зелена</a:t>
            </a:r>
            <a:r>
              <a:rPr lang="ru-RU" sz="4000" u="sng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трава. Через </a:t>
            </a:r>
            <a:r>
              <a:rPr lang="ru-RU" sz="4000" i="1" u="sng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простору</a:t>
            </a:r>
            <a:r>
              <a:rPr lang="ru-RU" sz="4000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 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галявину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простелилась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 </a:t>
            </a:r>
            <a:r>
              <a:rPr lang="ru-RU" sz="4000" i="1" u="sng" dirty="0" err="1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вузька</a:t>
            </a:r>
            <a:r>
              <a:rPr lang="ru-RU" sz="4000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 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доріжка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. Куди вона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веде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?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Мабуть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до </a:t>
            </a:r>
            <a:r>
              <a:rPr lang="ru-RU" sz="4000" i="1" u="sng" dirty="0" err="1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лісового</a:t>
            </a:r>
            <a:r>
              <a:rPr lang="ru-RU" sz="4000" u="sng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 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озера.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Саме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його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й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шукає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ru-RU" sz="4000" dirty="0" err="1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Івась</a:t>
            </a:r>
            <a:r>
              <a:rPr lang="ru-RU" sz="4000" dirty="0">
                <a:solidFill>
                  <a:srgbClr val="0033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.</a:t>
            </a:r>
            <a:endParaRPr lang="uk-UA" sz="4000" dirty="0">
              <a:solidFill>
                <a:srgbClr val="003300"/>
              </a:solidFill>
              <a:effectLst/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pic>
        <p:nvPicPr>
          <p:cNvPr id="8" name="Picture 34" descr="Пов’язане зображення">
            <a:extLst>
              <a:ext uri="{FF2B5EF4-FFF2-40B4-BE49-F238E27FC236}">
                <a16:creationId xmlns:a16="http://schemas.microsoft.com/office/drawing/2014/main" id="{01F1ED2F-CDE0-443B-9F49-3ABB0D992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126784" y="4633754"/>
            <a:ext cx="2328142" cy="2385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4" descr="Пов’язане зображення">
            <a:extLst>
              <a:ext uri="{FF2B5EF4-FFF2-40B4-BE49-F238E27FC236}">
                <a16:creationId xmlns:a16="http://schemas.microsoft.com/office/drawing/2014/main" id="{BC591B32-0BC3-44FD-88BE-815456BA5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65323"/>
            <a:ext cx="1311966" cy="150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28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722A8E9-2C86-4AB8-AB03-7B1106AE38D8}"/>
              </a:ext>
            </a:extLst>
          </p:cNvPr>
          <p:cNvSpPr/>
          <p:nvPr/>
        </p:nvSpPr>
        <p:spPr>
          <a:xfrm>
            <a:off x="217287" y="1619108"/>
            <a:ext cx="8122609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5400" b="1" dirty="0">
                <a:solidFill>
                  <a:srgbClr val="00FF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Прикметник потрібно вивчати для того, щоб...</a:t>
            </a:r>
            <a:endParaRPr lang="uk-UA" sz="5400" b="1" dirty="0">
              <a:solidFill>
                <a:srgbClr val="00FF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8D7D8E0-FC2A-4D61-87D4-C17AACD5AE11}"/>
              </a:ext>
            </a:extLst>
          </p:cNvPr>
          <p:cNvSpPr/>
          <p:nvPr/>
        </p:nvSpPr>
        <p:spPr>
          <a:xfrm>
            <a:off x="0" y="0"/>
            <a:ext cx="8676893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4800" b="1" dirty="0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«Незакінчене речення» </a:t>
            </a:r>
          </a:p>
        </p:txBody>
      </p:sp>
      <p:pic>
        <p:nvPicPr>
          <p:cNvPr id="6" name="Picture 20" descr="Пов’язане зображення">
            <a:extLst>
              <a:ext uri="{FF2B5EF4-FFF2-40B4-BE49-F238E27FC236}">
                <a16:creationId xmlns:a16="http://schemas.microsoft.com/office/drawing/2014/main" id="{C0640979-CC72-4BBF-8B35-B47CEFB7A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25426" y="-119060"/>
            <a:ext cx="3666574" cy="697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90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A56C49C6-6789-414C-B29F-A5F9F9EE18FE}"/>
              </a:ext>
            </a:extLst>
          </p:cNvPr>
          <p:cNvSpPr/>
          <p:nvPr/>
        </p:nvSpPr>
        <p:spPr>
          <a:xfrm>
            <a:off x="371057" y="109325"/>
            <a:ext cx="56669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u="sng" dirty="0">
                <a:solidFill>
                  <a:srgbClr val="FF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« </a:t>
            </a:r>
            <a:r>
              <a:rPr lang="ru-RU" sz="5400" b="1" u="sng" dirty="0" err="1">
                <a:solidFill>
                  <a:srgbClr val="C2E3EC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Який</a:t>
            </a:r>
            <a:r>
              <a:rPr lang="ru-RU" sz="5400" b="1" u="sng" dirty="0">
                <a:solidFill>
                  <a:srgbClr val="C2E3EC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? </a:t>
            </a:r>
            <a:r>
              <a:rPr lang="ru-RU" sz="5400" b="1" u="sng" dirty="0">
                <a:solidFill>
                  <a:srgbClr val="FF99FF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Яка? </a:t>
            </a:r>
            <a:r>
              <a:rPr lang="ru-RU" sz="5400" b="1" u="sng" dirty="0">
                <a:solidFill>
                  <a:srgbClr val="FFCC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Яке?</a:t>
            </a:r>
            <a:r>
              <a:rPr lang="ru-RU" sz="5400" b="1" u="sng" dirty="0">
                <a:solidFill>
                  <a:srgbClr val="FF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»</a:t>
            </a:r>
            <a:endParaRPr lang="uk-UA" sz="5400" u="sng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0951243-2993-4338-9AF4-8CAA68B06482}"/>
              </a:ext>
            </a:extLst>
          </p:cNvPr>
          <p:cNvSpPr/>
          <p:nvPr/>
        </p:nvSpPr>
        <p:spPr>
          <a:xfrm>
            <a:off x="371057" y="4027608"/>
            <a:ext cx="271670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Жовтий,</a:t>
            </a:r>
          </a:p>
          <a:p>
            <a:pPr algn="ctr"/>
            <a:r>
              <a:rPr lang="uk-UA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великий, </a:t>
            </a:r>
          </a:p>
          <a:p>
            <a:pPr algn="ctr"/>
            <a:r>
              <a:rPr lang="uk-UA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 довгий,</a:t>
            </a:r>
          </a:p>
          <a:p>
            <a:pPr algn="ctr"/>
            <a:r>
              <a:rPr lang="uk-UA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солодкий</a:t>
            </a:r>
            <a:endParaRPr lang="uk-UA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E948479-0F3A-4992-B0B4-5F24001DFDF9}"/>
              </a:ext>
            </a:extLst>
          </p:cNvPr>
          <p:cNvSpPr/>
          <p:nvPr/>
        </p:nvSpPr>
        <p:spPr>
          <a:xfrm>
            <a:off x="4665961" y="4194130"/>
            <a:ext cx="2860077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Червона,</a:t>
            </a:r>
          </a:p>
          <a:p>
            <a:pPr algn="ctr"/>
            <a:r>
              <a:rPr lang="uk-UA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м</a:t>
            </a:r>
            <a:r>
              <a:rPr lang="uk-UA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аленька,</a:t>
            </a:r>
          </a:p>
          <a:p>
            <a:pPr algn="ctr"/>
            <a:r>
              <a:rPr lang="uk-UA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кругла,</a:t>
            </a:r>
          </a:p>
          <a:p>
            <a:pPr algn="ctr"/>
            <a:r>
              <a:rPr lang="uk-UA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кисла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0FDF3121-2BFA-47AC-BB2F-1896B8AD800A}"/>
              </a:ext>
            </a:extLst>
          </p:cNvPr>
          <p:cNvSpPr/>
          <p:nvPr/>
        </p:nvSpPr>
        <p:spPr>
          <a:xfrm>
            <a:off x="8433768" y="4224907"/>
            <a:ext cx="3437159" cy="50475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Оранжеве,</a:t>
            </a:r>
          </a:p>
          <a:p>
            <a:r>
              <a:rPr lang="uk-UA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велике,</a:t>
            </a:r>
          </a:p>
          <a:p>
            <a:r>
              <a:rPr lang="uk-UA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овальне,</a:t>
            </a:r>
          </a:p>
          <a:p>
            <a:r>
              <a:rPr lang="uk-UA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солодке</a:t>
            </a:r>
          </a:p>
          <a:p>
            <a:endParaRPr lang="uk-UA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036" name="Picture 12" descr="Пов’язане зображення">
            <a:extLst>
              <a:ext uri="{FF2B5EF4-FFF2-40B4-BE49-F238E27FC236}">
                <a16:creationId xmlns:a16="http://schemas.microsoft.com/office/drawing/2014/main" id="{A0AD231F-D757-4A31-AE92-B922CC62C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85" b="89362" l="9362" r="978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73" y="1256420"/>
            <a:ext cx="3595279" cy="296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Пов’язане зображення">
            <a:extLst>
              <a:ext uri="{FF2B5EF4-FFF2-40B4-BE49-F238E27FC236}">
                <a16:creationId xmlns:a16="http://schemas.microsoft.com/office/drawing/2014/main" id="{857BED4D-AD64-4A1E-B65B-65CC85829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667" l="13000" r="84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800" y="2223114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Пов’язане зображення">
            <a:extLst>
              <a:ext uri="{FF2B5EF4-FFF2-40B4-BE49-F238E27FC236}">
                <a16:creationId xmlns:a16="http://schemas.microsoft.com/office/drawing/2014/main" id="{2053FB03-CDE3-4337-A820-2D2C19560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578" y="1689786"/>
            <a:ext cx="2901809" cy="290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4" descr="Пов’язане зображення">
            <a:extLst>
              <a:ext uri="{FF2B5EF4-FFF2-40B4-BE49-F238E27FC236}">
                <a16:creationId xmlns:a16="http://schemas.microsoft.com/office/drawing/2014/main" id="{19B25EB3-34E9-4A94-91E5-CDF2E97B1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79901" y="-249679"/>
            <a:ext cx="4344891" cy="320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3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2" dur="2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Пов’язане зображення">
            <a:extLst>
              <a:ext uri="{FF2B5EF4-FFF2-40B4-BE49-F238E27FC236}">
                <a16:creationId xmlns:a16="http://schemas.microsoft.com/office/drawing/2014/main" id="{75CC5208-D605-46F0-BA95-AEB7C6E97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999953AF-E2C7-4760-823F-9A839F9E44A2}"/>
              </a:ext>
            </a:extLst>
          </p:cNvPr>
          <p:cNvSpPr/>
          <p:nvPr/>
        </p:nvSpPr>
        <p:spPr>
          <a:xfrm>
            <a:off x="815008" y="25154"/>
            <a:ext cx="1069450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dirty="0">
                <a:solidFill>
                  <a:srgbClr val="3399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5400" b="1" dirty="0">
                <a:ln w="10160">
                  <a:solidFill>
                    <a:srgbClr val="7030A0"/>
                  </a:solidFill>
                  <a:prstDash val="solid"/>
                </a:ln>
                <a:solidFill>
                  <a:srgbClr val="00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endParaRPr lang="uk-UA" sz="5400" dirty="0">
              <a:ln w="10160">
                <a:solidFill>
                  <a:srgbClr val="7030A0"/>
                </a:solidFill>
                <a:prstDash val="solid"/>
              </a:ln>
              <a:solidFill>
                <a:srgbClr val="00FF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uk-UA" sz="5400" dirty="0">
              <a:solidFill>
                <a:srgbClr val="339933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uk-UA" sz="5400" dirty="0">
              <a:solidFill>
                <a:srgbClr val="339933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5400" b="1" dirty="0">
                <a:ln w="22225">
                  <a:solidFill>
                    <a:srgbClr val="5C1CCE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Прийшла весна. Побігли струмки. З’явились квіти. Прилетіли птахи. Діти зробили шпаківні.</a:t>
            </a:r>
            <a:endParaRPr lang="uk-UA" sz="5400" b="1" dirty="0">
              <a:ln w="22225">
                <a:solidFill>
                  <a:srgbClr val="5C1CCE"/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77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Пов’язане зображення">
            <a:extLst>
              <a:ext uri="{FF2B5EF4-FFF2-40B4-BE49-F238E27FC236}">
                <a16:creationId xmlns:a16="http://schemas.microsoft.com/office/drawing/2014/main" id="{CAAAC499-228E-4415-9DDB-E21EE19CA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616A1DB-0D9F-4BC5-88CC-62EC61FABA92}"/>
              </a:ext>
            </a:extLst>
          </p:cNvPr>
          <p:cNvSpPr/>
          <p:nvPr/>
        </p:nvSpPr>
        <p:spPr>
          <a:xfrm>
            <a:off x="132522" y="305068"/>
            <a:ext cx="11635408" cy="452431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uk-UA" sz="4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4800" b="1" i="1" dirty="0">
                <a:ln w="22225">
                  <a:solidFill>
                    <a:srgbClr val="4324C6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uk-UA" sz="4800" b="1" dirty="0">
                <a:ln w="22225">
                  <a:solidFill>
                    <a:srgbClr val="6248A2"/>
                  </a:solidFill>
                  <a:prstDash val="solid"/>
                </a:ln>
                <a:solidFill>
                  <a:srgbClr val="FF00FF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Прийшла тепла весна. Побігли дзвінкоголосі струмки. З’явились  весняні квіти, мов маленькі сонечка. Прилетіли перелітні птахи. Турботливі діти зробили чудові шпаківні.</a:t>
            </a:r>
            <a:endParaRPr lang="uk-UA" sz="4800" dirty="0">
              <a:ln w="22225">
                <a:solidFill>
                  <a:srgbClr val="6248A2"/>
                </a:solidFill>
                <a:prstDash val="solid"/>
              </a:ln>
              <a:solidFill>
                <a:srgbClr val="FF00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23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Результат пошуку зображень за запитом &quot;анімаційні малюнки знака запитання&quot;">
            <a:extLst>
              <a:ext uri="{FF2B5EF4-FFF2-40B4-BE49-F238E27FC236}">
                <a16:creationId xmlns:a16="http://schemas.microsoft.com/office/drawing/2014/main" id="{61BA3687-644E-4055-9BF1-6783BBAFE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977" y="2367537"/>
            <a:ext cx="1616765" cy="2126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8A60AAE-5F6A-4031-BB56-AF4D0EE9DC99}"/>
              </a:ext>
            </a:extLst>
          </p:cNvPr>
          <p:cNvSpPr/>
          <p:nvPr/>
        </p:nvSpPr>
        <p:spPr>
          <a:xfrm>
            <a:off x="299041" y="215864"/>
            <a:ext cx="8188284" cy="258532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5400" b="1" dirty="0">
                <a:ln>
                  <a:solidFill>
                    <a:srgbClr val="FFFF00"/>
                  </a:solidFill>
                </a:ln>
                <a:solidFill>
                  <a:srgbClr val="FF00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«Незакінчене речення» </a:t>
            </a:r>
            <a:endParaRPr lang="uk-UA" sz="5400" dirty="0">
              <a:ln>
                <a:solidFill>
                  <a:srgbClr val="FFFF00"/>
                </a:solidFill>
              </a:ln>
              <a:solidFill>
                <a:srgbClr val="FF00FF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CA25F97-87ED-4F00-B235-0340586C4338}"/>
              </a:ext>
            </a:extLst>
          </p:cNvPr>
          <p:cNvSpPr/>
          <p:nvPr/>
        </p:nvSpPr>
        <p:spPr>
          <a:xfrm>
            <a:off x="2016958" y="4333811"/>
            <a:ext cx="957640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b="1" dirty="0">
                <a:latin typeface="Times New Roman" panose="02020603050405020304" pitchFamily="18" charset="0"/>
                <a:ea typeface="Calibri" panose="020F0502020204030204" pitchFamily="34" charset="0"/>
              </a:rPr>
              <a:t>- На </a:t>
            </a:r>
            <a:r>
              <a:rPr lang="uk-UA" sz="6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уроці</a:t>
            </a:r>
            <a:r>
              <a:rPr lang="uk-UA" sz="6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я дізнався, що…</a:t>
            </a:r>
            <a:endParaRPr lang="uk-UA" sz="6000" b="1" dirty="0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18D3862-52A1-46C0-97A8-DAA0F82AE22F}"/>
              </a:ext>
            </a:extLst>
          </p:cNvPr>
          <p:cNvSpPr/>
          <p:nvPr/>
        </p:nvSpPr>
        <p:spPr>
          <a:xfrm>
            <a:off x="299041" y="5516806"/>
            <a:ext cx="9787423" cy="1031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0" b="1" i="1" dirty="0">
                <a:solidFill>
                  <a:srgbClr val="66FF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</a:t>
            </a:r>
            <a:r>
              <a:rPr lang="ru-RU" sz="6000" b="1" dirty="0">
                <a:solidFill>
                  <a:srgbClr val="66FF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мене </a:t>
            </a:r>
            <a:r>
              <a:rPr lang="ru-RU" sz="6000" b="1" dirty="0" err="1">
                <a:solidFill>
                  <a:srgbClr val="66FF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було</a:t>
            </a:r>
            <a:r>
              <a:rPr lang="ru-RU" sz="6000" b="1" dirty="0">
                <a:solidFill>
                  <a:srgbClr val="66FF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6000" b="1" dirty="0" err="1">
                <a:solidFill>
                  <a:srgbClr val="66FF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цікавим</a:t>
            </a:r>
            <a:r>
              <a:rPr lang="ru-RU" sz="6000" b="1" dirty="0">
                <a:solidFill>
                  <a:srgbClr val="66FF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</a:t>
            </a:r>
            <a:endParaRPr lang="uk-UA" sz="6000" b="1" dirty="0">
              <a:solidFill>
                <a:srgbClr val="66FF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12" descr="Пов’язане зображення">
            <a:extLst>
              <a:ext uri="{FF2B5EF4-FFF2-40B4-BE49-F238E27FC236}">
                <a16:creationId xmlns:a16="http://schemas.microsoft.com/office/drawing/2014/main" id="{58112B52-A8D1-4859-A1E7-45F1EBC57EE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904" y="1888893"/>
            <a:ext cx="2843607" cy="391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4" descr="Пов’язане зображення">
            <a:extLst>
              <a:ext uri="{FF2B5EF4-FFF2-40B4-BE49-F238E27FC236}">
                <a16:creationId xmlns:a16="http://schemas.microsoft.com/office/drawing/2014/main" id="{F3334854-0789-4107-ADAB-1EF0C418D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31522" y="96389"/>
            <a:ext cx="1751780" cy="258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21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ов’язане зображення">
            <a:extLst>
              <a:ext uri="{FF2B5EF4-FFF2-40B4-BE49-F238E27FC236}">
                <a16:creationId xmlns:a16="http://schemas.microsoft.com/office/drawing/2014/main" id="{14F46D6B-2B1C-4EA7-B9FA-975ED9FD40E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2127"/>
            <a:ext cx="12192000" cy="696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8514158-8250-41EC-8FAE-A2F373A6BF37}"/>
              </a:ext>
            </a:extLst>
          </p:cNvPr>
          <p:cNvSpPr/>
          <p:nvPr/>
        </p:nvSpPr>
        <p:spPr>
          <a:xfrm>
            <a:off x="1739822" y="1859340"/>
            <a:ext cx="1001107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ContrastingRightFacing"/>
              <a:lightRig rig="threePt" dir="t"/>
            </a:scene3d>
          </a:bodyPr>
          <a:lstStyle/>
          <a:p>
            <a:pPr algn="ctr"/>
            <a:r>
              <a:rPr lang="uk-UA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</a:rPr>
              <a:t>Дякую за увагу!</a:t>
            </a:r>
            <a:endParaRPr lang="uk-UA" sz="9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7445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theme/theme1.xml><?xml version="1.0" encoding="utf-8"?>
<a:theme xmlns:a="http://schemas.openxmlformats.org/drawingml/2006/main" name="Скибка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кибка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кибка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1308</TotalTime>
  <Words>191</Words>
  <Application>Microsoft Office PowerPoint</Application>
  <PresentationFormat>Широкоэкранный</PresentationFormat>
  <Paragraphs>49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 Black</vt:lpstr>
      <vt:lpstr>Calibri</vt:lpstr>
      <vt:lpstr>Calibri Light</vt:lpstr>
      <vt:lpstr>Century Gothic</vt:lpstr>
      <vt:lpstr>Franklin Gothic Heavy</vt:lpstr>
      <vt:lpstr>Segoe Script</vt:lpstr>
      <vt:lpstr>Segoe UI Black</vt:lpstr>
      <vt:lpstr>Times New Roman</vt:lpstr>
      <vt:lpstr>Wingdings 3</vt:lpstr>
      <vt:lpstr>Скибка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</dc:creator>
  <cp:lastModifiedBy>HP</cp:lastModifiedBy>
  <cp:revision>116</cp:revision>
  <dcterms:created xsi:type="dcterms:W3CDTF">2018-01-30T17:41:15Z</dcterms:created>
  <dcterms:modified xsi:type="dcterms:W3CDTF">2021-01-12T13:41:33Z</dcterms:modified>
</cp:coreProperties>
</file>