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6" r:id="rId2"/>
    <p:sldId id="311" r:id="rId3"/>
    <p:sldId id="300" r:id="rId4"/>
    <p:sldId id="305" r:id="rId5"/>
    <p:sldId id="292" r:id="rId6"/>
    <p:sldId id="257" r:id="rId7"/>
    <p:sldId id="293" r:id="rId8"/>
    <p:sldId id="290" r:id="rId9"/>
    <p:sldId id="296" r:id="rId10"/>
    <p:sldId id="297" r:id="rId11"/>
    <p:sldId id="313" r:id="rId12"/>
    <p:sldId id="314" r:id="rId13"/>
    <p:sldId id="299" r:id="rId14"/>
    <p:sldId id="306" r:id="rId15"/>
    <p:sldId id="315" r:id="rId16"/>
    <p:sldId id="301" r:id="rId17"/>
    <p:sldId id="308" r:id="rId18"/>
    <p:sldId id="294" r:id="rId19"/>
    <p:sldId id="312" r:id="rId20"/>
    <p:sldId id="309" r:id="rId21"/>
    <p:sldId id="310" r:id="rId22"/>
  </p:sldIdLst>
  <p:sldSz cx="9144000" cy="5143500" type="screen16x9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C2FBC"/>
    <a:srgbClr val="FF33CC"/>
    <a:srgbClr val="CC00FF"/>
    <a:srgbClr val="008000"/>
    <a:srgbClr val="FFFF00"/>
    <a:srgbClr val="0066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747" autoAdjust="0"/>
    <p:restoredTop sz="94660"/>
  </p:normalViewPr>
  <p:slideViewPr>
    <p:cSldViewPr>
      <p:cViewPr varScale="1">
        <p:scale>
          <a:sx n="84" d="100"/>
          <a:sy n="84" d="100"/>
        </p:scale>
        <p:origin x="-96" y="-22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8FD60A-0129-484A-8224-191006CD0FB3}" type="datetimeFigureOut">
              <a:rPr lang="uk-UA" smtClean="0"/>
              <a:pPr/>
              <a:t>11.01.2021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6EC551-2A0A-4206-A223-A5CC24C9FC5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5426190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51435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2" y="4213330"/>
            <a:ext cx="7382935" cy="402908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762743"/>
            <a:ext cx="7179733" cy="362373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1" y="757238"/>
            <a:ext cx="7179733" cy="3623732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2" y="526552"/>
            <a:ext cx="567831" cy="425873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926299" y="491424"/>
            <a:ext cx="425196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346201"/>
            <a:ext cx="5723468" cy="1371068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1" y="2802467"/>
            <a:ext cx="5712179" cy="1143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4018194"/>
            <a:ext cx="1213821" cy="273844"/>
          </a:xfrm>
        </p:spPr>
        <p:txBody>
          <a:bodyPr/>
          <a:lstStyle/>
          <a:p>
            <a:fld id="{7EAF463A-BC7C-46EE-9F1E-7F377CCA4891}" type="datetimeFigureOut">
              <a:rPr lang="en-US" smtClean="0"/>
              <a:pPr/>
              <a:t>1/11/2021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5" y="4018194"/>
            <a:ext cx="5034845" cy="27384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1" y="4018194"/>
            <a:ext cx="554023" cy="273844"/>
          </a:xfrm>
        </p:spPr>
        <p:txBody>
          <a:bodyPr/>
          <a:lstStyle>
            <a:lvl1pPr algn="ctr"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1679573"/>
            <a:ext cx="6254044" cy="1021556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8" y="2794001"/>
            <a:ext cx="6231467" cy="982133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1591055"/>
            <a:ext cx="3200400" cy="270205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1589485"/>
            <a:ext cx="3200400" cy="270390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70" y="1591734"/>
            <a:ext cx="2939521" cy="615156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1591733"/>
            <a:ext cx="2944368" cy="61722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208276"/>
            <a:ext cx="3227832" cy="20848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208610"/>
            <a:ext cx="3227832" cy="20848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51435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8" y="4543528"/>
            <a:ext cx="7721601" cy="402908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3" y="453872"/>
            <a:ext cx="3788941" cy="4291722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7" y="452628"/>
            <a:ext cx="3788941" cy="4291722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5" y="432651"/>
            <a:ext cx="3788941" cy="4291722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9" y="432054"/>
            <a:ext cx="3788941" cy="4291722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7" y="220465"/>
            <a:ext cx="567831" cy="425873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350513" y="179006"/>
            <a:ext cx="425196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1515032"/>
            <a:ext cx="3064827" cy="112727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863245"/>
            <a:ext cx="3020792" cy="3469117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6" y="2717811"/>
            <a:ext cx="3048891" cy="15753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9" y="4414254"/>
            <a:ext cx="1213821" cy="273844"/>
          </a:xfrm>
        </p:spPr>
        <p:txBody>
          <a:bodyPr/>
          <a:lstStyle/>
          <a:p>
            <a:fld id="{7EAF463A-BC7C-46EE-9F1E-7F377CCA4891}" type="datetimeFigureOut">
              <a:rPr lang="en-US" smtClean="0"/>
              <a:pPr/>
              <a:t>1/11/2021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5" y="4371946"/>
            <a:ext cx="3522607" cy="273844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4" y="4422721"/>
            <a:ext cx="554023" cy="273844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51435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8" y="4543528"/>
            <a:ext cx="7721601" cy="402908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5" y="432651"/>
            <a:ext cx="3788941" cy="4291722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9" y="431827"/>
            <a:ext cx="3788941" cy="4291722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3" y="453872"/>
            <a:ext cx="3788941" cy="4291722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9" y="452940"/>
            <a:ext cx="3788941" cy="4291722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7" y="220465"/>
            <a:ext cx="567831" cy="425873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350513" y="179006"/>
            <a:ext cx="425196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1515618"/>
            <a:ext cx="3063240" cy="1124712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6" y="905454"/>
            <a:ext cx="2913863" cy="3404559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2715768"/>
            <a:ext cx="3044952" cy="157734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7" y="4416553"/>
            <a:ext cx="1213821" cy="273844"/>
          </a:xfrm>
        </p:spPr>
        <p:txBody>
          <a:bodyPr/>
          <a:lstStyle/>
          <a:p>
            <a:fld id="{7EAF463A-BC7C-46EE-9F1E-7F377CCA4891}" type="datetimeFigureOut">
              <a:rPr lang="en-US" smtClean="0"/>
              <a:pPr/>
              <a:t>1/11/2021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70" y="4373278"/>
            <a:ext cx="3319043" cy="273844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90" y="4425020"/>
            <a:ext cx="554023" cy="273844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2" y="694268"/>
            <a:ext cx="1430867" cy="35729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2" y="829735"/>
            <a:ext cx="5178779" cy="3302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51435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1" y="4551997"/>
            <a:ext cx="7920991" cy="402908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431483"/>
            <a:ext cx="7696200" cy="428625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432054"/>
            <a:ext cx="7696200" cy="428625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2" y="204818"/>
            <a:ext cx="567831" cy="425873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85945" y="152756"/>
            <a:ext cx="425196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4" y="613187"/>
            <a:ext cx="6965245" cy="9018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1" y="1589443"/>
            <a:ext cx="6196405" cy="270285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9" y="4356864"/>
            <a:ext cx="121382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7EAF463A-BC7C-46EE-9F1E-7F377CCA4891}" type="datetimeFigureOut">
              <a:rPr lang="en-US" smtClean="0"/>
              <a:pPr/>
              <a:t>1/11/2021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4356864"/>
            <a:ext cx="5540188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3" y="4356864"/>
            <a:ext cx="554023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&#1052;&#1072;&#1090;&#1080;%20&#1058;&#1077;&#1088;&#1077;&#1079;&#1072;.mp4" TargetMode="External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gif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9600" y="-61314"/>
            <a:ext cx="7620000" cy="3200400"/>
          </a:xfrm>
        </p:spPr>
        <p:txBody>
          <a:bodyPr>
            <a:noAutofit/>
          </a:bodyPr>
          <a:lstStyle/>
          <a:p>
            <a:r>
              <a:rPr lang="uk-UA" sz="5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uk-UA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Життя людини –</a:t>
            </a:r>
            <a:r>
              <a:rPr lang="uk-UA" sz="44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44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4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найвища цінність</a:t>
            </a:r>
            <a:endParaRPr lang="uk-UA" sz="4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http://zno.if.ua/wp-content/uploads/2014/06/%D1%82%D0%B2%D1%96%D1%80-%D0%BF%D1%80%D0%BE-%D0%B6%D0%B8%D1%82%D1%82%D1%8F.-%D0%B6%D0%B8%D1%82%D0%B8-%D1%87%D0%B8-%D1%96%D1%81%D0%BD%D1%83%D0%B2%D0%B0%D1%82%D0%B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249865"/>
            <a:ext cx="2449324" cy="1512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33425" y="209550"/>
            <a:ext cx="2499589" cy="1553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 descr="http://yak-prosto.com/images/f/f/yak-prozhiti-zhittya--ni-pro-sho-ne-shkoduyuchi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09551"/>
            <a:ext cx="2438400" cy="1553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https://encrypted-tbn1.gstatic.com/images?q=tbn:ANd9GcSyPvyJcs9yqf1rKOCXDKFfKd8tg1xXDygYSOc9IDSUqHW-P96B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0400" y="3163729"/>
            <a:ext cx="2765643" cy="1617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ukrtvir.info/wp-content/uploads/2011/03/simya_ukrtvir.info_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3155778"/>
            <a:ext cx="2449324" cy="1625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cs301411.vk.me/v301411142/15c4/0-rquOyXUuY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169191"/>
            <a:ext cx="2349558" cy="1612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25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75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1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1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25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1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Від уроку я очікую: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381000" y="1581150"/>
            <a:ext cx="6965245" cy="26568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Дізнатися …</a:t>
            </a:r>
          </a:p>
          <a:p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Розширити …</a:t>
            </a:r>
          </a:p>
          <a:p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Поповнити …</a:t>
            </a:r>
          </a:p>
          <a:p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Обговорити …</a:t>
            </a:r>
            <a:endParaRPr lang="ru-RU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4594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62891" y="285750"/>
            <a:ext cx="7391400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solidFill>
                <a:srgbClr val="FF0000"/>
              </a:solidFill>
            </a:endParaRPr>
          </a:p>
          <a:p>
            <a:r>
              <a:rPr lang="uk-UA" sz="4400" b="1" i="1" dirty="0" smtClean="0">
                <a:solidFill>
                  <a:srgbClr val="FFFF00"/>
                </a:solidFill>
              </a:rPr>
              <a:t>      </a:t>
            </a:r>
            <a:r>
              <a:rPr lang="uk-UA" sz="4000" b="1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Якщо </a:t>
            </a:r>
            <a:r>
              <a:rPr lang="uk-UA" sz="4000" b="1" dirty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хочеш, щоб життя тобі усміхнулось – спочатку сам усміхнися життю</a:t>
            </a:r>
            <a:r>
              <a:rPr lang="uk-UA" sz="4000" b="1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4000" dirty="0">
              <a:solidFill>
                <a:srgbClr val="FF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://dyvys.info/wp-content/uploads/2014/05/dit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15516" y="2863495"/>
            <a:ext cx="3486150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ditvora.com.ua/sites/default/files/imagecache/in_article/podrostki-kompaniy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2855369"/>
            <a:ext cx="2057401" cy="1732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ditvora.com.ua/sites/default/files/imagecache/in_article/1346095895_schoolchild-5-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70073" y="2876550"/>
            <a:ext cx="1905000" cy="1711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28600" y="4781550"/>
            <a:ext cx="891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Бондар Світлана Миколаївна, вчитель початкових класів Черкаської загальноосвітньої школи  І – ІІІ ступенів № 32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97579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500"/>
                            </p:stCondLst>
                            <p:childTnLst>
                              <p:par>
                                <p:cTn id="1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585612" y="133350"/>
            <a:ext cx="7896576" cy="1653764"/>
          </a:xfrm>
        </p:spPr>
        <p:txBody>
          <a:bodyPr>
            <a:normAutofit fontScale="90000"/>
          </a:bodyPr>
          <a:lstStyle/>
          <a:p>
            <a:r>
              <a:rPr lang="en-US" i="1" dirty="0" smtClean="0"/>
              <a:t/>
            </a:r>
            <a:br>
              <a:rPr lang="en-US" i="1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uk-UA" sz="3600" b="1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Неоціненний </a:t>
            </a:r>
            <a:r>
              <a:rPr lang="uk-UA" sz="3600" b="1" dirty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скарб даровано нам </a:t>
            </a:r>
            <a:r>
              <a:rPr lang="uk-UA" sz="3600" b="1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uk-UA" sz="3600" b="1" dirty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цій </a:t>
            </a:r>
            <a:r>
              <a:rPr lang="uk-UA" sz="3600" b="1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землі – це …</a:t>
            </a:r>
            <a:r>
              <a:rPr lang="ru-RU" sz="3600" b="1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b="1" dirty="0">
              <a:solidFill>
                <a:srgbClr val="FF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-76200" y="3679031"/>
            <a:ext cx="9067800" cy="11025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latinLnBrk="0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i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32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uk-UA" sz="32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Що для вас є неоціненний скарб?</a:t>
            </a:r>
            <a:endParaRPr lang="ru-RU" sz="32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4781550"/>
            <a:ext cx="891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Бондар Світлана Миколаївна, вчитель початкових класів Черкаської загальноосвітньої школи  І – ІІІ ступенів № 32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 descr="http://cvetymudrosti.com.ua/wp-content/uploads/2013/10/%D0%B4%D0%B5%D1%82%D0%B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48263" y="1911462"/>
            <a:ext cx="3418873" cy="2136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72587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9550"/>
            <a:ext cx="8229600" cy="857250"/>
          </a:xfrm>
        </p:spPr>
        <p:txBody>
          <a:bodyPr>
            <a:normAutofit/>
          </a:bodyPr>
          <a:lstStyle/>
          <a:p>
            <a:r>
              <a:rPr lang="ru-RU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Гра</a:t>
            </a:r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Фантазери</a:t>
            </a:r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 </a:t>
            </a:r>
            <a:endParaRPr lang="ru-RU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61498" y="675409"/>
            <a:ext cx="7467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i="1" dirty="0">
              <a:solidFill>
                <a:srgbClr val="FF0000"/>
              </a:solidFill>
            </a:endParaRPr>
          </a:p>
        </p:txBody>
      </p:sp>
      <p:sp>
        <p:nvSpPr>
          <p:cNvPr id="5" name="Облако 4"/>
          <p:cNvSpPr/>
          <p:nvPr/>
        </p:nvSpPr>
        <p:spPr>
          <a:xfrm>
            <a:off x="2133600" y="1438485"/>
            <a:ext cx="2095500" cy="990600"/>
          </a:xfrm>
          <a:prstGeom prst="cloud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err="1" smtClean="0">
                <a:solidFill>
                  <a:srgbClr val="FFFF00"/>
                </a:solidFill>
              </a:rPr>
              <a:t>щасливе</a:t>
            </a:r>
            <a:endParaRPr lang="ru-RU" sz="2000" dirty="0">
              <a:solidFill>
                <a:srgbClr val="FFFF00"/>
              </a:solidFill>
            </a:endParaRPr>
          </a:p>
        </p:txBody>
      </p:sp>
      <p:sp>
        <p:nvSpPr>
          <p:cNvPr id="6" name="Облако 5"/>
          <p:cNvSpPr/>
          <p:nvPr/>
        </p:nvSpPr>
        <p:spPr>
          <a:xfrm>
            <a:off x="4914900" y="1469428"/>
            <a:ext cx="2209800" cy="990600"/>
          </a:xfrm>
          <a:prstGeom prst="cloud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 smtClean="0">
                <a:solidFill>
                  <a:srgbClr val="FFFF00"/>
                </a:solidFill>
              </a:rPr>
              <a:t>прекрасне</a:t>
            </a:r>
            <a:endParaRPr lang="ru-RU" sz="2000" dirty="0">
              <a:solidFill>
                <a:srgbClr val="FFFF00"/>
              </a:solidFill>
            </a:endParaRPr>
          </a:p>
        </p:txBody>
      </p:sp>
      <p:sp>
        <p:nvSpPr>
          <p:cNvPr id="7" name="Облако 6"/>
          <p:cNvSpPr/>
          <p:nvPr/>
        </p:nvSpPr>
        <p:spPr>
          <a:xfrm>
            <a:off x="6705600" y="2571750"/>
            <a:ext cx="1905000" cy="990600"/>
          </a:xfrm>
          <a:prstGeom prst="cloud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FFFF00"/>
                </a:solidFill>
              </a:rPr>
              <a:t>солодке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8" name="Облако 7"/>
          <p:cNvSpPr/>
          <p:nvPr/>
        </p:nvSpPr>
        <p:spPr>
          <a:xfrm>
            <a:off x="4795804" y="3743125"/>
            <a:ext cx="2057400" cy="990600"/>
          </a:xfrm>
          <a:prstGeom prst="cloud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err="1">
                <a:solidFill>
                  <a:srgbClr val="FFFF00"/>
                </a:solidFill>
              </a:rPr>
              <a:t>творче</a:t>
            </a:r>
            <a:endParaRPr lang="ru-RU" sz="2000" dirty="0">
              <a:solidFill>
                <a:srgbClr val="FFFF00"/>
              </a:solidFill>
            </a:endParaRPr>
          </a:p>
        </p:txBody>
      </p:sp>
      <p:sp>
        <p:nvSpPr>
          <p:cNvPr id="9" name="Облако 8"/>
          <p:cNvSpPr/>
          <p:nvPr/>
        </p:nvSpPr>
        <p:spPr>
          <a:xfrm>
            <a:off x="1836926" y="3754903"/>
            <a:ext cx="1981200" cy="990600"/>
          </a:xfrm>
          <a:prstGeom prst="cloud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err="1">
                <a:solidFill>
                  <a:srgbClr val="FFFF00"/>
                </a:solidFill>
              </a:rPr>
              <a:t>цікаве</a:t>
            </a:r>
            <a:endParaRPr lang="ru-RU" sz="2000" dirty="0">
              <a:solidFill>
                <a:srgbClr val="FFFF00"/>
              </a:solidFill>
            </a:endParaRPr>
          </a:p>
        </p:txBody>
      </p:sp>
      <p:sp>
        <p:nvSpPr>
          <p:cNvPr id="10" name="Облако 9"/>
          <p:cNvSpPr/>
          <p:nvPr/>
        </p:nvSpPr>
        <p:spPr>
          <a:xfrm>
            <a:off x="533400" y="2529970"/>
            <a:ext cx="1905000" cy="990600"/>
          </a:xfrm>
          <a:prstGeom prst="cloud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err="1">
                <a:solidFill>
                  <a:srgbClr val="FFFF00"/>
                </a:solidFill>
              </a:rPr>
              <a:t>веселе</a:t>
            </a:r>
            <a:endParaRPr lang="ru-RU" sz="2000" dirty="0">
              <a:solidFill>
                <a:srgbClr val="FFFF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667000" y="2118714"/>
            <a:ext cx="3662990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9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ru-RU" sz="9600" dirty="0" smtClean="0"/>
              <a:t> </a:t>
            </a:r>
            <a:endParaRPr lang="ru-RU" sz="9600" dirty="0"/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457200" y="8659"/>
            <a:ext cx="8229600" cy="6580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latinLnBrk="0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Облако 12"/>
          <p:cNvSpPr/>
          <p:nvPr/>
        </p:nvSpPr>
        <p:spPr>
          <a:xfrm>
            <a:off x="762000" y="1809750"/>
            <a:ext cx="1905000" cy="939225"/>
          </a:xfrm>
          <a:prstGeom prst="cloud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err="1"/>
              <a:t>активне</a:t>
            </a:r>
            <a:endParaRPr lang="ru-RU" sz="2000" dirty="0"/>
          </a:p>
        </p:txBody>
      </p:sp>
      <p:sp>
        <p:nvSpPr>
          <p:cNvPr id="14" name="Облако 13"/>
          <p:cNvSpPr/>
          <p:nvPr/>
        </p:nvSpPr>
        <p:spPr>
          <a:xfrm>
            <a:off x="3657098" y="1390966"/>
            <a:ext cx="1676400" cy="939225"/>
          </a:xfrm>
          <a:prstGeom prst="cloud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err="1"/>
              <a:t>легке</a:t>
            </a:r>
            <a:endParaRPr lang="ru-RU" sz="2000" dirty="0"/>
          </a:p>
        </p:txBody>
      </p:sp>
      <p:sp>
        <p:nvSpPr>
          <p:cNvPr id="16" name="Облако 15"/>
          <p:cNvSpPr/>
          <p:nvPr/>
        </p:nvSpPr>
        <p:spPr>
          <a:xfrm>
            <a:off x="6220858" y="1880053"/>
            <a:ext cx="2383348" cy="1015425"/>
          </a:xfrm>
          <a:prstGeom prst="cloud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err="1"/>
              <a:t>бездіяльне</a:t>
            </a:r>
            <a:endParaRPr lang="ru-RU" sz="2000" dirty="0"/>
          </a:p>
        </p:txBody>
      </p:sp>
      <p:sp>
        <p:nvSpPr>
          <p:cNvPr id="17" name="Облако 16"/>
          <p:cNvSpPr/>
          <p:nvPr/>
        </p:nvSpPr>
        <p:spPr>
          <a:xfrm>
            <a:off x="762000" y="3333750"/>
            <a:ext cx="1752600" cy="983540"/>
          </a:xfrm>
          <a:prstGeom prst="cloud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err="1"/>
              <a:t>чесне</a:t>
            </a:r>
            <a:endParaRPr lang="ru-RU" sz="2000" dirty="0"/>
          </a:p>
        </p:txBody>
      </p:sp>
      <p:sp>
        <p:nvSpPr>
          <p:cNvPr id="18" name="Облако 17"/>
          <p:cNvSpPr/>
          <p:nvPr/>
        </p:nvSpPr>
        <p:spPr>
          <a:xfrm>
            <a:off x="3489880" y="3825520"/>
            <a:ext cx="1752600" cy="1019683"/>
          </a:xfrm>
          <a:prstGeom prst="cloud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err="1"/>
              <a:t>важке</a:t>
            </a:r>
            <a:endParaRPr lang="ru-RU" sz="2000" dirty="0"/>
          </a:p>
        </p:txBody>
      </p:sp>
      <p:sp>
        <p:nvSpPr>
          <p:cNvPr id="19" name="Облако 18"/>
          <p:cNvSpPr/>
          <p:nvPr/>
        </p:nvSpPr>
        <p:spPr>
          <a:xfrm>
            <a:off x="6019800" y="3236046"/>
            <a:ext cx="2133600" cy="1014157"/>
          </a:xfrm>
          <a:prstGeom prst="cloud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err="1"/>
              <a:t>трудове</a:t>
            </a:r>
            <a:endParaRPr lang="ru-RU" sz="2000" dirty="0"/>
          </a:p>
        </p:txBody>
      </p:sp>
      <p:sp>
        <p:nvSpPr>
          <p:cNvPr id="20" name="TextBox 19"/>
          <p:cNvSpPr txBox="1"/>
          <p:nvPr/>
        </p:nvSpPr>
        <p:spPr>
          <a:xfrm>
            <a:off x="228600" y="4781550"/>
            <a:ext cx="891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Бондар Світлана Миколаївна, вчитель початкових класів Черкаської загальноосвітньої школи  І – ІІІ ступенів № 32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605529" y="792154"/>
            <a:ext cx="55873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Прочитайте </a:t>
            </a:r>
            <a:r>
              <a:rPr lang="ru-RU" i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прикметники</a:t>
            </a:r>
            <a:r>
              <a:rPr lang="ru-RU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до слова «</a:t>
            </a:r>
            <a:r>
              <a:rPr lang="ru-RU" i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ru-RU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». </a:t>
            </a:r>
            <a:r>
              <a:rPr lang="ru-RU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Подумайте, </a:t>
            </a:r>
            <a:r>
              <a:rPr lang="ru-RU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яке </a:t>
            </a:r>
            <a:r>
              <a:rPr lang="ru-RU" i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ru-RU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обрали</a:t>
            </a:r>
            <a:r>
              <a:rPr lang="ru-RU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 </a:t>
            </a:r>
            <a:r>
              <a:rPr lang="ru-RU" i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ви</a:t>
            </a:r>
            <a:r>
              <a:rPr lang="ru-RU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681829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000"/>
                            </p:stCondLst>
                            <p:childTnLst>
                              <p:par>
                                <p:cTn id="7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9000"/>
                            </p:stCondLst>
                            <p:childTnLst>
                              <p:par>
                                <p:cTn id="8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0"/>
                            </p:stCondLst>
                            <p:childTnLst>
                              <p:par>
                                <p:cTn id="9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1885950"/>
            <a:ext cx="5871663" cy="25907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uk-UA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ти дивне й загадкове</a:t>
            </a:r>
            <a:r>
              <a:rPr lang="uk-UA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 indent="0">
              <a:buNone/>
            </a:pPr>
            <a:r>
              <a:rPr lang="uk-UA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uk-UA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ти вічне </a:t>
            </a:r>
            <a:r>
              <a:rPr lang="uk-UA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дивоколо</a:t>
            </a:r>
            <a:r>
              <a:rPr lang="uk-UA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 indent="0">
              <a:buNone/>
            </a:pPr>
            <a:r>
              <a:rPr lang="uk-UA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І в </a:t>
            </a:r>
            <a:r>
              <a:rPr lang="uk-UA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дивоколі</a:t>
            </a:r>
            <a:r>
              <a:rPr lang="uk-UA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чарівному </a:t>
            </a:r>
          </a:p>
          <a:p>
            <a:pPr marL="0" indent="0">
              <a:buNone/>
            </a:pPr>
            <a:r>
              <a:rPr lang="uk-UA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Я відшукаю колір веселковий, </a:t>
            </a:r>
          </a:p>
          <a:p>
            <a:pPr marL="0" indent="0">
              <a:buNone/>
            </a:pPr>
            <a:r>
              <a:rPr lang="uk-UA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Що звуть усі дитинством кольоровим. </a:t>
            </a:r>
          </a:p>
          <a:p>
            <a:pPr marL="0" indent="0">
              <a:buNone/>
            </a:pPr>
            <a:endParaRPr lang="uk-UA" sz="96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4781550"/>
            <a:ext cx="891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Бондар Світлана Миколаївна, вчитель початкових класів Черкаської загальноосвітньої школи  І – ІІІ ступенів № 32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 descr="http://nebo.at.ua/statti/Ditu/hi-h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43018" y="2114550"/>
            <a:ext cx="1676400" cy="1289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www.animateit.net/data/media/april2014/9436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27775" y="1123950"/>
            <a:ext cx="3706885" cy="2138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199" y="210368"/>
            <a:ext cx="4876800" cy="731142"/>
          </a:xfrm>
        </p:spPr>
        <p:txBody>
          <a:bodyPr>
            <a:noAutofit/>
          </a:bodyPr>
          <a:lstStyle/>
          <a:p>
            <a:r>
              <a:rPr lang="ru-RU" sz="4000" b="1" dirty="0" err="1" smtClean="0">
                <a:solidFill>
                  <a:srgbClr val="FF0000"/>
                </a:solidFill>
              </a:rPr>
              <a:t>Гра</a:t>
            </a:r>
            <a:r>
              <a:rPr lang="ru-RU" sz="4000" b="1" dirty="0" smtClean="0">
                <a:solidFill>
                  <a:srgbClr val="FF0000"/>
                </a:solidFill>
              </a:rPr>
              <a:t> «</a:t>
            </a:r>
            <a:r>
              <a:rPr lang="ru-RU" sz="4000" b="1" dirty="0">
                <a:solidFill>
                  <a:srgbClr val="FF0000"/>
                </a:solidFill>
              </a:rPr>
              <a:t>Психологи</a:t>
            </a:r>
            <a:r>
              <a:rPr lang="ru-RU" sz="4000" b="1" dirty="0" smtClean="0">
                <a:solidFill>
                  <a:srgbClr val="FF0000"/>
                </a:solidFill>
              </a:rPr>
              <a:t>» </a:t>
            </a:r>
            <a:endParaRPr lang="ru-RU" sz="4000" b="1" dirty="0">
              <a:solidFill>
                <a:srgbClr val="FF0000"/>
              </a:solidFill>
            </a:endParaRPr>
          </a:p>
        </p:txBody>
      </p:sp>
      <p:pic>
        <p:nvPicPr>
          <p:cNvPr id="2050" name="Picture 2" descr="http://i.obozrevatel.ua/8/1210300/69943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19642" y="941510"/>
            <a:ext cx="1600200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encrypted-tbn3.gstatic.com/images?q=tbn:ANd9GcRCa6DFdzFMHKLK5emrFMxObYnhc5nbVXdulVxn00kcpg09zzhpOQ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49325" y="3297710"/>
            <a:ext cx="1595624" cy="1079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Заголовок 1"/>
          <p:cNvSpPr txBox="1">
            <a:spLocks/>
          </p:cNvSpPr>
          <p:nvPr/>
        </p:nvSpPr>
        <p:spPr>
          <a:xfrm>
            <a:off x="3733800" y="1941287"/>
            <a:ext cx="2057400" cy="3845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2500" lnSpcReduction="20000"/>
          </a:bodyPr>
          <a:lstStyle>
            <a:lvl1pPr algn="ctr" defTabSz="914400" rtl="0" latinLnBrk="0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батьки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Заголовок 1"/>
          <p:cNvSpPr txBox="1">
            <a:spLocks/>
          </p:cNvSpPr>
          <p:nvPr/>
        </p:nvSpPr>
        <p:spPr>
          <a:xfrm>
            <a:off x="1676400" y="4376912"/>
            <a:ext cx="2057400" cy="3845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2500" lnSpcReduction="20000"/>
          </a:bodyPr>
          <a:lstStyle>
            <a:lvl1pPr algn="ctr" defTabSz="914400" rtl="0" latinLnBrk="0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сім'я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6" name="Picture 8" descr="http://www.meria.sumy.ua/uploads/posts/2012-10/1349955994_money_chil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8929" y="3272428"/>
            <a:ext cx="1600672" cy="1078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Заголовок 1"/>
          <p:cNvSpPr txBox="1">
            <a:spLocks/>
          </p:cNvSpPr>
          <p:nvPr/>
        </p:nvSpPr>
        <p:spPr>
          <a:xfrm>
            <a:off x="5653187" y="4356651"/>
            <a:ext cx="2057400" cy="3845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2500" lnSpcReduction="20000"/>
          </a:bodyPr>
          <a:lstStyle>
            <a:lvl1pPr algn="ctr" defTabSz="914400" rtl="0" latinLnBrk="0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гроші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Заголовок 1"/>
          <p:cNvSpPr txBox="1">
            <a:spLocks/>
          </p:cNvSpPr>
          <p:nvPr/>
        </p:nvSpPr>
        <p:spPr>
          <a:xfrm>
            <a:off x="248849" y="3155819"/>
            <a:ext cx="2057400" cy="3845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2500" lnSpcReduction="20000"/>
          </a:bodyPr>
          <a:lstStyle>
            <a:lvl1pPr algn="ctr" defTabSz="914400" rtl="0" latinLnBrk="0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друзі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60" name="Picture 12" descr="http://ridna.ua/wp-content/uploads/2011/06/4-chervnya-Den-zahistu-ditej-u-trapeznij-Akademiya_full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6511" y="2133573"/>
            <a:ext cx="1605852" cy="1078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http://happypara.com/Content/images/photo/articles/vyshnya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34737" y="2101944"/>
            <a:ext cx="1600200" cy="1078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Заголовок 1"/>
          <p:cNvSpPr txBox="1">
            <a:spLocks/>
          </p:cNvSpPr>
          <p:nvPr/>
        </p:nvSpPr>
        <p:spPr>
          <a:xfrm>
            <a:off x="7086600" y="3131260"/>
            <a:ext cx="2057400" cy="3845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2500" lnSpcReduction="20000"/>
          </a:bodyPr>
          <a:lstStyle>
            <a:lvl1pPr algn="ctr" defTabSz="914400" rtl="0" latinLnBrk="0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любов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66" name="Picture 18" descr="http://cs408516.vk.me/v408516305/46a1/rYtTTSQQbVU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024053"/>
            <a:ext cx="1600200" cy="1077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Заголовок 1"/>
          <p:cNvSpPr txBox="1">
            <a:spLocks/>
          </p:cNvSpPr>
          <p:nvPr/>
        </p:nvSpPr>
        <p:spPr>
          <a:xfrm>
            <a:off x="5478858" y="2008310"/>
            <a:ext cx="2057400" cy="3845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2500" lnSpcReduction="20000"/>
          </a:bodyPr>
          <a:lstStyle>
            <a:lvl1pPr algn="ctr" defTabSz="914400" rtl="0" latinLnBrk="0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будинок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68" name="Picture 20" descr="http://www.volfoto.inf.ua/pagesi/istomist/statti/2013rik/dm130214/t130219/nechuly/nechuly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88488" y="3285287"/>
            <a:ext cx="1595624" cy="1081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Заголовок 1"/>
          <p:cNvSpPr txBox="1">
            <a:spLocks/>
          </p:cNvSpPr>
          <p:nvPr/>
        </p:nvSpPr>
        <p:spPr>
          <a:xfrm>
            <a:off x="3644949" y="4376912"/>
            <a:ext cx="2057400" cy="3845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2500" lnSpcReduction="20000"/>
          </a:bodyPr>
          <a:lstStyle>
            <a:lvl1pPr algn="ctr" defTabSz="914400" rtl="0" latinLnBrk="0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здоров'я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70" name="Picture 22" descr="http://ehow.com.ua/education/files/shho-osoblivogo-v-osviti-za-kordonom-300x200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54534" y="1066773"/>
            <a:ext cx="1600200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Заголовок 1"/>
          <p:cNvSpPr txBox="1">
            <a:spLocks/>
          </p:cNvSpPr>
          <p:nvPr/>
        </p:nvSpPr>
        <p:spPr>
          <a:xfrm>
            <a:off x="1676400" y="2083927"/>
            <a:ext cx="2057400" cy="3845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2500" lnSpcReduction="20000"/>
          </a:bodyPr>
          <a:lstStyle>
            <a:lvl1pPr algn="ctr" defTabSz="914400" rtl="0" latinLnBrk="0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освіта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28600" y="4781550"/>
            <a:ext cx="891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Бондар Світлана Миколаївна, вчитель початкових класів Черкаської загальноосвітньої школи  І – ІІІ ступенів № 32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81199" y="2256765"/>
            <a:ext cx="519598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 Розмістіть слова </a:t>
            </a:r>
          </a:p>
          <a:p>
            <a:pPr algn="ctr"/>
            <a:r>
              <a:rPr lang="uk-UA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uk-UA" sz="20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порядком їхньої важливості </a:t>
            </a:r>
            <a:endParaRPr lang="uk-UA" sz="2000" b="1" i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uk-UA" sz="20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твоєму житті.</a:t>
            </a:r>
            <a:endParaRPr lang="ru-RU" sz="2000" b="1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55377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0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0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0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000"/>
                            </p:stCondLst>
                            <p:childTnLst>
                              <p:par>
                                <p:cTn id="7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000"/>
                            </p:stCondLst>
                            <p:childTnLst>
                              <p:par>
                                <p:cTn id="8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0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0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0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8000"/>
                            </p:stCondLst>
                            <p:childTnLst>
                              <p:par>
                                <p:cTn id="9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2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9000"/>
                            </p:stCondLst>
                            <p:childTnLst>
                              <p:par>
                                <p:cTn id="10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0" grpId="0"/>
      <p:bldP spid="21" grpId="0"/>
      <p:bldP spid="24" grpId="0"/>
      <p:bldP spid="26" grpId="0"/>
      <p:bldP spid="29" grpId="0"/>
      <p:bldP spid="33" grpId="0"/>
      <p:bldP spid="35" grpId="0"/>
      <p:bldP spid="37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9381" y="1809750"/>
            <a:ext cx="8229600" cy="857250"/>
          </a:xfrm>
        </p:spPr>
        <p:txBody>
          <a:bodyPr>
            <a:noAutofit/>
          </a:bodyPr>
          <a:lstStyle/>
          <a:p>
            <a:r>
              <a:rPr lang="ru-RU" sz="2800" dirty="0" err="1">
                <a:solidFill>
                  <a:srgbClr val="FF0000"/>
                </a:solidFill>
              </a:rPr>
              <a:t>Життя</a:t>
            </a:r>
            <a:r>
              <a:rPr lang="ru-RU" sz="2800" dirty="0">
                <a:solidFill>
                  <a:srgbClr val="FF0000"/>
                </a:solidFill>
              </a:rPr>
              <a:t> </a:t>
            </a:r>
            <a:r>
              <a:rPr lang="ru-RU" sz="2800" dirty="0" err="1">
                <a:solidFill>
                  <a:srgbClr val="FF0000"/>
                </a:solidFill>
              </a:rPr>
              <a:t>твоє</a:t>
            </a:r>
            <a:r>
              <a:rPr lang="ru-RU" sz="2800" dirty="0">
                <a:solidFill>
                  <a:srgbClr val="FF0000"/>
                </a:solidFill>
              </a:rPr>
              <a:t> – </a:t>
            </a:r>
            <a:r>
              <a:rPr lang="ru-RU" sz="2800" dirty="0" err="1">
                <a:solidFill>
                  <a:srgbClr val="FF0000"/>
                </a:solidFill>
              </a:rPr>
              <a:t>безцінний</a:t>
            </a:r>
            <a:r>
              <a:rPr lang="ru-RU" sz="2800" dirty="0">
                <a:solidFill>
                  <a:srgbClr val="FF0000"/>
                </a:solidFill>
              </a:rPr>
              <a:t> </a:t>
            </a:r>
            <a:r>
              <a:rPr lang="ru-RU" sz="2800" dirty="0" smtClean="0">
                <a:solidFill>
                  <a:srgbClr val="FF0000"/>
                </a:solidFill>
              </a:rPr>
              <a:t>дар</a:t>
            </a:r>
            <a:r>
              <a:rPr lang="ru-RU" sz="2800" dirty="0">
                <a:solidFill>
                  <a:srgbClr val="FF0000"/>
                </a:solidFill>
              </a:rPr>
              <a:t/>
            </a:r>
            <a:br>
              <a:rPr lang="ru-RU" sz="2800" dirty="0">
                <a:solidFill>
                  <a:srgbClr val="FF0000"/>
                </a:solidFill>
              </a:rPr>
            </a:br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забувай</a:t>
            </a:r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ніколи</a:t>
            </a:r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Ти</a:t>
            </a:r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спиш</a:t>
            </a:r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зорями стожар, </a:t>
            </a:r>
            <a:b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друзями</a:t>
            </a:r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ідеш</a:t>
            </a:r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школи</a:t>
            </a:r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Живеш</a:t>
            </a:r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ти</a:t>
            </a:r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місті</a:t>
            </a:r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селі</a:t>
            </a:r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Подумай, як </a:t>
            </a:r>
            <a:r>
              <a:rPr lang="ru-RU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прожити</a:t>
            </a:r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b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Ти</a:t>
            </a:r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слід</a:t>
            </a:r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залишиш</a:t>
            </a:r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землі</a:t>
            </a:r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–</a:t>
            </a:r>
            <a:b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То треба </a:t>
            </a:r>
            <a:r>
              <a:rPr lang="ru-RU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гарний</a:t>
            </a:r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залишити</a:t>
            </a:r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         </a:t>
            </a:r>
            <a:r>
              <a:rPr lang="ru-RU" sz="2400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Лариси</a:t>
            </a:r>
            <a:r>
              <a:rPr lang="ru-RU" sz="24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Шевчук</a:t>
            </a:r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4781550"/>
            <a:ext cx="891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Бондар Світлана Миколаївна, вчитель початкових класів Черкаської загальноосвітньої школи  І – ІІІ ступенів № 32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http://kpi.ua/files/images/talent-09-3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819150"/>
            <a:ext cx="21336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pedpresa.com.ua/wp-content/uploads/2012/08/P603181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5243" y="2800350"/>
            <a:ext cx="2143724" cy="1607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cs311223.vk.me/v311223562/5787/68xpxWyz3yw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53200" y="895350"/>
            <a:ext cx="2231128" cy="1578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://poradumo.pp.ua/uploads/posts/2014-10/naykrasivsh-dti-30-foto_2915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53200" y="2876550"/>
            <a:ext cx="2173530" cy="1629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15629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250"/>
                            </p:stCondLst>
                            <p:childTnLst>
                              <p:par>
                                <p:cTn id="14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750"/>
                            </p:stCondLst>
                            <p:childTnLst>
                              <p:par>
                                <p:cTn id="1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250"/>
                            </p:stCondLst>
                            <p:childTnLst>
                              <p:par>
                                <p:cTn id="24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638550"/>
            <a:ext cx="7848600" cy="857250"/>
          </a:xfrm>
        </p:spPr>
        <p:txBody>
          <a:bodyPr>
            <a:noAutofit/>
          </a:bodyPr>
          <a:lstStyle/>
          <a:p>
            <a:r>
              <a:rPr lang="uk-UA" sz="1800" b="1" i="1" dirty="0">
                <a:solidFill>
                  <a:srgbClr val="FF0000"/>
                </a:solidFill>
              </a:rPr>
              <a:t>Мати Тереза </a:t>
            </a:r>
            <a:r>
              <a:rPr lang="uk-UA" sz="18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була </a:t>
            </a:r>
            <a:r>
              <a:rPr lang="uk-UA" sz="1800" b="1" i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настоятелькою</a:t>
            </a:r>
            <a:r>
              <a:rPr lang="uk-UA" sz="18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8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Ордену </a:t>
            </a:r>
            <a:r>
              <a:rPr lang="uk-UA" sz="18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милосердя. У різних країнах світу вона відкривала школи, медичні пункти, притулки для бідних, допомагала хворим і знедоленим. Своїми вчинками вона навчала, що кожна людина може і повинна робити добро на своєму місці</a:t>
            </a:r>
            <a:r>
              <a:rPr lang="uk-UA" sz="20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b="1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://www.credo-ua.org/wp-content/uploads/2014/02/e1a02fe54e0a364d9cfd7e1675f211b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33350"/>
            <a:ext cx="4400550" cy="2961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28600" y="4781550"/>
            <a:ext cx="891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" y="4785413"/>
            <a:ext cx="891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Бондар Світлана Миколаївна, вчитель початкових класів Черкаської загальноосвітньої школи  І – ІІІ ступенів № 32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010400" y="971550"/>
            <a:ext cx="1447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>
                <a:solidFill>
                  <a:srgbClr val="FF0000"/>
                </a:solidFill>
                <a:hlinkClick r:id="rId3" action="ppaction://hlinkfile"/>
              </a:rPr>
              <a:t>ФІЛЬМ</a:t>
            </a:r>
            <a:endParaRPr lang="uk-UA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67119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500" y="3341578"/>
            <a:ext cx="8229600" cy="857250"/>
          </a:xfrm>
        </p:spPr>
        <p:txBody>
          <a:bodyPr>
            <a:noAutofit/>
          </a:bodyPr>
          <a:lstStyle/>
          <a:p>
            <a:r>
              <a:rPr lang="uk-UA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uk-UA" sz="24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>
                <a:solidFill>
                  <a:srgbClr val="2C2FBC"/>
                </a:solidFill>
                <a:latin typeface="Times New Roman" pitchFamily="18" charset="0"/>
                <a:cs typeface="Times New Roman" pitchFamily="18" charset="0"/>
              </a:rPr>
              <a:t>– це можливість. Скористайся нею!</a:t>
            </a:r>
            <a:r>
              <a:rPr lang="ru-RU" sz="2400" dirty="0">
                <a:solidFill>
                  <a:srgbClr val="2C2FBC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2C2FB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uk-UA" sz="24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>
                <a:solidFill>
                  <a:srgbClr val="2C2FBC"/>
                </a:solidFill>
                <a:latin typeface="Times New Roman" pitchFamily="18" charset="0"/>
                <a:cs typeface="Times New Roman" pitchFamily="18" charset="0"/>
              </a:rPr>
              <a:t>– це краса. Захопися нею! </a:t>
            </a:r>
            <a:r>
              <a:rPr lang="ru-RU" sz="2400" dirty="0">
                <a:solidFill>
                  <a:srgbClr val="2C2FBC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2C2FB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uk-UA" sz="24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>
                <a:solidFill>
                  <a:srgbClr val="2C2FBC"/>
                </a:solidFill>
                <a:latin typeface="Times New Roman" pitchFamily="18" charset="0"/>
                <a:cs typeface="Times New Roman" pitchFamily="18" charset="0"/>
              </a:rPr>
              <a:t>– це мрія. Здійсни її! </a:t>
            </a:r>
            <a:r>
              <a:rPr lang="ru-RU" sz="24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uk-UA" sz="24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>
                <a:solidFill>
                  <a:srgbClr val="2C2FBC"/>
                </a:solidFill>
                <a:latin typeface="Times New Roman" pitchFamily="18" charset="0"/>
                <a:cs typeface="Times New Roman" pitchFamily="18" charset="0"/>
              </a:rPr>
              <a:t>– це виклик. Прийми його! </a:t>
            </a:r>
            <a:r>
              <a:rPr lang="ru-RU" sz="2400" dirty="0">
                <a:solidFill>
                  <a:srgbClr val="2C2FBC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2C2FB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uk-UA" sz="24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>
                <a:solidFill>
                  <a:srgbClr val="2C2FBC"/>
                </a:solidFill>
                <a:latin typeface="Times New Roman" pitchFamily="18" charset="0"/>
                <a:cs typeface="Times New Roman" pitchFamily="18" charset="0"/>
              </a:rPr>
              <a:t>– це обов’язок твій насущний. Виконай його! </a:t>
            </a:r>
            <a:r>
              <a:rPr lang="ru-RU" sz="2400" dirty="0">
                <a:solidFill>
                  <a:srgbClr val="2C2FBC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2C2FB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 smtClean="0">
                <a:solidFill>
                  <a:srgbClr val="FF0000"/>
                </a:solidFill>
              </a:rPr>
              <a:t> </a:t>
            </a:r>
            <a:endParaRPr lang="ru-RU" sz="2000" i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4781550"/>
            <a:ext cx="891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Бондар Світлана Миколаївна, вчитель початкових класів Черкаської загальноосвітньої школи  І – ІІІ ступенів № 32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6" name="Picture 4" descr="http://4.bp.blogspot.com/--0mOOwCCUsA/UVvU4v-bpYI/AAAAAAAAABA/q3b60oDVtyM/s1600/14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7800" y="470788"/>
            <a:ext cx="2895600" cy="2172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http://basik.ru/images/3578/shor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86300" y="438150"/>
            <a:ext cx="2891868" cy="2168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67852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3333750"/>
            <a:ext cx="6965245" cy="901864"/>
          </a:xfrm>
        </p:spPr>
        <p:txBody>
          <a:bodyPr>
            <a:noAutofit/>
          </a:bodyPr>
          <a:lstStyle/>
          <a:p>
            <a:r>
              <a:rPr lang="uk-UA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uk-UA" sz="24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>
                <a:solidFill>
                  <a:srgbClr val="2C2FBC"/>
                </a:solidFill>
                <a:latin typeface="Times New Roman" pitchFamily="18" charset="0"/>
                <a:cs typeface="Times New Roman" pitchFamily="18" charset="0"/>
              </a:rPr>
              <a:t>– це багатство. Не розтринькай його!</a:t>
            </a:r>
            <a:r>
              <a:rPr lang="ru-RU" sz="2400" dirty="0">
                <a:solidFill>
                  <a:srgbClr val="2C2FBC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2C2FB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uk-UA" sz="24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>
                <a:solidFill>
                  <a:srgbClr val="2C2FBC"/>
                </a:solidFill>
                <a:latin typeface="Times New Roman" pitchFamily="18" charset="0"/>
                <a:cs typeface="Times New Roman" pitchFamily="18" charset="0"/>
              </a:rPr>
              <a:t>– це надбання. Борони його! </a:t>
            </a:r>
            <a:r>
              <a:rPr lang="ru-RU" sz="24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uk-UA" sz="24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>
                <a:solidFill>
                  <a:srgbClr val="2C2FBC"/>
                </a:solidFill>
                <a:latin typeface="Times New Roman" pitchFamily="18" charset="0"/>
                <a:cs typeface="Times New Roman" pitchFamily="18" charset="0"/>
              </a:rPr>
              <a:t>– це любов. Насолодися нею сповна! </a:t>
            </a:r>
            <a:r>
              <a:rPr lang="ru-RU" sz="2400" dirty="0">
                <a:solidFill>
                  <a:srgbClr val="2C2FBC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2C2FB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uk-UA" sz="24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>
                <a:solidFill>
                  <a:srgbClr val="2C2FBC"/>
                </a:solidFill>
                <a:latin typeface="Times New Roman" pitchFamily="18" charset="0"/>
                <a:cs typeface="Times New Roman" pitchFamily="18" charset="0"/>
              </a:rPr>
              <a:t>– це таємниця. Пізнай її! </a:t>
            </a:r>
            <a:r>
              <a:rPr lang="ru-RU" sz="2400" dirty="0">
                <a:solidFill>
                  <a:srgbClr val="2C2FBC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2C2FB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uk-UA" sz="24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>
                <a:solidFill>
                  <a:srgbClr val="2C2FBC"/>
                </a:solidFill>
                <a:latin typeface="Times New Roman" pitchFamily="18" charset="0"/>
                <a:cs typeface="Times New Roman" pitchFamily="18" charset="0"/>
              </a:rPr>
              <a:t>– це вмістилище лиха. Здолай усе! </a:t>
            </a:r>
            <a:r>
              <a:rPr lang="ru-RU" sz="24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9200" y="438150"/>
            <a:ext cx="3048000" cy="2218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8200" y="438150"/>
            <a:ext cx="3072270" cy="2218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28600" y="4781550"/>
            <a:ext cx="891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Бондар Світлана Миколаївна, вчитель початкових класів Черкаської загальноосвітньої школи  І – ІІІ ступенів № 32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4459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3257550"/>
            <a:ext cx="6965245" cy="901864"/>
          </a:xfrm>
        </p:spPr>
        <p:txBody>
          <a:bodyPr>
            <a:normAutofit fontScale="90000"/>
          </a:bodyPr>
          <a:lstStyle/>
          <a:p>
            <a:r>
              <a:rPr lang="uk-UA" sz="27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uk-UA" sz="27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700" dirty="0">
                <a:solidFill>
                  <a:srgbClr val="2C2FBC"/>
                </a:solidFill>
                <a:latin typeface="Times New Roman" pitchFamily="18" charset="0"/>
                <a:cs typeface="Times New Roman" pitchFamily="18" charset="0"/>
              </a:rPr>
              <a:t>– це пісня. Доспівай її до кінця! </a:t>
            </a:r>
            <a:r>
              <a:rPr lang="ru-RU" sz="27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7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uk-UA" sz="27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700" dirty="0">
                <a:solidFill>
                  <a:srgbClr val="2C2FBC"/>
                </a:solidFill>
                <a:latin typeface="Times New Roman" pitchFamily="18" charset="0"/>
                <a:cs typeface="Times New Roman" pitchFamily="18" charset="0"/>
              </a:rPr>
              <a:t>– це боротьба. Стань борцем! </a:t>
            </a:r>
            <a:r>
              <a:rPr lang="ru-RU" sz="2700" dirty="0">
                <a:solidFill>
                  <a:srgbClr val="2C2FBC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>
                <a:solidFill>
                  <a:srgbClr val="2C2FB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7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uk-UA" sz="27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700" dirty="0">
                <a:solidFill>
                  <a:srgbClr val="2C2FBC"/>
                </a:solidFill>
                <a:latin typeface="Times New Roman" pitchFamily="18" charset="0"/>
                <a:cs typeface="Times New Roman" pitchFamily="18" charset="0"/>
              </a:rPr>
              <a:t>– це удача. Шукай цю мить! </a:t>
            </a:r>
            <a:r>
              <a:rPr lang="ru-RU" sz="2700" dirty="0">
                <a:solidFill>
                  <a:srgbClr val="2C2FBC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>
                <a:solidFill>
                  <a:srgbClr val="2C2FB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7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uk-UA" sz="27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700" dirty="0">
                <a:solidFill>
                  <a:srgbClr val="2C2FBC"/>
                </a:solidFill>
                <a:latin typeface="Times New Roman" pitchFamily="18" charset="0"/>
                <a:cs typeface="Times New Roman" pitchFamily="18" charset="0"/>
              </a:rPr>
              <a:t>таке чудове – не змарнуй його! </a:t>
            </a:r>
            <a:r>
              <a:rPr lang="ru-RU" sz="2700" dirty="0">
                <a:solidFill>
                  <a:srgbClr val="2C2FBC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>
                <a:solidFill>
                  <a:srgbClr val="2C2FB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700" dirty="0">
                <a:solidFill>
                  <a:srgbClr val="2C2FBC"/>
                </a:solidFill>
                <a:latin typeface="Times New Roman" pitchFamily="18" charset="0"/>
                <a:cs typeface="Times New Roman" pitchFamily="18" charset="0"/>
              </a:rPr>
              <a:t>Це твоє </a:t>
            </a:r>
            <a:r>
              <a:rPr lang="uk-UA" sz="27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uk-UA" sz="27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uk-UA" sz="2700" dirty="0">
                <a:solidFill>
                  <a:srgbClr val="2C2FBC"/>
                </a:solidFill>
                <a:latin typeface="Times New Roman" pitchFamily="18" charset="0"/>
                <a:cs typeface="Times New Roman" pitchFamily="18" charset="0"/>
              </a:rPr>
              <a:t>Виборюй його</a:t>
            </a:r>
            <a:r>
              <a:rPr lang="uk-UA" sz="2700" dirty="0" smtClean="0">
                <a:solidFill>
                  <a:srgbClr val="2C2FBC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r>
              <a:rPr lang="en-US" sz="2700" dirty="0" smtClean="0">
                <a:solidFill>
                  <a:srgbClr val="2C2FBC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700" dirty="0" smtClean="0">
                <a:solidFill>
                  <a:srgbClr val="2C2FB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700" i="1" dirty="0" smtClean="0">
                <a:solidFill>
                  <a:srgbClr val="2C2FBC"/>
                </a:solidFill>
                <a:latin typeface="Times New Roman" pitchFamily="18" charset="0"/>
                <a:cs typeface="Times New Roman" pitchFamily="18" charset="0"/>
              </a:rPr>
              <a:t>                                      </a:t>
            </a:r>
            <a:r>
              <a:rPr lang="uk-UA" sz="27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Мати Тереза</a:t>
            </a:r>
            <a:r>
              <a:rPr lang="ru-RU" i="1" dirty="0">
                <a:solidFill>
                  <a:srgbClr val="FF0000"/>
                </a:solidFill>
              </a:rPr>
              <a:t/>
            </a:r>
            <a:br>
              <a:rPr lang="ru-RU" i="1" dirty="0">
                <a:solidFill>
                  <a:srgbClr val="FF0000"/>
                </a:solidFill>
              </a:rPr>
            </a:br>
            <a:endParaRPr lang="ru-RU" i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4781550"/>
            <a:ext cx="891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Бондар Світлана Миколаївна, вчитель початкових класів Черкаської загальноосвітньої школи  І – ІІІ ступенів № 32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76400" y="465537"/>
            <a:ext cx="2590800" cy="1877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00600" y="465537"/>
            <a:ext cx="2740025" cy="1877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10111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9326" y="1123950"/>
            <a:ext cx="7086600" cy="857250"/>
          </a:xfrm>
        </p:spPr>
        <p:txBody>
          <a:bodyPr>
            <a:normAutofit fontScale="90000"/>
          </a:bodyPr>
          <a:lstStyle/>
          <a:p>
            <a:r>
              <a:rPr lang="ru-RU" sz="27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ru-RU" sz="27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27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найвища</a:t>
            </a:r>
            <a:r>
              <a:rPr lang="ru-RU" sz="27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цінність</a:t>
            </a:r>
            <a:r>
              <a:rPr lang="ru-RU" sz="27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7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людини</a:t>
            </a:r>
            <a:r>
              <a:rPr lang="ru-RU" sz="27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27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Воно</a:t>
            </a:r>
            <a:r>
              <a:rPr lang="ru-RU" sz="27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дається</a:t>
            </a:r>
            <a:r>
              <a:rPr lang="ru-RU" sz="27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їй</a:t>
            </a:r>
            <a:r>
              <a:rPr lang="ru-RU" sz="27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один </a:t>
            </a:r>
            <a:r>
              <a:rPr lang="ru-RU" sz="27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лиш</a:t>
            </a:r>
            <a:r>
              <a:rPr lang="ru-RU" sz="27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раз,</a:t>
            </a:r>
            <a:br>
              <a:rPr lang="ru-RU" sz="27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І про той скарб </a:t>
            </a:r>
            <a:r>
              <a:rPr lang="ru-RU" sz="27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їй</a:t>
            </a:r>
            <a:r>
              <a:rPr lang="ru-RU" sz="27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треба </a:t>
            </a:r>
            <a:r>
              <a:rPr lang="ru-RU" sz="27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дбать</a:t>
            </a:r>
            <a:r>
              <a:rPr lang="ru-RU" sz="27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щоднини</a:t>
            </a:r>
            <a:r>
              <a:rPr lang="ru-RU" sz="27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27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Бо</a:t>
            </a:r>
            <a:r>
              <a:rPr lang="ru-RU" sz="27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кожна</a:t>
            </a:r>
            <a:r>
              <a:rPr lang="ru-RU" sz="27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мить</a:t>
            </a:r>
            <a:r>
              <a:rPr lang="ru-RU" sz="27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— то </a:t>
            </a:r>
            <a:r>
              <a:rPr lang="ru-RU" sz="27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неповторний</a:t>
            </a:r>
            <a:r>
              <a:rPr lang="ru-RU" sz="27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час</a:t>
            </a:r>
            <a:r>
              <a:rPr lang="ru-RU" sz="27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2419350"/>
            <a:ext cx="28575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 descr="E:\Даша это Я)\то что нравиться\самые прекрасные животные\4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419350"/>
            <a:ext cx="2843629" cy="2343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https://pp.vk.me/c7008/v7008651/2b470/BFs87_x4IeU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2800" y="2781298"/>
            <a:ext cx="2409826" cy="1619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28600" y="4781550"/>
            <a:ext cx="891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Бондар Світлана Миколаївна, вчитель початкових класів Черкаської загальноосвітньої школи  І – ІІІ ступенів № 32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51" name="Picture 7" descr="&amp;Dcy;&amp;iukcy;&amp;tcy;&amp;icy;, &amp;yacy;&amp;kcy;&amp;icy;&amp;khcy; &amp;vcy;&amp;icy;&amp;khcy;&amp;ocy;&amp;vcy;&amp;acy;&amp;lcy;&amp;icy; &amp;tcy;&amp;vcy;&amp;acy;&amp;rcy;&amp;icy;&amp;ncy;&amp;icy;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438150"/>
            <a:ext cx="2514712" cy="170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762000" y="172848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latinLnBrk="0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Цінуйте те, що маєте!</a:t>
            </a:r>
            <a:endParaRPr lang="ru-RU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02533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30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819150"/>
            <a:ext cx="8229600" cy="857250"/>
          </a:xfrm>
        </p:spPr>
        <p:txBody>
          <a:bodyPr>
            <a:noAutofit/>
          </a:bodyPr>
          <a:lstStyle/>
          <a:p>
            <a:r>
              <a:rPr lang="ru-RU" sz="2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ru-RU" sz="2800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любить того, </a:t>
            </a:r>
            <a:r>
              <a:rPr lang="ru-RU" sz="28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хто</a:t>
            </a:r>
            <a:r>
              <a:rPr lang="ru-RU" sz="2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8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нього</a:t>
            </a:r>
            <a:r>
              <a:rPr lang="ru-RU" sz="2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бореться</a:t>
            </a:r>
            <a:r>
              <a:rPr lang="ru-RU" sz="2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sz="28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нищить</a:t>
            </a:r>
            <a:r>
              <a:rPr lang="ru-RU" sz="2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того, </a:t>
            </a:r>
            <a:r>
              <a:rPr lang="ru-RU" sz="28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хто</a:t>
            </a:r>
            <a:r>
              <a:rPr lang="ru-RU" sz="2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йому</a:t>
            </a:r>
            <a:r>
              <a:rPr lang="ru-RU" sz="2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піддається</a:t>
            </a:r>
            <a:r>
              <a:rPr lang="ru-RU" sz="2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https://pp.vk.me/c540107/v540107226/df4/ojyEkHIv9jU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95600" y="2309602"/>
            <a:ext cx="2895600" cy="2454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s://pp.vk.me/c7008/v7008651/2ae93/W4oc6N4Su_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2604" y="1520002"/>
            <a:ext cx="2914650" cy="3238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https://pp.vk.me/c7008/v7008651/2b045/8b1k4_IXtMQ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04949"/>
            <a:ext cx="2628900" cy="3238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28600" y="4781550"/>
            <a:ext cx="891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Бондар Світлана Миколаївна, вчитель початкових класів Черкаської загальноосвітньої школи  І – ІІІ ступенів № 32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228600" y="127421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latinLnBrk="0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Любіть життя!</a:t>
            </a:r>
            <a:endParaRPr lang="ru-RU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34612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 чи любиш ти своє життя так, </a:t>
            </a:r>
            <a:br>
              <a:rPr lang="uk-UA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як люблять його вони?</a:t>
            </a:r>
            <a:endParaRPr lang="ru-RU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04" name="Picture 8" descr="http://fakty.ictv.ua/public/images/gallery/2013/09/27/thumbnail-20130927120802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81401" y="3028950"/>
            <a:ext cx="1981200" cy="1584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http://www.kids-center.com.ua/wp-content/uploads/2014/12/IMG_211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" y="1460795"/>
            <a:ext cx="2259829" cy="284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http://biblioteka.ostriv.in.ua/images/publications/4/7479/133150186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460795"/>
            <a:ext cx="2133600" cy="284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http://detdom.ucoz.com/_si/0/7837206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22026" y="1460795"/>
            <a:ext cx="1940574" cy="1456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28600" y="4781550"/>
            <a:ext cx="891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Бондар Світлана Миколаївна, вчитель початкових класів Черкаської загальноосвітньої школи  І – ІІІ ступенів № 32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24065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15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15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9" dur="15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1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500" y="209550"/>
            <a:ext cx="8229600" cy="857250"/>
          </a:xfrm>
        </p:spPr>
        <p:txBody>
          <a:bodyPr>
            <a:normAutofit/>
          </a:bodyPr>
          <a:lstStyle/>
          <a:p>
            <a:r>
              <a:rPr lang="uk-UA" sz="4000" b="1" dirty="0" smtClean="0">
                <a:solidFill>
                  <a:srgbClr val="FF0000"/>
                </a:solidFill>
              </a:rPr>
              <a:t>Право на життя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90600" y="2647950"/>
            <a:ext cx="73914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Людина</a:t>
            </a:r>
            <a:r>
              <a:rPr lang="uk-UA" sz="20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– частина народу, держави, суспільства. </a:t>
            </a:r>
            <a:endParaRPr lang="uk-UA" sz="20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І </a:t>
            </a:r>
            <a:r>
              <a:rPr lang="uk-UA" sz="20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як суспільна істота, вона </a:t>
            </a:r>
            <a:r>
              <a:rPr lang="uk-UA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uk-UA" sz="20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свої права </a:t>
            </a:r>
            <a:r>
              <a:rPr lang="uk-UA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й </a:t>
            </a:r>
            <a:r>
              <a:rPr lang="uk-UA" sz="20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обов′язки.</a:t>
            </a:r>
            <a:endParaRPr lang="ru-RU" sz="2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  Основним </a:t>
            </a:r>
            <a:r>
              <a:rPr lang="uk-UA" sz="20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правом людини є </a:t>
            </a:r>
            <a:r>
              <a:rPr lang="uk-UA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право </a:t>
            </a:r>
            <a:r>
              <a:rPr lang="uk-UA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 життя</a:t>
            </a:r>
            <a:r>
              <a:rPr lang="uk-UA" sz="20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 Право, яке не може ні оновлюватися, ні відбиратися. Тому захист права на життя – найцінніше досягнення.</a:t>
            </a:r>
            <a:endParaRPr lang="ru-RU" sz="2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 descr="http://portal.prolisok.org/uploads/posts/2010-04/1270711261_unicef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81800" y="285749"/>
            <a:ext cx="205740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28600" y="4781550"/>
            <a:ext cx="891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Бондар Світлана Миколаївна, вчитель початкових класів Черкаської загальноосвітньої школи  І – ІІІ ступенів № 32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://school30.edu.kh.ua/files2/photogallery/images123.jpg?size=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285749"/>
            <a:ext cx="2085975" cy="220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://upload.wikimedia.org/wikipedia/commons/thumb/d/d3/HumanRightsLogo.svg/200px-HumanRightsLogo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101873"/>
            <a:ext cx="1295400" cy="1347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15570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76550"/>
            <a:ext cx="6400800" cy="857250"/>
          </a:xfrm>
        </p:spPr>
        <p:txBody>
          <a:bodyPr>
            <a:noAutofit/>
          </a:bodyPr>
          <a:lstStyle/>
          <a:p>
            <a:r>
              <a:rPr lang="uk-UA" sz="36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“Знайте</a:t>
            </a:r>
            <a:r>
              <a:rPr lang="uk-UA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6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ж, що усі ви рівні</a:t>
            </a:r>
            <a:r>
              <a:rPr lang="ru-RU" sz="36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6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Від народження в правах.</a:t>
            </a:r>
            <a:r>
              <a:rPr lang="ru-RU" sz="36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6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І людина – змалку вільна,</a:t>
            </a:r>
            <a:r>
              <a:rPr lang="ru-RU" sz="36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6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Наче в небі синім птах…</a:t>
            </a:r>
            <a:r>
              <a:rPr lang="ru-RU" sz="36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br>
              <a:rPr lang="ru-RU" sz="36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http://wyandotte.com.ua/wp-content/uploads/2014/12/belii-golub-v-siyanii-sveta-pari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285750"/>
            <a:ext cx="2900894" cy="181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28600" y="4781550"/>
            <a:ext cx="891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Бондар Світлана Миколаївна, вчитель початкових класів Черкаської загальноосвітньої школи  І – ІІІ ступенів № 32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23897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381000" y="438150"/>
            <a:ext cx="8305800" cy="10703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latinLnBrk="0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700" b="1" dirty="0" err="1" smtClean="0">
                <a:solidFill>
                  <a:srgbClr val="FF0000"/>
                </a:solidFill>
              </a:rPr>
              <a:t>Гра</a:t>
            </a:r>
            <a:r>
              <a:rPr lang="ru-RU" sz="5700" b="1" dirty="0" smtClean="0">
                <a:solidFill>
                  <a:srgbClr val="FF0000"/>
                </a:solidFill>
              </a:rPr>
              <a:t> «</a:t>
            </a:r>
            <a:r>
              <a:rPr lang="ru-RU" sz="5700" b="1" dirty="0" err="1" smtClean="0">
                <a:solidFill>
                  <a:srgbClr val="FF0000"/>
                </a:solidFill>
              </a:rPr>
              <a:t>Мудреці</a:t>
            </a:r>
            <a:r>
              <a:rPr lang="ru-RU" sz="5700" b="1" dirty="0" smtClean="0">
                <a:solidFill>
                  <a:srgbClr val="FF0000"/>
                </a:solidFill>
              </a:rPr>
              <a:t>»</a:t>
            </a:r>
          </a:p>
          <a:p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smtClean="0">
                <a:solidFill>
                  <a:srgbClr val="7030A0"/>
                </a:solidFill>
              </a:rPr>
              <a:t>- </a:t>
            </a:r>
            <a:r>
              <a:rPr lang="ru-RU" sz="3200" i="1" dirty="0" err="1" smtClean="0">
                <a:solidFill>
                  <a:srgbClr val="7030A0"/>
                </a:solidFill>
              </a:rPr>
              <a:t>Складіть</a:t>
            </a:r>
            <a:r>
              <a:rPr lang="ru-RU" sz="3200" i="1" dirty="0" smtClean="0">
                <a:solidFill>
                  <a:srgbClr val="7030A0"/>
                </a:solidFill>
              </a:rPr>
              <a:t> </a:t>
            </a:r>
            <a:r>
              <a:rPr lang="ru-RU" sz="3200" i="1" dirty="0" err="1">
                <a:solidFill>
                  <a:srgbClr val="7030A0"/>
                </a:solidFill>
              </a:rPr>
              <a:t>розрізані</a:t>
            </a:r>
            <a:r>
              <a:rPr lang="ru-RU" sz="3200" i="1" dirty="0">
                <a:solidFill>
                  <a:srgbClr val="7030A0"/>
                </a:solidFill>
              </a:rPr>
              <a:t> </a:t>
            </a:r>
            <a:r>
              <a:rPr lang="ru-RU" sz="3200" i="1" dirty="0" err="1">
                <a:solidFill>
                  <a:srgbClr val="7030A0"/>
                </a:solidFill>
              </a:rPr>
              <a:t>прислів’я</a:t>
            </a:r>
            <a:r>
              <a:rPr lang="ru-RU" sz="3200" i="1" dirty="0">
                <a:solidFill>
                  <a:srgbClr val="7030A0"/>
                </a:solidFill>
              </a:rPr>
              <a:t> і </a:t>
            </a:r>
            <a:r>
              <a:rPr lang="ru-RU" sz="3200" i="1" dirty="0" err="1">
                <a:solidFill>
                  <a:srgbClr val="7030A0"/>
                </a:solidFill>
              </a:rPr>
              <a:t>поясніть</a:t>
            </a:r>
            <a:r>
              <a:rPr lang="ru-RU" sz="3200" i="1" dirty="0">
                <a:solidFill>
                  <a:srgbClr val="7030A0"/>
                </a:solidFill>
              </a:rPr>
              <a:t> </a:t>
            </a:r>
            <a:r>
              <a:rPr lang="ru-RU" sz="3200" i="1" dirty="0" err="1">
                <a:solidFill>
                  <a:srgbClr val="7030A0"/>
                </a:solidFill>
              </a:rPr>
              <a:t>їхній</a:t>
            </a:r>
            <a:r>
              <a:rPr lang="ru-RU" sz="3200" i="1" dirty="0">
                <a:solidFill>
                  <a:srgbClr val="7030A0"/>
                </a:solidFill>
              </a:rPr>
              <a:t> </a:t>
            </a:r>
            <a:r>
              <a:rPr lang="ru-RU" sz="3200" i="1" dirty="0" err="1">
                <a:solidFill>
                  <a:srgbClr val="7030A0"/>
                </a:solidFill>
              </a:rPr>
              <a:t>зміст</a:t>
            </a:r>
            <a:r>
              <a:rPr lang="ru-RU" sz="3200" i="1" dirty="0">
                <a:solidFill>
                  <a:srgbClr val="7030A0"/>
                </a:solidFill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8600" y="4781550"/>
            <a:ext cx="891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Бондар Світлана Миколаївна, вчитель початкових класів Черкаської загальноосвітньої школи  І – ІІІ ступенів № 32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Блок-схема: перфолента 4"/>
          <p:cNvSpPr/>
          <p:nvPr/>
        </p:nvSpPr>
        <p:spPr>
          <a:xfrm>
            <a:off x="914400" y="1581150"/>
            <a:ext cx="3276600" cy="838200"/>
          </a:xfrm>
          <a:prstGeom prst="flowChartPunchedTape">
            <a:avLst/>
          </a:prstGeom>
          <a:solidFill>
            <a:srgbClr val="2C2FB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Блок-схема: перфолента 5"/>
          <p:cNvSpPr/>
          <p:nvPr/>
        </p:nvSpPr>
        <p:spPr>
          <a:xfrm>
            <a:off x="4648200" y="1562100"/>
            <a:ext cx="3352800" cy="857250"/>
          </a:xfrm>
          <a:prstGeom prst="flowChartPunchedTape">
            <a:avLst/>
          </a:prstGeom>
          <a:solidFill>
            <a:srgbClr val="2C2FB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19100" y="1508521"/>
            <a:ext cx="42672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sz="2400" b="1" dirty="0" smtClean="0">
                <a:solidFill>
                  <a:srgbClr val="FF0000"/>
                </a:solidFill>
              </a:rPr>
              <a:t>Життя прожити -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4200059" y="1562100"/>
            <a:ext cx="42672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sz="2400" b="1" dirty="0" smtClean="0">
                <a:solidFill>
                  <a:srgbClr val="FF0000"/>
                </a:solidFill>
              </a:rPr>
              <a:t>… як музика дзвенить.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0" name="Блок-схема: перфолента 9"/>
          <p:cNvSpPr/>
          <p:nvPr/>
        </p:nvSpPr>
        <p:spPr>
          <a:xfrm>
            <a:off x="914400" y="2419350"/>
            <a:ext cx="3276600" cy="914400"/>
          </a:xfrm>
          <a:prstGeom prst="flowChartPunchedTape">
            <a:avLst/>
          </a:prstGeom>
          <a:solidFill>
            <a:srgbClr val="2C2FB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Блок-схема: перфолента 10"/>
          <p:cNvSpPr/>
          <p:nvPr/>
        </p:nvSpPr>
        <p:spPr>
          <a:xfrm>
            <a:off x="4657259" y="2419350"/>
            <a:ext cx="3352800" cy="914400"/>
          </a:xfrm>
          <a:prstGeom prst="flowChartPunchedTape">
            <a:avLst/>
          </a:prstGeom>
          <a:solidFill>
            <a:srgbClr val="2C2FB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419100" y="2405336"/>
            <a:ext cx="42672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sz="2400" b="1" dirty="0" smtClean="0">
                <a:solidFill>
                  <a:srgbClr val="FF0000"/>
                </a:solidFill>
              </a:rPr>
              <a:t>Де є життя,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4200059" y="2447925"/>
            <a:ext cx="42672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sz="2400" b="1" dirty="0" smtClean="0">
                <a:solidFill>
                  <a:srgbClr val="FF0000"/>
                </a:solidFill>
              </a:rPr>
              <a:t>… не поле перейти.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4" name="Блок-схема: перфолента 13"/>
          <p:cNvSpPr/>
          <p:nvPr/>
        </p:nvSpPr>
        <p:spPr>
          <a:xfrm>
            <a:off x="914400" y="3333750"/>
            <a:ext cx="3276600" cy="914400"/>
          </a:xfrm>
          <a:prstGeom prst="flowChartPunchedTape">
            <a:avLst/>
          </a:prstGeom>
          <a:solidFill>
            <a:srgbClr val="2C2FB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Блок-схема: перфолента 14"/>
          <p:cNvSpPr/>
          <p:nvPr/>
        </p:nvSpPr>
        <p:spPr>
          <a:xfrm>
            <a:off x="4648200" y="3305175"/>
            <a:ext cx="3343741" cy="914400"/>
          </a:xfrm>
          <a:prstGeom prst="flowChartPunchedTape">
            <a:avLst/>
          </a:prstGeom>
          <a:solidFill>
            <a:srgbClr val="2C2FB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457200" y="3333750"/>
            <a:ext cx="42672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sz="2400" b="1" dirty="0" smtClean="0">
                <a:solidFill>
                  <a:srgbClr val="FF0000"/>
                </a:solidFill>
              </a:rPr>
              <a:t>Життя біжить -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7" name="Заголовок 1"/>
          <p:cNvSpPr txBox="1">
            <a:spLocks/>
          </p:cNvSpPr>
          <p:nvPr/>
        </p:nvSpPr>
        <p:spPr>
          <a:xfrm>
            <a:off x="4186470" y="3362325"/>
            <a:ext cx="42672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sz="2400" b="1" dirty="0" smtClean="0">
                <a:solidFill>
                  <a:srgbClr val="FF0000"/>
                </a:solidFill>
              </a:rPr>
              <a:t>… там є надія.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9" name="Стрелка вниз 18"/>
          <p:cNvSpPr/>
          <p:nvPr/>
        </p:nvSpPr>
        <p:spPr>
          <a:xfrm rot="19569474">
            <a:off x="4332131" y="1946411"/>
            <a:ext cx="309330" cy="1104133"/>
          </a:xfrm>
          <a:prstGeom prst="downArrow">
            <a:avLst/>
          </a:prstGeom>
          <a:solidFill>
            <a:srgbClr val="2C2FBC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 rot="19569474">
            <a:off x="4243645" y="2781683"/>
            <a:ext cx="309330" cy="1104133"/>
          </a:xfrm>
          <a:prstGeom prst="downArrow">
            <a:avLst/>
          </a:prstGeom>
          <a:solidFill>
            <a:srgbClr val="2C2FBC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право 20"/>
          <p:cNvSpPr/>
          <p:nvPr/>
        </p:nvSpPr>
        <p:spPr>
          <a:xfrm rot="18044657">
            <a:off x="3652015" y="2716791"/>
            <a:ext cx="1512102" cy="319515"/>
          </a:xfrm>
          <a:prstGeom prst="rightArrow">
            <a:avLst/>
          </a:prstGeom>
          <a:solidFill>
            <a:srgbClr val="2C2FBC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96239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 animBg="1"/>
      <p:bldP spid="7" grpId="0"/>
      <p:bldP spid="9" grpId="0"/>
      <p:bldP spid="10" grpId="0" animBg="1"/>
      <p:bldP spid="11" grpId="0" animBg="1"/>
      <p:bldP spid="12" grpId="0"/>
      <p:bldP spid="13" grpId="0"/>
      <p:bldP spid="14" grpId="0" animBg="1"/>
      <p:bldP spid="15" grpId="0" animBg="1"/>
      <p:bldP spid="16" grpId="0"/>
      <p:bldP spid="17" grpId="0"/>
      <p:bldP spid="19" grpId="0" animBg="1"/>
      <p:bldP spid="20" grpId="0" animBg="1"/>
      <p:bldP spid="2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rgbClr val="FF0000"/>
                </a:solidFill>
              </a:rPr>
              <a:t>Мої висновки: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990600" y="1352550"/>
            <a:ext cx="7543800" cy="23520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uk-UA" sz="3600" dirty="0" smtClean="0">
                <a:solidFill>
                  <a:srgbClr val="7030A0"/>
                </a:solidFill>
              </a:rPr>
              <a:t>Тепер я знаю …</a:t>
            </a:r>
          </a:p>
          <a:p>
            <a:pPr algn="l"/>
            <a:r>
              <a:rPr lang="uk-UA" sz="3600" dirty="0" smtClean="0">
                <a:solidFill>
                  <a:srgbClr val="7030A0"/>
                </a:solidFill>
              </a:rPr>
              <a:t>Ці знання мені знадобляться…</a:t>
            </a:r>
          </a:p>
          <a:p>
            <a:pPr algn="l"/>
            <a:r>
              <a:rPr lang="uk-UA" sz="3600" smtClean="0">
                <a:solidFill>
                  <a:srgbClr val="7030A0"/>
                </a:solidFill>
              </a:rPr>
              <a:t>Цією </a:t>
            </a:r>
            <a:r>
              <a:rPr lang="uk-UA" sz="3600" dirty="0" smtClean="0">
                <a:solidFill>
                  <a:srgbClr val="7030A0"/>
                </a:solidFill>
              </a:rPr>
              <a:t>інформацією я поділюся …</a:t>
            </a:r>
            <a:endParaRPr lang="ru-RU" sz="3600" dirty="0">
              <a:solidFill>
                <a:srgbClr val="7030A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4781550"/>
            <a:ext cx="891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Бондар Світлана Миколаївна, вчитель початкових класів Черкаської загальноосвітньої школи  І – ІІІ ступенів № 32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62739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5000" y="971550"/>
            <a:ext cx="8229600" cy="857250"/>
          </a:xfrm>
        </p:spPr>
        <p:txBody>
          <a:bodyPr>
            <a:noAutofit/>
          </a:bodyPr>
          <a:lstStyle/>
          <a:p>
            <a:r>
              <a:rPr lang="uk-UA" b="1" dirty="0" smtClean="0">
                <a:solidFill>
                  <a:srgbClr val="FF0000"/>
                </a:solidFill>
              </a:rPr>
              <a:t>Ви – найкращі!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2050" name="Picture 2" descr="http://xn--55-6kc5atg4b1a.xn--p1ai/images/pages/0013161359.fid.jpg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95250"/>
            <a:ext cx="5543550" cy="5829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28600" y="4781550"/>
            <a:ext cx="891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Бондар Світлана Миколаївна, вчитель початкових класів Черкаської загальноосвітньої школи  І – ІІІ ступенів № 32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16248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1066800" y="438150"/>
            <a:ext cx="6965245" cy="901864"/>
          </a:xfrm>
        </p:spPr>
        <p:txBody>
          <a:bodyPr>
            <a:normAutofit/>
          </a:bodyPr>
          <a:lstStyle/>
          <a:p>
            <a:r>
              <a:rPr lang="uk-UA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Список використаних джерел</a:t>
            </a:r>
            <a:endParaRPr lang="uk-UA" sz="3600" dirty="0">
              <a:solidFill>
                <a:srgbClr val="FF0000"/>
              </a:solidFill>
            </a:endParaRPr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762000" y="1123950"/>
            <a:ext cx="7696200" cy="377547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latinLnBrk="0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latinLnBrk="0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latinLnBrk="0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latinLnBrk="0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latinLnBrk="0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latinLnBrk="0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latinLnBrk="0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latinLnBrk="0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latinLnBrk="0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spcAft>
                <a:spcPts val="2400"/>
              </a:spcAft>
              <a:buFont typeface="+mj-lt"/>
              <a:buAutoNum type="arabicPeriod"/>
            </a:pPr>
            <a:r>
              <a:rPr lang="uk-UA" sz="1400" dirty="0" err="1" smtClean="0">
                <a:latin typeface="Times New Roman" pitchFamily="18" charset="0"/>
                <a:cs typeface="Times New Roman" pitchFamily="18" charset="0"/>
              </a:rPr>
              <a:t>Будна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 Н.О., </a:t>
            </a:r>
            <a:r>
              <a:rPr lang="uk-UA" sz="1400" dirty="0" err="1" smtClean="0">
                <a:latin typeface="Times New Roman" pitchFamily="18" charset="0"/>
                <a:cs typeface="Times New Roman" pitchFamily="18" charset="0"/>
              </a:rPr>
              <a:t>Голінщак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 Ж.А. Уроки з курсу «Основи здоров'я». 2 клас: Посібник для вчителя. –  Вид. 2-е, </a:t>
            </a:r>
            <a:r>
              <a:rPr lang="uk-UA" sz="1400" dirty="0" err="1" smtClean="0">
                <a:latin typeface="Times New Roman" pitchFamily="18" charset="0"/>
                <a:cs typeface="Times New Roman" pitchFamily="18" charset="0"/>
              </a:rPr>
              <a:t>переробл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. і </a:t>
            </a:r>
            <a:r>
              <a:rPr lang="uk-UA" sz="1400" dirty="0" err="1" smtClean="0">
                <a:latin typeface="Times New Roman" pitchFamily="18" charset="0"/>
                <a:cs typeface="Times New Roman" pitchFamily="18" charset="0"/>
              </a:rPr>
              <a:t>доп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. – Тернопіль: Навчальна книга – Богдан, 2008. – 208 с.</a:t>
            </a:r>
          </a:p>
          <a:p>
            <a:pPr marL="514350" indent="-514350">
              <a:spcAft>
                <a:spcPts val="2400"/>
              </a:spcAft>
              <a:buFont typeface="+mj-lt"/>
              <a:buAutoNum type="arabicPeriod"/>
            </a:pP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Назаренко А.А. Сходинки до вершин: Тематичне оцінювання в 4 класі. – А.А.Назаренко, Н.В.</a:t>
            </a:r>
            <a:r>
              <a:rPr lang="uk-UA" sz="1400" dirty="0" err="1" smtClean="0">
                <a:latin typeface="Times New Roman" pitchFamily="18" charset="0"/>
                <a:cs typeface="Times New Roman" pitchFamily="18" charset="0"/>
              </a:rPr>
              <a:t>Діптан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. – Х.: </a:t>
            </a:r>
            <a:r>
              <a:rPr lang="uk-UA" sz="1400" dirty="0" err="1" smtClean="0">
                <a:latin typeface="Times New Roman" pitchFamily="18" charset="0"/>
                <a:cs typeface="Times New Roman" pitchFamily="18" charset="0"/>
              </a:rPr>
              <a:t>Веста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, 2009. – 112 с.</a:t>
            </a:r>
          </a:p>
          <a:p>
            <a:pPr marL="514350" indent="-514350">
              <a:spcAft>
                <a:spcPts val="2400"/>
              </a:spcAft>
              <a:buFont typeface="+mj-lt"/>
              <a:buAutoNum type="arabicPeriod"/>
            </a:pP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Основи здоров'я: Плани-конспекти уроків. 2 клас. – Х.:</a:t>
            </a:r>
            <a:r>
              <a:rPr lang="uk-UA" sz="1400" dirty="0" err="1" smtClean="0">
                <a:latin typeface="Times New Roman" pitchFamily="18" charset="0"/>
                <a:cs typeface="Times New Roman" pitchFamily="18" charset="0"/>
              </a:rPr>
              <a:t>Веста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: Видавництво «Ранок», 2009. – 18 с.</a:t>
            </a:r>
          </a:p>
          <a:p>
            <a:pPr marL="0" indent="0">
              <a:spcAft>
                <a:spcPts val="2400"/>
              </a:spcAft>
              <a:buNone/>
            </a:pP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4.         Інтернет </a:t>
            </a:r>
            <a:r>
              <a:rPr lang="uk-UA" sz="1400" dirty="0">
                <a:latin typeface="Times New Roman" pitchFamily="18" charset="0"/>
                <a:cs typeface="Times New Roman" pitchFamily="18" charset="0"/>
              </a:rPr>
              <a:t>ресурси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i="1" dirty="0" smtClean="0">
                <a:latin typeface="Times New Roman" pitchFamily="18" charset="0"/>
                <a:cs typeface="Times New Roman" pitchFamily="18" charset="0"/>
              </a:rPr>
              <a:t>novoukr-osvita.kr.ua/</a:t>
            </a:r>
            <a:r>
              <a:rPr lang="en-US" sz="1400" i="1" dirty="0" err="1" smtClean="0">
                <a:latin typeface="Times New Roman" pitchFamily="18" charset="0"/>
                <a:cs typeface="Times New Roman" pitchFamily="18" charset="0"/>
              </a:rPr>
              <a:t>perhijurok</a:t>
            </a:r>
            <a:r>
              <a:rPr lang="en-US" sz="1400" i="1" dirty="0" smtClean="0">
                <a:latin typeface="Times New Roman" pitchFamily="18" charset="0"/>
                <a:cs typeface="Times New Roman" pitchFamily="18" charset="0"/>
              </a:rPr>
              <a:t>/9.doc</a:t>
            </a:r>
            <a:endParaRPr lang="uk-UA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Arial" pitchFamily="34" charset="0"/>
              <a:buNone/>
            </a:pP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.        Інтернет ресурси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bibliofond.ru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uk.wikipedia.org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endParaRPr lang="uk-UA" sz="15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3839351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1120</TotalTime>
  <Words>764</Words>
  <Application>Microsoft Office PowerPoint</Application>
  <PresentationFormat>Экран (16:9)</PresentationFormat>
  <Paragraphs>97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Кнопка</vt:lpstr>
      <vt:lpstr>           Життя людини –  найвища цінність</vt:lpstr>
      <vt:lpstr>Від уроку я очікую:</vt:lpstr>
      <vt:lpstr>Слайд 3</vt:lpstr>
      <vt:lpstr>  Неоціненний скарб даровано нам на цій землі – це … </vt:lpstr>
      <vt:lpstr>Гра «Фантазери» </vt:lpstr>
      <vt:lpstr>Слайд 6</vt:lpstr>
      <vt:lpstr>Гра «Психологи» </vt:lpstr>
      <vt:lpstr>Життя твоє – безцінний дар Не забувай про це ніколи. Ти спиш під зорями стожар,  Чи з друзями ідеш до школи, Живеш ти в місті чи в селі, Подумай, як життя прожити? Ти слід залишиш на землі – То треба гарний залишити.                  Лариси Шевчук </vt:lpstr>
      <vt:lpstr>Мати Тереза була настоятелькою Ордену милосердя. У різних країнах світу вона відкривала школи, медичні пункти, притулки для бідних, допомагала хворим і знедоленим. Своїми вчинками вона навчала, що кожна людина може і повинна робити добро на своєму місці. </vt:lpstr>
      <vt:lpstr>Життя – це можливість. Скористайся нею! Життя – це краса. Захопися нею!  Життя – це мрія. Здійсни її!  Життя – це виклик. Прийми його!  Життя – це обов’язок твій насущний. Виконай його!   </vt:lpstr>
      <vt:lpstr>Життя – це багатство. Не розтринькай його! Життя – це надбання. Борони його!  Життя – це любов. Насолодися нею сповна!  Життя – це таємниця. Пізнай її!  Життя – це вмістилище лиха. Здолай усе!  </vt:lpstr>
      <vt:lpstr>Життя – це пісня. Доспівай її до кінця!  Життя – це боротьба. Стань борцем!  Життя – це удача. Шукай цю мить!  Життя таке чудове – не змарнуй його!  Це твоє життя. Виборюй його!                                       Мати Тереза </vt:lpstr>
      <vt:lpstr>Життя — найвища цінність для людини, Воно дається їй один лиш раз, І про той скарб їй треба дбать щоднини, Бо кожна мить — то неповторний час. </vt:lpstr>
      <vt:lpstr>Життя любить того, хто за нього бореться,  а нищить того, хто йому піддається.  </vt:lpstr>
      <vt:lpstr>А чи любиш ти своє життя так,  як люблять його вони?</vt:lpstr>
      <vt:lpstr>Право на життя</vt:lpstr>
      <vt:lpstr>“Знайте ж, що усі ви рівні Від народження в правах. І людина – змалку вільна, Наче в небі синім птах…” </vt:lpstr>
      <vt:lpstr>Слайд 18</vt:lpstr>
      <vt:lpstr>Мої висновки:</vt:lpstr>
      <vt:lpstr>Ви – найкращі!</vt:lpstr>
      <vt:lpstr>Список використаних джерел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Людина – частина природи і суспільства</dc:title>
  <dc:creator>Admin</dc:creator>
  <cp:lastModifiedBy>Sch</cp:lastModifiedBy>
  <cp:revision>122</cp:revision>
  <dcterms:created xsi:type="dcterms:W3CDTF">2014-01-12T10:20:22Z</dcterms:created>
  <dcterms:modified xsi:type="dcterms:W3CDTF">2021-01-11T10:59:05Z</dcterms:modified>
</cp:coreProperties>
</file>