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5" r:id="rId3"/>
    <p:sldId id="286" r:id="rId4"/>
    <p:sldId id="287" r:id="rId5"/>
    <p:sldId id="256" r:id="rId6"/>
    <p:sldId id="263" r:id="rId7"/>
    <p:sldId id="265" r:id="rId8"/>
    <p:sldId id="266" r:id="rId9"/>
    <p:sldId id="268" r:id="rId10"/>
    <p:sldId id="282" r:id="rId11"/>
    <p:sldId id="260" r:id="rId12"/>
    <p:sldId id="270" r:id="rId13"/>
    <p:sldId id="273" r:id="rId14"/>
    <p:sldId id="283" r:id="rId15"/>
    <p:sldId id="271" r:id="rId16"/>
    <p:sldId id="284" r:id="rId17"/>
    <p:sldId id="272" r:id="rId18"/>
    <p:sldId id="288" r:id="rId19"/>
    <p:sldId id="291" r:id="rId20"/>
    <p:sldId id="258" r:id="rId21"/>
    <p:sldId id="294" r:id="rId22"/>
    <p:sldId id="289" r:id="rId23"/>
    <p:sldId id="290" r:id="rId24"/>
    <p:sldId id="296" r:id="rId25"/>
    <p:sldId id="257" r:id="rId26"/>
    <p:sldId id="297" r:id="rId27"/>
    <p:sldId id="293" r:id="rId28"/>
    <p:sldId id="299" r:id="rId29"/>
    <p:sldId id="302" r:id="rId30"/>
    <p:sldId id="304" r:id="rId31"/>
    <p:sldId id="298" r:id="rId32"/>
    <p:sldId id="292" r:id="rId33"/>
    <p:sldId id="295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009900"/>
    <a:srgbClr val="990099"/>
    <a:srgbClr val="00FFCC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5" descr="C:\Users\COMP\Desktop\image_86261215021002752620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8572560" cy="542928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85720" y="5715016"/>
            <a:ext cx="8572560" cy="8572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85720" y="285728"/>
            <a:ext cx="18515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0FFFF"/>
                </a:solidFill>
                <a:latin typeface="Monotype Corsiva" pitchFamily="66" charset="0"/>
              </a:rPr>
              <a:t>4 </a:t>
            </a:r>
            <a:r>
              <a:rPr lang="ru-RU" sz="4800" b="1" dirty="0" err="1" smtClean="0">
                <a:solidFill>
                  <a:srgbClr val="00FFFF"/>
                </a:solidFill>
                <a:latin typeface="Monotype Corsiva" pitchFamily="66" charset="0"/>
              </a:rPr>
              <a:t>клас</a:t>
            </a:r>
            <a:endParaRPr lang="ru-RU" sz="4400" b="1" dirty="0" smtClean="0">
              <a:solidFill>
                <a:srgbClr val="00FFFF"/>
              </a:solidFill>
              <a:latin typeface="Monotype Corsiva" pitchFamily="66" charset="0"/>
            </a:endParaRPr>
          </a:p>
          <a:p>
            <a:endParaRPr lang="ru-RU" sz="6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14810" y="285728"/>
            <a:ext cx="45720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Підготувала </a:t>
            </a:r>
          </a:p>
          <a:p>
            <a:pPr algn="r"/>
            <a:r>
              <a:rPr lang="uk-UA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вчитель-методист </a:t>
            </a:r>
          </a:p>
          <a:p>
            <a:pPr algn="r"/>
            <a:r>
              <a:rPr lang="uk-UA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БЗШ І-ІІІ ступенів № 4</a:t>
            </a:r>
          </a:p>
          <a:p>
            <a:pPr algn="r"/>
            <a:r>
              <a:rPr lang="uk-UA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ОМЕЛЬЧУК Н. М.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5720" y="4857760"/>
            <a:ext cx="90011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 smtClean="0">
                <a:solidFill>
                  <a:srgbClr val="0000FF"/>
                </a:solidFill>
                <a:latin typeface="Monotype Corsiva" pitchFamily="66" charset="0"/>
              </a:rPr>
              <a:t>Спостереження</a:t>
            </a:r>
            <a:r>
              <a:rPr lang="ru-RU" sz="4000" b="1" dirty="0" smtClean="0">
                <a:solidFill>
                  <a:srgbClr val="0000FF"/>
                </a:solidFill>
                <a:latin typeface="Monotype Corsiva" pitchFamily="66" charset="0"/>
              </a:rPr>
              <a:t>  за  </a:t>
            </a:r>
            <a:r>
              <a:rPr lang="ru-RU" sz="4000" b="1" dirty="0" err="1" smtClean="0">
                <a:solidFill>
                  <a:srgbClr val="0000FF"/>
                </a:solidFill>
                <a:latin typeface="Monotype Corsiva" pitchFamily="66" charset="0"/>
              </a:rPr>
              <a:t>функц</a:t>
            </a:r>
            <a:r>
              <a:rPr lang="uk-UA" sz="4000" b="1" dirty="0" smtClean="0">
                <a:solidFill>
                  <a:srgbClr val="0000FF"/>
                </a:solidFill>
                <a:latin typeface="Monotype Corsiva" pitchFamily="66" charset="0"/>
              </a:rPr>
              <a:t>і</a:t>
            </a:r>
            <a:r>
              <a:rPr lang="ru-RU" sz="4000" b="1" dirty="0" err="1" smtClean="0">
                <a:solidFill>
                  <a:srgbClr val="0000FF"/>
                </a:solidFill>
                <a:latin typeface="Monotype Corsiva" pitchFamily="66" charset="0"/>
              </a:rPr>
              <a:t>ональною</a:t>
            </a:r>
            <a:r>
              <a:rPr lang="ru-RU" sz="4000" b="1" dirty="0" smtClean="0">
                <a:solidFill>
                  <a:srgbClr val="0000FF"/>
                </a:solidFill>
                <a:latin typeface="Monotype Corsiva" pitchFamily="66" charset="0"/>
              </a:rPr>
              <a:t>  </a:t>
            </a:r>
            <a:r>
              <a:rPr lang="ru-RU" sz="4000" b="1" dirty="0" err="1" smtClean="0">
                <a:solidFill>
                  <a:srgbClr val="0000FF"/>
                </a:solidFill>
                <a:latin typeface="Monotype Corsiva" pitchFamily="66" charset="0"/>
              </a:rPr>
              <a:t>роллю</a:t>
            </a:r>
            <a:r>
              <a:rPr lang="ru-RU" sz="4000" b="1" dirty="0" smtClean="0">
                <a:solidFill>
                  <a:srgbClr val="0000FF"/>
                </a:solidFill>
                <a:latin typeface="Monotype Corsiva" pitchFamily="66" charset="0"/>
              </a:rPr>
              <a:t> </a:t>
            </a:r>
            <a:r>
              <a:rPr lang="ru-RU" sz="4000" b="1" dirty="0" err="1" smtClean="0">
                <a:solidFill>
                  <a:srgbClr val="0000FF"/>
                </a:solidFill>
                <a:latin typeface="Monotype Corsiva" pitchFamily="66" charset="0"/>
              </a:rPr>
              <a:t>числівників</a:t>
            </a:r>
            <a:r>
              <a:rPr lang="ru-RU" sz="4000" b="1" dirty="0" smtClean="0">
                <a:solidFill>
                  <a:srgbClr val="0000FF"/>
                </a:solidFill>
                <a:latin typeface="Monotype Corsiva" pitchFamily="66" charset="0"/>
              </a:rPr>
              <a:t>   у  </a:t>
            </a:r>
            <a:r>
              <a:rPr lang="ru-RU" sz="4000" b="1" dirty="0" err="1" smtClean="0">
                <a:solidFill>
                  <a:srgbClr val="0000FF"/>
                </a:solidFill>
                <a:latin typeface="Monotype Corsiva" pitchFamily="66" charset="0"/>
              </a:rPr>
              <a:t>мовленні</a:t>
            </a:r>
            <a:r>
              <a:rPr lang="ru-RU" sz="4000" b="1" dirty="0" smtClean="0">
                <a:solidFill>
                  <a:srgbClr val="0000FF"/>
                </a:solidFill>
                <a:latin typeface="Monotype Corsiva" pitchFamily="66" charset="0"/>
              </a:rPr>
              <a:t>.  </a:t>
            </a:r>
            <a:r>
              <a:rPr lang="ru-RU" sz="4000" b="1" dirty="0" err="1" smtClean="0">
                <a:solidFill>
                  <a:srgbClr val="0000FF"/>
                </a:solidFill>
                <a:latin typeface="Monotype Corsiva" pitchFamily="66" charset="0"/>
              </a:rPr>
              <a:t>Написання</a:t>
            </a:r>
            <a:r>
              <a:rPr lang="ru-RU" sz="4000" b="1" dirty="0" smtClean="0">
                <a:solidFill>
                  <a:srgbClr val="0000FF"/>
                </a:solidFill>
                <a:latin typeface="Monotype Corsiva" pitchFamily="66" charset="0"/>
              </a:rPr>
              <a:t> </a:t>
            </a:r>
            <a:r>
              <a:rPr lang="ru-RU" sz="4000" b="1" dirty="0" err="1" smtClean="0">
                <a:solidFill>
                  <a:srgbClr val="0000FF"/>
                </a:solidFill>
                <a:latin typeface="Monotype Corsiva" pitchFamily="66" charset="0"/>
              </a:rPr>
              <a:t>оголошення</a:t>
            </a:r>
            <a:r>
              <a:rPr lang="ru-RU" sz="4000" b="1" dirty="0" smtClean="0">
                <a:solidFill>
                  <a:srgbClr val="0000FF"/>
                </a:solidFill>
                <a:latin typeface="Monotype Corsiva" pitchFamily="66" charset="0"/>
              </a:rPr>
              <a:t> </a:t>
            </a:r>
          </a:p>
          <a:p>
            <a:endParaRPr lang="ru-RU" sz="6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292468" y="5857892"/>
            <a:ext cx="18515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>2 урок</a:t>
            </a:r>
          </a:p>
          <a:p>
            <a:endParaRPr lang="ru-RU" sz="6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143372" y="2714620"/>
            <a:ext cx="285752" cy="285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857752" y="2857496"/>
            <a:ext cx="357190" cy="285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4" descr="C:\Users\COMP\Desktop\61835708_c92692f69c7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488366">
            <a:off x="3569113" y="2572920"/>
            <a:ext cx="2099603" cy="887664"/>
          </a:xfrm>
          <a:prstGeom prst="rect">
            <a:avLst/>
          </a:prstGeom>
          <a:noFill/>
        </p:spPr>
      </p:pic>
      <p:pic>
        <p:nvPicPr>
          <p:cNvPr id="17" name="Picture 2" descr="C:\Users\COMP\Desktop\Новая папка (4)\2ntv2md.jpg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214290"/>
            <a:ext cx="8501122" cy="635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10" descr="0_7d17e_ab4001eb_L"/>
          <p:cNvPicPr>
            <a:picLocks noChangeAspect="1" noChangeArrowheads="1"/>
          </p:cNvPicPr>
          <p:nvPr/>
        </p:nvPicPr>
        <p:blipFill>
          <a:blip r:embed="rId3" cstate="print"/>
          <a:srcRect b="36797"/>
          <a:stretch>
            <a:fillRect/>
          </a:stretch>
        </p:blipFill>
        <p:spPr bwMode="auto">
          <a:xfrm>
            <a:off x="285720" y="285728"/>
            <a:ext cx="8570845" cy="5214974"/>
          </a:xfrm>
          <a:prstGeom prst="rect">
            <a:avLst/>
          </a:prstGeom>
          <a:noFill/>
        </p:spPr>
      </p:pic>
      <p:pic>
        <p:nvPicPr>
          <p:cNvPr id="6" name="Picture 2" descr="C:\Users\COMP\Desktop\Новая папка (4)\2ntv2md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0"/>
            <a:ext cx="8501122" cy="62865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5411450"/>
            <a:ext cx="109241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8800" b="1" dirty="0" err="1" smtClean="0">
                <a:solidFill>
                  <a:srgbClr val="0000FF"/>
                </a:solidFill>
                <a:latin typeface="Monotype Corsiva" pitchFamily="66" charset="0"/>
              </a:rPr>
              <a:t>Теоретичний</a:t>
            </a:r>
            <a:r>
              <a:rPr lang="ru-RU" sz="8800" b="1" dirty="0" smtClean="0">
                <a:solidFill>
                  <a:srgbClr val="0000FF"/>
                </a:solidFill>
                <a:latin typeface="Monotype Corsiva" pitchFamily="66" charset="0"/>
              </a:rPr>
              <a:t>  блок</a:t>
            </a:r>
            <a:endParaRPr lang="ru-RU" sz="8800" b="1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pic>
        <p:nvPicPr>
          <p:cNvPr id="10" name="Picture 2" descr="C:\Users\COMP\Desktop\other (123)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193809">
            <a:off x="2935574" y="3795678"/>
            <a:ext cx="986268" cy="548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5720" y="3643314"/>
            <a:ext cx="8572560" cy="1228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Числівник</a:t>
            </a:r>
            <a: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– </a:t>
            </a:r>
            <a:r>
              <a:rPr kumimoji="0" lang="ru-RU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частина</a:t>
            </a:r>
            <a: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мови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яка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означає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кількість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предметів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або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їхній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порядок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під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час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лічби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ru-RU" sz="6600" dirty="0" smtClean="0">
                <a:solidFill>
                  <a:srgbClr val="0099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(Три, </a:t>
            </a:r>
            <a:r>
              <a:rPr lang="ru-RU" sz="6600" dirty="0" err="1" smtClean="0">
                <a:solidFill>
                  <a:srgbClr val="0099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третій</a:t>
            </a:r>
            <a:r>
              <a:rPr lang="ru-RU" sz="6600" dirty="0" smtClean="0">
                <a:solidFill>
                  <a:srgbClr val="0099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6600" b="0" i="0" u="none" strike="noStrike" kern="1200" cap="none" spc="0" normalizeH="0" baseline="0" noProof="0" dirty="0" smtClean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85720" y="571480"/>
            <a:ext cx="8229600" cy="1228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200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Що</a:t>
            </a:r>
            <a:r>
              <a:rPr lang="ru-RU" sz="7200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7200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таке</a:t>
            </a:r>
            <a:r>
              <a:rPr lang="ru-RU" sz="7200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7200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числ</a:t>
            </a:r>
            <a:r>
              <a:rPr lang="uk-UA" sz="7200" dirty="0" smtClean="0">
                <a:latin typeface="Times New Roman" pitchFamily="18" charset="0"/>
                <a:ea typeface="+mj-ea"/>
                <a:cs typeface="Times New Roman" pitchFamily="18" charset="0"/>
              </a:rPr>
              <a:t>і</a:t>
            </a:r>
            <a:r>
              <a:rPr lang="ru-RU" sz="7200" dirty="0" smtClean="0">
                <a:latin typeface="Times New Roman" pitchFamily="18" charset="0"/>
                <a:ea typeface="+mj-ea"/>
                <a:cs typeface="Times New Roman" pitchFamily="18" charset="0"/>
              </a:rPr>
              <a:t>вник?</a:t>
            </a:r>
            <a:r>
              <a:rPr kumimoji="0" lang="ru-RU" sz="7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7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7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50" name="Picture 2" descr="C:\Users\COMP\Desktop\5e9bac8ee20ae1a4b7fd6cd0f49da24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2143116"/>
            <a:ext cx="1670673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28596" y="214290"/>
            <a:ext cx="8280400" cy="4967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Числівник</a:t>
            </a:r>
            <a:endParaRPr kumimoji="0" lang="ru-RU" sz="5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 rot="2156879" flipH="1">
            <a:off x="3593347" y="1121286"/>
            <a:ext cx="296889" cy="1143008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214810" y="2357430"/>
            <a:ext cx="4663071" cy="3416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5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порядковий</a:t>
            </a:r>
            <a:endParaRPr lang="uk-UA" sz="5400" b="1" dirty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54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(який? </a:t>
            </a:r>
          </a:p>
          <a:p>
            <a:pPr algn="ctr">
              <a:defRPr/>
            </a:pPr>
            <a:r>
              <a:rPr lang="uk-UA" sz="54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котрий?)</a:t>
            </a:r>
            <a:endParaRPr lang="uk-UA" sz="5400" b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5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2357430"/>
            <a:ext cx="3626314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5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кількісний</a:t>
            </a:r>
            <a:endParaRPr lang="uk-UA" sz="5400" b="1" dirty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5400" b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(скільки?)</a:t>
            </a:r>
            <a:endParaRPr lang="ru-RU" sz="5400" b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6314" y="4929198"/>
            <a:ext cx="3561167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4400" b="1" dirty="0">
                <a:latin typeface="Times New Roman" pitchFamily="18" charset="0"/>
                <a:cs typeface="Times New Roman" pitchFamily="18" charset="0"/>
              </a:rPr>
              <a:t>восьмий</a:t>
            </a:r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defRPr/>
            </a:pPr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сорок другий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910" y="5000636"/>
            <a:ext cx="2651688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вісім, </a:t>
            </a:r>
          </a:p>
          <a:p>
            <a:pPr algn="ctr">
              <a:defRPr/>
            </a:pPr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сорок два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 rot="19470144" flipH="1">
            <a:off x="4947704" y="1122961"/>
            <a:ext cx="296889" cy="1143008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" name="Picture 2" descr="C:\Users\COMP\Desktop\4869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6250" y="357166"/>
            <a:ext cx="2717750" cy="1928826"/>
          </a:xfrm>
          <a:prstGeom prst="rect">
            <a:avLst/>
          </a:prstGeom>
          <a:noFill/>
        </p:spPr>
      </p:pic>
      <p:pic>
        <p:nvPicPr>
          <p:cNvPr id="16" name="Picture 2" descr="C:\Users\COMP\Desktop\4869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0" y="357166"/>
            <a:ext cx="2792468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  <p:bldP spid="9" grpId="0"/>
      <p:bldP spid="10" grpId="0"/>
      <p:bldP spid="11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10" descr="0_7d17e_ab4001eb_L"/>
          <p:cNvPicPr>
            <a:picLocks noChangeAspect="1" noChangeArrowheads="1"/>
          </p:cNvPicPr>
          <p:nvPr/>
        </p:nvPicPr>
        <p:blipFill>
          <a:blip r:embed="rId3" cstate="print"/>
          <a:srcRect b="36797"/>
          <a:stretch>
            <a:fillRect/>
          </a:stretch>
        </p:blipFill>
        <p:spPr bwMode="auto">
          <a:xfrm>
            <a:off x="285720" y="285728"/>
            <a:ext cx="8570845" cy="5214974"/>
          </a:xfrm>
          <a:prstGeom prst="rect">
            <a:avLst/>
          </a:prstGeom>
          <a:noFill/>
        </p:spPr>
      </p:pic>
      <p:pic>
        <p:nvPicPr>
          <p:cNvPr id="6" name="Picture 2" descr="C:\Users\COMP\Desktop\Новая папка (4)\2ntv2md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0"/>
            <a:ext cx="8501122" cy="62865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5429264"/>
            <a:ext cx="1092412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8000" b="1" dirty="0" smtClean="0">
                <a:solidFill>
                  <a:srgbClr val="0000FF"/>
                </a:solidFill>
                <a:latin typeface="Monotype Corsiva" pitchFamily="66" charset="0"/>
              </a:rPr>
              <a:t>Робота над загадками</a:t>
            </a:r>
          </a:p>
          <a:p>
            <a:endParaRPr lang="ru-RU" sz="80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10" name="Picture 2" descr="C:\Users\COMP\Desktop\other (123)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193809">
            <a:off x="2935574" y="3795678"/>
            <a:ext cx="986268" cy="548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02450" y="142852"/>
            <a:ext cx="894155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ллє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другий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п’є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defRPr/>
            </a:pP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третій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росте.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COMP\Desktop\winter (94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2771" y="4714884"/>
            <a:ext cx="3645493" cy="17954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42852"/>
            <a:ext cx="89297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Перша привітала </a:t>
            </a:r>
          </a:p>
          <a:p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нас піснями із весною </a:t>
            </a:r>
          </a:p>
          <a:p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і живе з нами </a:t>
            </a:r>
          </a:p>
          <a:p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під стріхою одною.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COMP\Desktop\winter (94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2771" y="4714884"/>
            <a:ext cx="3645493" cy="17954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142852"/>
            <a:ext cx="914406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Тридцять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білі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брати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сидять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темниці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темниця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відчиняється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, вони не </a:t>
            </a:r>
          </a:p>
          <a:p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виходять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COMP\Desktop\winter (94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2771" y="4714884"/>
            <a:ext cx="3645493" cy="17954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14282" y="214290"/>
            <a:ext cx="9144000" cy="49418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7200" b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Дванадцять </a:t>
            </a:r>
            <a:r>
              <a:rPr kumimoji="0" lang="uk-UA" sz="72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братів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72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один за</a:t>
            </a:r>
            <a:r>
              <a:rPr kumimoji="0" lang="uk-UA" sz="72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72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одним ходять,</a:t>
            </a:r>
            <a:r>
              <a:rPr kumimoji="0" lang="ru-RU" sz="72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72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один одного не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72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обходять. </a:t>
            </a:r>
            <a:endParaRPr kumimoji="0" lang="ru-RU" sz="72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COMP\Desktop\winter (94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2771" y="4714884"/>
            <a:ext cx="3645493" cy="17954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10" descr="0_7d17e_ab4001eb_L"/>
          <p:cNvPicPr>
            <a:picLocks noChangeAspect="1" noChangeArrowheads="1"/>
          </p:cNvPicPr>
          <p:nvPr/>
        </p:nvPicPr>
        <p:blipFill>
          <a:blip r:embed="rId3" cstate="print"/>
          <a:srcRect b="36797"/>
          <a:stretch>
            <a:fillRect/>
          </a:stretch>
        </p:blipFill>
        <p:spPr bwMode="auto">
          <a:xfrm>
            <a:off x="285720" y="285728"/>
            <a:ext cx="8570845" cy="5214974"/>
          </a:xfrm>
          <a:prstGeom prst="rect">
            <a:avLst/>
          </a:prstGeom>
          <a:noFill/>
        </p:spPr>
      </p:pic>
      <p:pic>
        <p:nvPicPr>
          <p:cNvPr id="6" name="Picture 2" descr="C:\Users\COMP\Desktop\Новая папка (4)\2ntv2md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0"/>
            <a:ext cx="8501122" cy="62865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5429264"/>
            <a:ext cx="109241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7200" b="1" dirty="0" smtClean="0">
                <a:solidFill>
                  <a:srgbClr val="0000FF"/>
                </a:solidFill>
                <a:latin typeface="Monotype Corsiva" pitchFamily="66" charset="0"/>
              </a:rPr>
              <a:t>Робота над </a:t>
            </a:r>
            <a:r>
              <a:rPr lang="ru-RU" sz="7200" b="1" dirty="0" err="1" smtClean="0">
                <a:solidFill>
                  <a:srgbClr val="0000FF"/>
                </a:solidFill>
                <a:latin typeface="Monotype Corsiva" pitchFamily="66" charset="0"/>
              </a:rPr>
              <a:t>присл</a:t>
            </a:r>
            <a:r>
              <a:rPr lang="uk-UA" sz="7200" b="1" dirty="0" err="1" smtClean="0">
                <a:solidFill>
                  <a:srgbClr val="0000FF"/>
                </a:solidFill>
                <a:latin typeface="Monotype Corsiva" pitchFamily="66" charset="0"/>
              </a:rPr>
              <a:t>ів</a:t>
            </a:r>
            <a:r>
              <a:rPr lang="en-US" sz="7200" b="1" dirty="0" smtClean="0">
                <a:solidFill>
                  <a:srgbClr val="0000FF"/>
                </a:solidFill>
                <a:latin typeface="Monotype Corsiva" pitchFamily="66" charset="0"/>
              </a:rPr>
              <a:t>’</a:t>
            </a:r>
            <a:r>
              <a:rPr lang="uk-UA" sz="7200" b="1" dirty="0" smtClean="0">
                <a:solidFill>
                  <a:srgbClr val="0000FF"/>
                </a:solidFill>
                <a:latin typeface="Monotype Corsiva" pitchFamily="66" charset="0"/>
              </a:rPr>
              <a:t>ями</a:t>
            </a:r>
            <a:endParaRPr lang="ru-RU" sz="72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10" name="Picture 2" descr="C:\Users\COMP\Desktop\other (123)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193809">
            <a:off x="2935574" y="3795678"/>
            <a:ext cx="986268" cy="548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0" y="142852"/>
            <a:ext cx="9144000" cy="62658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182880">
              <a:spcBef>
                <a:spcPct val="2000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6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6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цвіт</a:t>
            </a:r>
            <a:r>
              <a:rPr lang="ru-RU" sz="6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6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робить</a:t>
            </a:r>
            <a:endParaRPr lang="ru-RU" sz="66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182880">
              <a:spcBef>
                <a:spcPct val="2000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ru-RU" sz="6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вінка</a:t>
            </a:r>
            <a:r>
              <a:rPr lang="ru-RU" sz="6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lvl="0" indent="-182880">
              <a:spcBef>
                <a:spcPct val="2000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бігай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одним</a:t>
            </a:r>
          </a:p>
          <a:p>
            <a:pPr marL="342900" lvl="0" indent="-182880">
              <a:spcBef>
                <a:spcPct val="2000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ротом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на два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обіди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ru-RU" sz="5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Georgia" pitchFamily="18" charset="0"/>
              <a:buNone/>
              <a:tabLst/>
              <a:defRPr/>
            </a:pPr>
            <a: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C:\Users\COMP\Desktop\пр (1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14290"/>
            <a:ext cx="1285852" cy="1285852"/>
          </a:xfrm>
          <a:prstGeom prst="rect">
            <a:avLst/>
          </a:prstGeom>
          <a:noFill/>
        </p:spPr>
      </p:pic>
      <p:pic>
        <p:nvPicPr>
          <p:cNvPr id="6" name="Picture 2" descr="C:\Users\COMP\Desktop\пр (1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500306"/>
            <a:ext cx="1285852" cy="1285852"/>
          </a:xfrm>
          <a:prstGeom prst="rect">
            <a:avLst/>
          </a:prstGeom>
          <a:noFill/>
        </p:spPr>
      </p:pic>
      <p:pic>
        <p:nvPicPr>
          <p:cNvPr id="2051" name="Picture 3" descr="C:\Users\COMP\Desktop\сніговик\f479daa1004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4786322"/>
            <a:ext cx="2643186" cy="1729383"/>
          </a:xfrm>
          <a:prstGeom prst="rect">
            <a:avLst/>
          </a:prstGeom>
          <a:noFill/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500166" y="1214422"/>
            <a:ext cx="178595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286380" y="3643314"/>
            <a:ext cx="214314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643306" y="4857760"/>
            <a:ext cx="114300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142852"/>
            <a:ext cx="9144000" cy="62658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Georgia" pitchFamily="18" charset="0"/>
              <a:buNone/>
              <a:tabLst/>
              <a:defRPr/>
            </a:pPr>
            <a:r>
              <a:rPr kumimoji="0" lang="uk-UA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</a:t>
            </a:r>
            <a:r>
              <a:rPr kumimoji="0" lang="uk-UA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Одна ластівка весни</a:t>
            </a:r>
            <a:endParaRPr lang="uk-UA" sz="6600" baseline="0" dirty="0" smtClean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Georgia" pitchFamily="18" charset="0"/>
              <a:buNone/>
              <a:tabLst/>
              <a:defRPr/>
            </a:pPr>
            <a:r>
              <a:rPr kumimoji="0" lang="uk-UA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не  зробить.</a:t>
            </a:r>
          </a:p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 одного </a:t>
            </a:r>
            <a:r>
              <a:rPr kumimoji="0" lang="ru-RU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вченого</a:t>
            </a:r>
            <a: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двох</a:t>
            </a:r>
            <a: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невчених</a:t>
            </a:r>
            <a: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дають</a:t>
            </a:r>
            <a:r>
              <a:rPr kumimoji="0" lang="uk-UA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Arial" pitchFamily="34" charset="0"/>
              <a:buNone/>
              <a:tabLst/>
              <a:defRPr/>
            </a:pPr>
            <a:endParaRPr kumimoji="0" lang="ru-RU" sz="5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ru-RU" sz="5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Georgia" pitchFamily="18" charset="0"/>
              <a:buNone/>
              <a:tabLst/>
              <a:defRPr/>
            </a:pPr>
            <a: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 descr="C:\Users\COMP\Desktop\пр (1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14290"/>
            <a:ext cx="1285852" cy="1285852"/>
          </a:xfrm>
          <a:prstGeom prst="rect">
            <a:avLst/>
          </a:prstGeom>
          <a:noFill/>
        </p:spPr>
      </p:pic>
      <p:pic>
        <p:nvPicPr>
          <p:cNvPr id="8" name="Picture 2" descr="C:\Users\COMP\Desktop\пр (1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500306"/>
            <a:ext cx="1285852" cy="1285852"/>
          </a:xfrm>
          <a:prstGeom prst="rect">
            <a:avLst/>
          </a:prstGeom>
          <a:noFill/>
        </p:spPr>
      </p:pic>
      <p:pic>
        <p:nvPicPr>
          <p:cNvPr id="9" name="Picture 3" descr="C:\Users\COMP\Desktop\сніговик\f479daa1004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4786322"/>
            <a:ext cx="2643186" cy="1729383"/>
          </a:xfrm>
          <a:prstGeom prst="rect">
            <a:avLst/>
          </a:prstGeom>
          <a:noFill/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1500166" y="1214422"/>
            <a:ext cx="178595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571736" y="3714752"/>
            <a:ext cx="2357454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85720" y="4929198"/>
            <a:ext cx="157163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3"/>
          <p:cNvSpPr txBox="1">
            <a:spLocks/>
          </p:cNvSpPr>
          <p:nvPr/>
        </p:nvSpPr>
        <p:spPr>
          <a:xfrm>
            <a:off x="214282" y="214290"/>
            <a:ext cx="9215502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uk-UA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</a:t>
            </a:r>
            <a: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’</a:t>
            </a:r>
            <a:r>
              <a:rPr kumimoji="0" lang="uk-UA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ять днів не роби</a:t>
            </a:r>
            <a:r>
              <a:rPr lang="uk-UA" sz="6600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ть</a:t>
            </a:r>
            <a:r>
              <a:rPr kumimoji="0" lang="uk-UA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а  два</a:t>
            </a:r>
            <a:r>
              <a:rPr kumimoji="0" lang="uk-UA" sz="6600" b="0" i="0" u="none" strike="noStrike" kern="1200" cap="none" spc="0" normalizeH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відпочиває.</a:t>
            </a:r>
            <a:endParaRPr lang="ru-RU" sz="6600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6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Сім разів відміряй, один раз відріж.</a:t>
            </a:r>
            <a:r>
              <a:rPr kumimoji="0" lang="uk-UA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5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 descr="C:\Users\COMP\Desktop\пр (1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852"/>
            <a:ext cx="1285852" cy="1285852"/>
          </a:xfrm>
          <a:prstGeom prst="rect">
            <a:avLst/>
          </a:prstGeom>
          <a:noFill/>
        </p:spPr>
      </p:pic>
      <p:pic>
        <p:nvPicPr>
          <p:cNvPr id="8" name="Picture 2" descr="C:\Users\COMP\Desktop\пр (1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71678"/>
            <a:ext cx="1285852" cy="1285852"/>
          </a:xfrm>
          <a:prstGeom prst="rect">
            <a:avLst/>
          </a:prstGeom>
          <a:noFill/>
        </p:spPr>
      </p:pic>
      <p:pic>
        <p:nvPicPr>
          <p:cNvPr id="9" name="Picture 3" descr="C:\Users\COMP\Desktop\сніговик\f479daa1004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4786322"/>
            <a:ext cx="2643186" cy="1729383"/>
          </a:xfrm>
          <a:prstGeom prst="rect">
            <a:avLst/>
          </a:prstGeom>
          <a:noFill/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1500166" y="1142984"/>
            <a:ext cx="192882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142976" y="2143116"/>
            <a:ext cx="114300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428728" y="3214686"/>
            <a:ext cx="114300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57158" y="4143380"/>
            <a:ext cx="157163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10" descr="0_7d17e_ab4001eb_L"/>
          <p:cNvPicPr>
            <a:picLocks noChangeAspect="1" noChangeArrowheads="1"/>
          </p:cNvPicPr>
          <p:nvPr/>
        </p:nvPicPr>
        <p:blipFill>
          <a:blip r:embed="rId3" cstate="print"/>
          <a:srcRect b="36797"/>
          <a:stretch>
            <a:fillRect/>
          </a:stretch>
        </p:blipFill>
        <p:spPr bwMode="auto">
          <a:xfrm>
            <a:off x="285720" y="285728"/>
            <a:ext cx="8570845" cy="5214974"/>
          </a:xfrm>
          <a:prstGeom prst="rect">
            <a:avLst/>
          </a:prstGeom>
          <a:noFill/>
        </p:spPr>
      </p:pic>
      <p:pic>
        <p:nvPicPr>
          <p:cNvPr id="6" name="Picture 2" descr="C:\Users\COMP\Desktop\Новая папка (4)\2ntv2md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0"/>
            <a:ext cx="8501122" cy="62865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5429264"/>
            <a:ext cx="1092412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6600" b="1" dirty="0" smtClean="0">
                <a:solidFill>
                  <a:srgbClr val="0000FF"/>
                </a:solidFill>
                <a:latin typeface="Monotype Corsiva" pitchFamily="66" charset="0"/>
              </a:rPr>
              <a:t>Робота над </a:t>
            </a:r>
            <a:r>
              <a:rPr lang="ru-RU" sz="6600" b="1" dirty="0" err="1" smtClean="0">
                <a:solidFill>
                  <a:srgbClr val="0000FF"/>
                </a:solidFill>
                <a:latin typeface="Monotype Corsiva" pitchFamily="66" charset="0"/>
              </a:rPr>
              <a:t>скоромовка</a:t>
            </a:r>
            <a:r>
              <a:rPr lang="uk-UA" sz="6600" b="1" dirty="0" smtClean="0">
                <a:solidFill>
                  <a:srgbClr val="0000FF"/>
                </a:solidFill>
                <a:latin typeface="Monotype Corsiva" pitchFamily="66" charset="0"/>
              </a:rPr>
              <a:t>ми</a:t>
            </a:r>
            <a:endParaRPr lang="ru-RU" sz="66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10" name="Picture 2" descr="C:\Users\COMP\Desktop\other (123)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193809">
            <a:off x="2935574" y="3795678"/>
            <a:ext cx="986268" cy="548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14290"/>
            <a:ext cx="821537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6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66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Марини</a:t>
            </a:r>
            <a:r>
              <a:rPr lang="ru-RU" sz="6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66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коти</a:t>
            </a:r>
            <a:r>
              <a:rPr lang="ru-RU" sz="6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>
              <a:defRPr/>
            </a:pPr>
            <a:r>
              <a:rPr lang="ru-RU" sz="66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Повна</a:t>
            </a:r>
            <a:r>
              <a:rPr lang="ru-RU" sz="6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хата </a:t>
            </a:r>
            <a:r>
              <a:rPr lang="ru-RU" sz="66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муркоти</a:t>
            </a:r>
            <a:r>
              <a:rPr lang="ru-RU" sz="6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6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428868"/>
            <a:ext cx="907262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6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Десять </a:t>
            </a:r>
            <a:r>
              <a:rPr lang="ru-RU" sz="6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жвавих</a:t>
            </a:r>
            <a:r>
              <a:rPr lang="ru-RU" sz="6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горобців</a:t>
            </a:r>
            <a:r>
              <a:rPr lang="ru-RU" sz="6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ru-RU" sz="6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Приземлились на </a:t>
            </a:r>
            <a:r>
              <a:rPr lang="ru-RU" sz="6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посів</a:t>
            </a:r>
            <a:r>
              <a:rPr lang="ru-RU" sz="6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3074" name="Picture 2" descr="C:\Users\COMP\Desktop\unnamed (1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4738696"/>
            <a:ext cx="1691652" cy="1762137"/>
          </a:xfrm>
          <a:prstGeom prst="rect">
            <a:avLst/>
          </a:prstGeom>
          <a:noFill/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4286248" y="1214422"/>
            <a:ext cx="1143008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85720" y="3429000"/>
            <a:ext cx="2428892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10" descr="0_7d17e_ab4001eb_L"/>
          <p:cNvPicPr>
            <a:picLocks noChangeAspect="1" noChangeArrowheads="1"/>
          </p:cNvPicPr>
          <p:nvPr/>
        </p:nvPicPr>
        <p:blipFill>
          <a:blip r:embed="rId3" cstate="print"/>
          <a:srcRect b="36797"/>
          <a:stretch>
            <a:fillRect/>
          </a:stretch>
        </p:blipFill>
        <p:spPr bwMode="auto">
          <a:xfrm>
            <a:off x="285720" y="285728"/>
            <a:ext cx="8570845" cy="5214974"/>
          </a:xfrm>
          <a:prstGeom prst="rect">
            <a:avLst/>
          </a:prstGeom>
          <a:noFill/>
        </p:spPr>
      </p:pic>
      <p:pic>
        <p:nvPicPr>
          <p:cNvPr id="6" name="Picture 2" descr="C:\Users\COMP\Desktop\Новая папка (4)\2ntv2md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0"/>
            <a:ext cx="8501122" cy="62865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720" y="5429264"/>
            <a:ext cx="109241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7200" b="1" dirty="0" smtClean="0">
                <a:solidFill>
                  <a:srgbClr val="0000FF"/>
                </a:solidFill>
                <a:latin typeface="Monotype Corsiva" pitchFamily="66" charset="0"/>
              </a:rPr>
              <a:t>Робота над </a:t>
            </a:r>
            <a:r>
              <a:rPr lang="ru-RU" sz="7200" b="1" dirty="0" err="1" smtClean="0">
                <a:solidFill>
                  <a:srgbClr val="0000FF"/>
                </a:solidFill>
                <a:latin typeface="Monotype Corsiva" pitchFamily="66" charset="0"/>
              </a:rPr>
              <a:t>смішинкою</a:t>
            </a:r>
            <a:endParaRPr lang="ru-RU" sz="72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10" name="Picture 2" descr="C:\Users\COMP\Desktop\other (123)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193809">
            <a:off x="2935574" y="3795678"/>
            <a:ext cx="986268" cy="548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42852"/>
            <a:ext cx="892971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Брат </a:t>
            </a:r>
            <a:r>
              <a:rPr lang="ru-RU" sz="5400" dirty="0" err="1">
                <a:latin typeface="Times New Roman" pitchFamily="18" charset="0"/>
                <a:cs typeface="Times New Roman" pitchFamily="18" charset="0"/>
              </a:rPr>
              <a:t>промовив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 до сестрички: </a:t>
            </a:r>
          </a:p>
          <a:p>
            <a:pPr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- Он </a:t>
            </a:r>
            <a:r>
              <a:rPr lang="ru-RU" sz="5400" dirty="0" err="1">
                <a:latin typeface="Times New Roman" pitchFamily="18" charset="0"/>
                <a:cs typeface="Times New Roman" pitchFamily="18" charset="0"/>
              </a:rPr>
              <a:t>стрибає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 три синички, </a:t>
            </a:r>
          </a:p>
          <a:p>
            <a:pPr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- А як </a:t>
            </a:r>
            <a:r>
              <a:rPr lang="ru-RU" sz="5400" dirty="0" err="1">
                <a:latin typeface="Times New Roman" pitchFamily="18" charset="0"/>
                <a:cs typeface="Times New Roman" pitchFamily="18" charset="0"/>
              </a:rPr>
              <a:t>зловиш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 err="1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 одну – </a:t>
            </a:r>
          </a:p>
          <a:p>
            <a:pPr>
              <a:defRPr/>
            </a:pPr>
            <a:r>
              <a:rPr lang="ru-RU" sz="5400" dirty="0" err="1" smtClean="0">
                <a:latin typeface="Times New Roman" pitchFamily="18" charset="0"/>
                <a:cs typeface="Times New Roman" pitchFamily="18" charset="0"/>
              </a:rPr>
              <a:t>Скільки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лишиться </a:t>
            </a:r>
            <a:r>
              <a:rPr lang="ru-RU" sz="5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, ну! </a:t>
            </a:r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5400" dirty="0" err="1" smtClean="0">
                <a:latin typeface="Times New Roman" pitchFamily="18" charset="0"/>
                <a:cs typeface="Times New Roman" pitchFamily="18" charset="0"/>
              </a:rPr>
              <a:t>Посміхнулася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Людмила: </a:t>
            </a:r>
          </a:p>
          <a:p>
            <a:pPr>
              <a:defRPr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5400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та, </a:t>
            </a:r>
            <a:r>
              <a:rPr lang="ru-RU" sz="5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я </a:t>
            </a:r>
            <a:r>
              <a:rPr lang="ru-RU" sz="5400" dirty="0" err="1" smtClean="0">
                <a:latin typeface="Times New Roman" pitchFamily="18" charset="0"/>
                <a:cs typeface="Times New Roman" pitchFamily="18" charset="0"/>
              </a:rPr>
              <a:t>зловила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defRPr/>
            </a:pPr>
            <a:endParaRPr lang="ru-RU" sz="2400" b="1" dirty="0">
              <a:latin typeface="+mn-lt"/>
            </a:endParaRPr>
          </a:p>
        </p:txBody>
      </p:sp>
      <p:pic>
        <p:nvPicPr>
          <p:cNvPr id="4098" name="Picture 2" descr="C:\Users\COMP\Desktop\Snegovik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5105412"/>
            <a:ext cx="2143110" cy="1390640"/>
          </a:xfrm>
          <a:prstGeom prst="rect">
            <a:avLst/>
          </a:prstGeom>
          <a:noFill/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4214810" y="1785926"/>
            <a:ext cx="928694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429256" y="2571744"/>
            <a:ext cx="1357322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10" descr="0_7d17e_ab4001eb_L"/>
          <p:cNvPicPr>
            <a:picLocks noChangeAspect="1" noChangeArrowheads="1"/>
          </p:cNvPicPr>
          <p:nvPr/>
        </p:nvPicPr>
        <p:blipFill>
          <a:blip r:embed="rId3" cstate="print"/>
          <a:srcRect b="36797"/>
          <a:stretch>
            <a:fillRect/>
          </a:stretch>
        </p:blipFill>
        <p:spPr bwMode="auto">
          <a:xfrm>
            <a:off x="285720" y="285728"/>
            <a:ext cx="8570845" cy="5214974"/>
          </a:xfrm>
          <a:prstGeom prst="rect">
            <a:avLst/>
          </a:prstGeom>
          <a:noFill/>
        </p:spPr>
      </p:pic>
      <p:pic>
        <p:nvPicPr>
          <p:cNvPr id="6" name="Picture 2" descr="C:\Users\COMP\Desktop\Новая папка (4)\2ntv2md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0"/>
            <a:ext cx="8501122" cy="62865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5500702"/>
            <a:ext cx="109241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6000" b="1" dirty="0" smtClean="0">
                <a:solidFill>
                  <a:srgbClr val="0000FF"/>
                </a:solidFill>
                <a:latin typeface="Monotype Corsiva" pitchFamily="66" charset="0"/>
              </a:rPr>
              <a:t>Робота над </a:t>
            </a:r>
            <a:r>
              <a:rPr lang="ru-RU" sz="6000" b="1" dirty="0" err="1" smtClean="0">
                <a:solidFill>
                  <a:srgbClr val="0000FF"/>
                </a:solidFill>
                <a:latin typeface="Monotype Corsiva" pitchFamily="66" charset="0"/>
              </a:rPr>
              <a:t>фразеологізмами</a:t>
            </a:r>
            <a:endParaRPr lang="ru-RU" sz="60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10" name="Picture 2" descr="C:\Users\COMP\Desktop\other (123)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193809">
            <a:off x="2935574" y="3795678"/>
            <a:ext cx="986268" cy="548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42844" y="214290"/>
            <a:ext cx="10072758" cy="557216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Georgia" pitchFamily="18" charset="0"/>
              <a:buNone/>
              <a:tabLst/>
              <a:defRPr/>
            </a:pPr>
            <a: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182880">
              <a:spcBef>
                <a:spcPct val="2000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kumimoji="0" lang="ru-RU" sz="8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0000" dirty="0" err="1" smtClean="0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2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_____ </a:t>
            </a:r>
            <a:r>
              <a:rPr lang="ru-RU" sz="2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0" dirty="0" err="1" smtClean="0">
                <a:latin typeface="Times New Roman" pitchFamily="18" charset="0"/>
                <a:cs typeface="Times New Roman" pitchFamily="18" charset="0"/>
              </a:rPr>
              <a:t>півні</a:t>
            </a:r>
            <a:r>
              <a:rPr lang="ru-RU" sz="20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0" dirty="0" err="1" smtClean="0">
                <a:latin typeface="Times New Roman" pitchFamily="18" charset="0"/>
                <a:cs typeface="Times New Roman" pitchFamily="18" charset="0"/>
              </a:rPr>
              <a:t>співали</a:t>
            </a:r>
            <a:r>
              <a:rPr lang="ru-RU" sz="20000" dirty="0" smtClean="0">
                <a:latin typeface="Times New Roman" pitchFamily="18" charset="0"/>
                <a:cs typeface="Times New Roman" pitchFamily="18" charset="0"/>
              </a:rPr>
              <a:t>.  </a:t>
            </a:r>
          </a:p>
          <a:p>
            <a:pPr marL="342900" lvl="0" indent="-182880">
              <a:spcBef>
                <a:spcPct val="2000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ru-RU" sz="20000" dirty="0" smtClean="0">
                <a:latin typeface="Times New Roman" pitchFamily="18" charset="0"/>
                <a:cs typeface="Times New Roman" pitchFamily="18" charset="0"/>
              </a:rPr>
              <a:t>   Знати </a:t>
            </a:r>
            <a:r>
              <a:rPr kumimoji="0" lang="ru-RU" sz="20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як </a:t>
            </a:r>
            <a:r>
              <a:rPr kumimoji="0" lang="ru-RU" sz="20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свої</a:t>
            </a:r>
            <a:r>
              <a:rPr kumimoji="0" lang="ru-RU" sz="20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20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_____</a:t>
            </a:r>
            <a:r>
              <a:rPr kumimoji="0" lang="ru-RU" sz="20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20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пальців</a:t>
            </a:r>
            <a:r>
              <a:rPr kumimoji="0" lang="ru-RU" sz="20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kumimoji="0" lang="ru-RU" sz="20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tabLst/>
              <a:defRPr/>
            </a:pPr>
            <a:r>
              <a:rPr kumimoji="0" lang="ru-RU" sz="20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   </a:t>
            </a:r>
            <a:r>
              <a:rPr kumimoji="0" lang="ru-RU" sz="20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____</a:t>
            </a:r>
            <a:r>
              <a:rPr kumimoji="0" lang="ru-RU" sz="20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20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без </a:t>
            </a:r>
            <a:r>
              <a:rPr kumimoji="0" lang="ru-RU" sz="20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палички</a:t>
            </a:r>
            <a:r>
              <a:rPr kumimoji="0" lang="ru-RU" sz="20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tabLst/>
              <a:defRPr/>
            </a:pPr>
            <a:r>
              <a:rPr kumimoji="0" lang="ru-RU" sz="20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   За </a:t>
            </a:r>
            <a:r>
              <a:rPr kumimoji="0" lang="ru-RU" sz="20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_______</a:t>
            </a:r>
            <a:r>
              <a:rPr kumimoji="0" lang="ru-RU" sz="20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замками.     </a:t>
            </a:r>
          </a:p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tabLst/>
              <a:defRPr/>
            </a:pPr>
            <a:r>
              <a:rPr lang="ru-RU" sz="20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____</a:t>
            </a:r>
            <a:r>
              <a:rPr lang="ru-RU" sz="2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ластівка</a:t>
            </a:r>
            <a:r>
              <a:rPr kumimoji="0" lang="ru-RU" sz="20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весни</a:t>
            </a:r>
            <a:r>
              <a:rPr kumimoji="0" lang="ru-RU" sz="20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не     </a:t>
            </a:r>
          </a:p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tabLst/>
              <a:defRPr/>
            </a:pPr>
            <a:r>
              <a:rPr lang="ru-RU" sz="20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0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робить</a:t>
            </a:r>
            <a:r>
              <a:rPr kumimoji="0" lang="ru-RU" sz="20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tabLst/>
              <a:defRPr/>
            </a:pPr>
            <a:r>
              <a:rPr kumimoji="0" lang="ru-RU" sz="2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21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Georgia" pitchFamily="18" charset="0"/>
              <a:buNone/>
              <a:tabLst/>
              <a:defRPr/>
            </a:pPr>
            <a:r>
              <a:rPr kumimoji="0" lang="uk-UA" sz="9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uk-UA" sz="9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9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C:\Users\COMP\Desktop\dancing-snowman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58" y="4546752"/>
            <a:ext cx="1285884" cy="1974287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357158" y="5643578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err="1" smtClean="0">
                <a:latin typeface="Times New Roman" pitchFamily="18" charset="0"/>
                <a:cs typeface="Times New Roman" pitchFamily="18" charset="0"/>
              </a:rPr>
              <a:t>Довідка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:   </a:t>
            </a:r>
            <a:r>
              <a:rPr lang="ru-RU" sz="5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5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5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000232" y="285728"/>
            <a:ext cx="171451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треті</a:t>
            </a:r>
            <a:endParaRPr lang="ru-RU" sz="50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714876" y="1071546"/>
            <a:ext cx="171451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ять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50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57224" y="1857364"/>
            <a:ext cx="171451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Нуль</a:t>
            </a:r>
            <a:endParaRPr lang="ru-RU" sz="50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643042" y="2643182"/>
            <a:ext cx="242889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сімома</a:t>
            </a:r>
            <a:endParaRPr lang="ru-RU" sz="50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857224" y="3357562"/>
            <a:ext cx="171451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Одна</a:t>
            </a:r>
            <a:endParaRPr lang="ru-RU" sz="5000" dirty="0"/>
          </a:p>
        </p:txBody>
      </p:sp>
      <p:pic>
        <p:nvPicPr>
          <p:cNvPr id="4100" name="Picture 4" descr="E:\рамки фон\Новий рік\снежинки\star (531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85728"/>
            <a:ext cx="811643" cy="827558"/>
          </a:xfrm>
          <a:prstGeom prst="rect">
            <a:avLst/>
          </a:prstGeom>
          <a:noFill/>
        </p:spPr>
      </p:pic>
      <p:pic>
        <p:nvPicPr>
          <p:cNvPr id="28" name="Picture 4" descr="E:\рамки фон\Новий рік\снежинки\star (531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071546"/>
            <a:ext cx="811643" cy="827558"/>
          </a:xfrm>
          <a:prstGeom prst="rect">
            <a:avLst/>
          </a:prstGeom>
          <a:noFill/>
        </p:spPr>
      </p:pic>
      <p:pic>
        <p:nvPicPr>
          <p:cNvPr id="29" name="Picture 4" descr="E:\рамки фон\Новий рік\снежинки\star (531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785926"/>
            <a:ext cx="811643" cy="827558"/>
          </a:xfrm>
          <a:prstGeom prst="rect">
            <a:avLst/>
          </a:prstGeom>
          <a:noFill/>
        </p:spPr>
      </p:pic>
      <p:pic>
        <p:nvPicPr>
          <p:cNvPr id="30" name="Picture 4" descr="E:\рамки фон\Новий рік\снежинки\star (531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571744"/>
            <a:ext cx="811643" cy="827558"/>
          </a:xfrm>
          <a:prstGeom prst="rect">
            <a:avLst/>
          </a:prstGeom>
          <a:noFill/>
        </p:spPr>
      </p:pic>
      <p:pic>
        <p:nvPicPr>
          <p:cNvPr id="31" name="Picture 4" descr="E:\рамки фон\Новий рік\снежинки\star (531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3357562"/>
            <a:ext cx="811643" cy="827558"/>
          </a:xfrm>
          <a:prstGeom prst="rect">
            <a:avLst/>
          </a:prstGeom>
          <a:noFill/>
        </p:spPr>
      </p:pic>
      <p:sp>
        <p:nvSpPr>
          <p:cNvPr id="32" name="Прямоугольник 31"/>
          <p:cNvSpPr/>
          <p:nvPr/>
        </p:nvSpPr>
        <p:spPr>
          <a:xfrm>
            <a:off x="285720" y="5000636"/>
            <a:ext cx="82153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Встав </a:t>
            </a:r>
            <a:r>
              <a:rPr lang="ru-RU" sz="4400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пропущені</a:t>
            </a:r>
            <a:r>
              <a:rPr lang="ru-RU" sz="4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числівники</a:t>
            </a:r>
            <a:r>
              <a:rPr lang="ru-RU" sz="4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4400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Picture 2" descr="C:\Users\COMP\Desktop\сніговик\pre_1356109678__balwan_kazaczok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98376" y="4071942"/>
            <a:ext cx="2270494" cy="245269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214290"/>
            <a:ext cx="892971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Опинитися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чотири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вітри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Йти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       в три </a:t>
            </a:r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шиї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Обминати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в друге </a:t>
            </a:r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вилізе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   </a:t>
            </a:r>
          </a:p>
          <a:p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Гнати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вогнів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Сльози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десятою дорогою.</a:t>
            </a:r>
          </a:p>
          <a:p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вухо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влізе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-             </a:t>
            </a:r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три </a:t>
            </a:r>
            <a:r>
              <a:rPr lang="ru-RU" sz="4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ручаї</a:t>
            </a:r>
            <a:r>
              <a:rPr lang="ru-RU" sz="4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4400" dirty="0">
              <a:solidFill>
                <a:srgbClr val="00990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000364" y="571480"/>
            <a:ext cx="2143140" cy="20002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3000364" y="642918"/>
            <a:ext cx="2857520" cy="64294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143240" y="1857364"/>
            <a:ext cx="1714512" cy="135732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2928926" y="1285860"/>
            <a:ext cx="3643338" cy="12144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000364" y="3071810"/>
            <a:ext cx="3143272" cy="8572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 flipH="1" flipV="1">
            <a:off x="3857620" y="2571744"/>
            <a:ext cx="2000264" cy="5715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285720" y="5143512"/>
            <a:ext cx="821537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en-US" sz="4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4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єднайте початок та </a:t>
            </a:r>
          </a:p>
          <a:p>
            <a:r>
              <a:rPr lang="uk-UA" sz="4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кінець </a:t>
            </a:r>
            <a:r>
              <a:rPr lang="uk-UA" sz="4400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фразеологізма</a:t>
            </a:r>
            <a:r>
              <a:rPr lang="ru-RU" sz="4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4400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Picture 2" descr="C:\Users\COMP\Desktop\сніговик\pre_1356109678__balwan_kazaczok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98376" y="4071942"/>
            <a:ext cx="2270494" cy="245269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214290"/>
            <a:ext cx="892971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Опинитися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вогнів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.                       </a:t>
            </a:r>
          </a:p>
          <a:p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Йти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чотири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вітри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.                             </a:t>
            </a:r>
          </a:p>
          <a:p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Обминати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десятою дорогою.</a:t>
            </a:r>
          </a:p>
          <a:p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Гнати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в три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шиї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Сльози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в три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ручаї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вухо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влізе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друге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вилізе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4400" dirty="0">
              <a:solidFill>
                <a:srgbClr val="009900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000496" y="857232"/>
            <a:ext cx="1000132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857488" y="1500174"/>
            <a:ext cx="1357322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714612" y="2143116"/>
            <a:ext cx="178595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143108" y="2786058"/>
            <a:ext cx="71438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500298" y="3429000"/>
            <a:ext cx="71438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785786" y="4071942"/>
            <a:ext cx="1000132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5072066" y="4071942"/>
            <a:ext cx="114300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57158" y="5643578"/>
            <a:ext cx="82153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dirty="0">
              <a:solidFill>
                <a:srgbClr val="0099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85720" y="5786454"/>
            <a:ext cx="82153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Визначте</a:t>
            </a:r>
            <a:r>
              <a:rPr lang="ru-RU" sz="4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числівники</a:t>
            </a:r>
            <a:r>
              <a:rPr lang="ru-RU" sz="4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4400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10" descr="0_7d17e_ab4001eb_L"/>
          <p:cNvPicPr>
            <a:picLocks noChangeAspect="1" noChangeArrowheads="1"/>
          </p:cNvPicPr>
          <p:nvPr/>
        </p:nvPicPr>
        <p:blipFill>
          <a:blip r:embed="rId3" cstate="print"/>
          <a:srcRect b="36797"/>
          <a:stretch>
            <a:fillRect/>
          </a:stretch>
        </p:blipFill>
        <p:spPr bwMode="auto">
          <a:xfrm>
            <a:off x="285720" y="285728"/>
            <a:ext cx="8570845" cy="5214974"/>
          </a:xfrm>
          <a:prstGeom prst="rect">
            <a:avLst/>
          </a:prstGeom>
          <a:noFill/>
        </p:spPr>
      </p:pic>
      <p:pic>
        <p:nvPicPr>
          <p:cNvPr id="6" name="Picture 2" descr="C:\Users\COMP\Desktop\Новая папка (4)\2ntv2md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0"/>
            <a:ext cx="8501122" cy="62865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5500702"/>
            <a:ext cx="109241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7200" b="1" dirty="0" smtClean="0">
                <a:solidFill>
                  <a:srgbClr val="0000FF"/>
                </a:solidFill>
                <a:latin typeface="Monotype Corsiva" pitchFamily="66" charset="0"/>
              </a:rPr>
              <a:t>Гра </a:t>
            </a:r>
            <a:r>
              <a:rPr lang="uk-UA" sz="7200" b="1" dirty="0" err="1" smtClean="0">
                <a:solidFill>
                  <a:srgbClr val="0000FF"/>
                </a:solidFill>
                <a:latin typeface="Monotype Corsiva" pitchFamily="66" charset="0"/>
              </a:rPr>
              <a:t>“Знайди</a:t>
            </a:r>
            <a:r>
              <a:rPr lang="uk-UA" sz="7200" b="1" dirty="0" smtClean="0">
                <a:solidFill>
                  <a:srgbClr val="0000FF"/>
                </a:solidFill>
                <a:latin typeface="Monotype Corsiva" pitchFamily="66" charset="0"/>
              </a:rPr>
              <a:t> </a:t>
            </a:r>
            <a:r>
              <a:rPr lang="uk-UA" sz="7200" b="1" dirty="0" err="1" smtClean="0">
                <a:solidFill>
                  <a:srgbClr val="0000FF"/>
                </a:solidFill>
                <a:latin typeface="Monotype Corsiva" pitchFamily="66" charset="0"/>
              </a:rPr>
              <a:t>числівники”</a:t>
            </a:r>
            <a:endParaRPr lang="ru-RU" sz="7200" b="1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pic>
        <p:nvPicPr>
          <p:cNvPr id="10" name="Picture 2" descr="C:\Users\COMP\Desktop\other (123)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193809">
            <a:off x="2935574" y="3795678"/>
            <a:ext cx="986268" cy="548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0"/>
            <a:ext cx="87154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82880">
              <a:buClr>
                <a:schemeClr val="accent6">
                  <a:lumMod val="75000"/>
                </a:schemeClr>
              </a:buClr>
              <a:defRPr/>
            </a:pP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 б в о т к г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 т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о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о с ж м т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а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я т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о у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е с я т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г </a:t>
            </a:r>
            <a:r>
              <a:rPr lang="ru-RU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endParaRPr lang="ru-RU" sz="7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182880">
              <a:buClr>
                <a:schemeClr val="accent6">
                  <a:lumMod val="75000"/>
                </a:schemeClr>
              </a:buClr>
              <a:defRPr/>
            </a:pPr>
            <a:r>
              <a:rPr lang="uk-UA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 р и в г ж ю ч к </a:t>
            </a:r>
            <a:endParaRPr lang="ru-RU" sz="7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3504" y="0"/>
            <a:ext cx="372730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 т </a:t>
            </a:r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85918" y="1142984"/>
            <a:ext cx="310052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2214554"/>
            <a:ext cx="742703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 </a:t>
            </a:r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 </a:t>
            </a:r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я т </a:t>
            </a:r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00298" y="3286124"/>
            <a:ext cx="42995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 е с я т </a:t>
            </a:r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4429132"/>
            <a:ext cx="260680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 </a:t>
            </a:r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 </a:t>
            </a:r>
            <a:endParaRPr lang="ru-RU" sz="7200" dirty="0">
              <a:solidFill>
                <a:srgbClr val="FF0000"/>
              </a:solidFill>
            </a:endParaRPr>
          </a:p>
        </p:txBody>
      </p:sp>
      <p:pic>
        <p:nvPicPr>
          <p:cNvPr id="11" name="Picture 2" descr="C:\Users\COMP\Desktop\353fb026a4147fc679d3292fdd59663f_w20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4445561"/>
            <a:ext cx="1648611" cy="21267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10" descr="0_7d17e_ab4001eb_L"/>
          <p:cNvPicPr>
            <a:picLocks noChangeAspect="1" noChangeArrowheads="1"/>
          </p:cNvPicPr>
          <p:nvPr/>
        </p:nvPicPr>
        <p:blipFill>
          <a:blip r:embed="rId3" cstate="print"/>
          <a:srcRect b="36797"/>
          <a:stretch>
            <a:fillRect/>
          </a:stretch>
        </p:blipFill>
        <p:spPr bwMode="auto">
          <a:xfrm>
            <a:off x="285720" y="285728"/>
            <a:ext cx="8570845" cy="5214974"/>
          </a:xfrm>
          <a:prstGeom prst="rect">
            <a:avLst/>
          </a:prstGeom>
          <a:noFill/>
        </p:spPr>
      </p:pic>
      <p:pic>
        <p:nvPicPr>
          <p:cNvPr id="6" name="Picture 2" descr="C:\Users\COMP\Desktop\Новая папка (4)\2ntv2md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0"/>
            <a:ext cx="8501122" cy="62865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5500702"/>
            <a:ext cx="109241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000" b="1" dirty="0" smtClean="0">
                <a:solidFill>
                  <a:srgbClr val="0000FF"/>
                </a:solidFill>
                <a:latin typeface="Monotype Corsiva" pitchFamily="66" charset="0"/>
              </a:rPr>
              <a:t>Гра </a:t>
            </a:r>
            <a:r>
              <a:rPr lang="uk-UA" sz="6000" b="1" dirty="0" err="1" smtClean="0">
                <a:solidFill>
                  <a:srgbClr val="0000FF"/>
                </a:solidFill>
                <a:latin typeface="Monotype Corsiva" pitchFamily="66" charset="0"/>
              </a:rPr>
              <a:t>“Де</a:t>
            </a:r>
            <a:r>
              <a:rPr lang="uk-UA" sz="6000" b="1" dirty="0" smtClean="0">
                <a:solidFill>
                  <a:srgbClr val="0000FF"/>
                </a:solidFill>
                <a:latin typeface="Monotype Corsiva" pitchFamily="66" charset="0"/>
              </a:rPr>
              <a:t> сховався апостроф?”</a:t>
            </a:r>
            <a:endParaRPr lang="ru-RU" sz="6000" b="1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pic>
        <p:nvPicPr>
          <p:cNvPr id="10" name="Picture 2" descr="C:\Users\COMP\Desktop\other (123)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193809">
            <a:off x="2935574" y="3795678"/>
            <a:ext cx="986268" cy="548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14282" y="214290"/>
            <a:ext cx="8929718" cy="5040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lang="ru-RU" altLang="uk-UA" sz="5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uk-UA" sz="5600" dirty="0" err="1" smtClean="0">
                <a:latin typeface="Times New Roman" pitchFamily="18" charset="0"/>
                <a:cs typeface="Times New Roman" pitchFamily="18" charset="0"/>
              </a:rPr>
              <a:t>Моркв</a:t>
            </a:r>
            <a:r>
              <a:rPr lang="ru-RU" altLang="uk-UA" sz="56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altLang="uk-UA" sz="5600" dirty="0" err="1" smtClean="0">
                <a:latin typeface="Times New Roman" pitchFamily="18" charset="0"/>
                <a:cs typeface="Times New Roman" pitchFamily="18" charset="0"/>
              </a:rPr>
              <a:t>яний</a:t>
            </a:r>
            <a:r>
              <a:rPr lang="ru-RU" altLang="uk-UA" sz="5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uk-UA" sz="56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kumimoji="0" lang="ru-RU" altLang="uk-UA" sz="5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…</a:t>
            </a:r>
            <a:r>
              <a:rPr kumimoji="0" lang="ru-RU" altLang="uk-UA" sz="56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ятдесят</a:t>
            </a:r>
            <a:r>
              <a:rPr kumimoji="0" lang="ru-RU" altLang="uk-UA" sz="5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altLang="uk-UA" sz="56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рум</a:t>
            </a:r>
            <a:r>
              <a:rPr kumimoji="0" lang="ru-RU" altLang="uk-UA" sz="5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…</a:t>
            </a:r>
            <a:r>
              <a:rPr kumimoji="0" lang="ru-RU" altLang="uk-UA" sz="56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яний</a:t>
            </a:r>
            <a:r>
              <a:rPr lang="ru-RU" altLang="uk-UA" sz="5600" dirty="0" smtClean="0">
                <a:latin typeface="Times New Roman" pitchFamily="18" charset="0"/>
                <a:cs typeface="Times New Roman" pitchFamily="18" charset="0"/>
              </a:rPr>
              <a:t>, дев…</a:t>
            </a:r>
            <a:r>
              <a:rPr lang="ru-RU" altLang="uk-UA" sz="5600" dirty="0" err="1" smtClean="0">
                <a:latin typeface="Times New Roman" pitchFamily="18" charset="0"/>
                <a:cs typeface="Times New Roman" pitchFamily="18" charset="0"/>
              </a:rPr>
              <a:t>ятсот</a:t>
            </a:r>
            <a:r>
              <a:rPr lang="ru-RU" altLang="uk-UA" sz="5600" dirty="0" smtClean="0">
                <a:latin typeface="Times New Roman" pitchFamily="18" charset="0"/>
                <a:cs typeface="Times New Roman" pitchFamily="18" charset="0"/>
              </a:rPr>
              <a:t>, три, бур…як, п…</a:t>
            </a:r>
            <a:r>
              <a:rPr lang="ru-RU" altLang="uk-UA" sz="5600" dirty="0" err="1" smtClean="0">
                <a:latin typeface="Times New Roman" pitchFamily="18" charset="0"/>
                <a:cs typeface="Times New Roman" pitchFamily="18" charset="0"/>
              </a:rPr>
              <a:t>ятнадцятий</a:t>
            </a:r>
            <a:r>
              <a:rPr lang="ru-RU" altLang="uk-UA" sz="5600" dirty="0" smtClean="0">
                <a:latin typeface="Times New Roman" pitchFamily="18" charset="0"/>
                <a:cs typeface="Times New Roman" pitchFamily="18" charset="0"/>
              </a:rPr>
              <a:t>, б…</a:t>
            </a:r>
            <a:r>
              <a:rPr lang="ru-RU" altLang="uk-UA" sz="5600" dirty="0" err="1" smtClean="0">
                <a:latin typeface="Times New Roman" pitchFamily="18" charset="0"/>
                <a:cs typeface="Times New Roman" pitchFamily="18" charset="0"/>
              </a:rPr>
              <a:t>юро</a:t>
            </a:r>
            <a:r>
              <a:rPr lang="ru-RU" altLang="uk-UA" sz="5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uk-UA" sz="5600" dirty="0" err="1" smtClean="0">
                <a:latin typeface="Times New Roman" pitchFamily="18" charset="0"/>
                <a:cs typeface="Times New Roman" pitchFamily="18" charset="0"/>
              </a:rPr>
              <a:t>подвір</a:t>
            </a:r>
            <a:r>
              <a:rPr lang="ru-RU" altLang="uk-UA" sz="5600" dirty="0" smtClean="0">
                <a:latin typeface="Times New Roman" pitchFamily="18" charset="0"/>
                <a:cs typeface="Times New Roman" pitchFamily="18" charset="0"/>
              </a:rPr>
              <a:t>…я, </a:t>
            </a:r>
            <a:r>
              <a:rPr lang="ru-RU" altLang="uk-UA" sz="56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altLang="uk-UA" sz="5600" dirty="0" smtClean="0">
                <a:latin typeface="Times New Roman" pitchFamily="18" charset="0"/>
                <a:cs typeface="Times New Roman" pitchFamily="18" charset="0"/>
              </a:rPr>
              <a:t>…ять,</a:t>
            </a:r>
            <a:r>
              <a:rPr lang="ru-RU" altLang="uk-UA" sz="5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uk-UA" sz="5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altLang="uk-UA" sz="56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altLang="uk-UA" sz="5600" dirty="0" err="1" smtClean="0">
                <a:latin typeface="Times New Roman" pitchFamily="18" charset="0"/>
                <a:cs typeface="Times New Roman" pitchFamily="18" charset="0"/>
              </a:rPr>
              <a:t>явився</a:t>
            </a:r>
            <a:r>
              <a:rPr lang="ru-RU" altLang="uk-UA" sz="5600" dirty="0" smtClean="0">
                <a:latin typeface="Times New Roman" pitchFamily="18" charset="0"/>
                <a:cs typeface="Times New Roman" pitchFamily="18" charset="0"/>
              </a:rPr>
              <a:t>, п…юре.</a:t>
            </a:r>
            <a:r>
              <a:rPr kumimoji="0" lang="ru-RU" altLang="uk-UA" sz="5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altLang="uk-UA" sz="5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5008" y="-571528"/>
            <a:ext cx="2857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71604" y="285728"/>
            <a:ext cx="2857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43504" y="285728"/>
            <a:ext cx="2857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868" y="1071546"/>
            <a:ext cx="2857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72066" y="2000240"/>
            <a:ext cx="2857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929454" y="2000240"/>
            <a:ext cx="2857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2786058"/>
            <a:ext cx="2857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4500570"/>
            <a:ext cx="821537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400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4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словах </a:t>
            </a:r>
            <a:r>
              <a:rPr lang="ru-RU" sz="4400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пишеться</a:t>
            </a:r>
            <a:r>
              <a:rPr lang="ru-RU" sz="4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апостроф? </a:t>
            </a:r>
            <a:r>
              <a:rPr lang="ru-RU" sz="4400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Визначте</a:t>
            </a:r>
            <a:endParaRPr lang="ru-RU" sz="4400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числівники</a:t>
            </a:r>
            <a:r>
              <a:rPr lang="ru-RU" sz="4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4400" dirty="0">
              <a:solidFill>
                <a:srgbClr val="009900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5286380" y="1071546"/>
            <a:ext cx="3143272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000496" y="1928802"/>
            <a:ext cx="335758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715272" y="1928802"/>
            <a:ext cx="1000132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071802" y="2786058"/>
            <a:ext cx="4500594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6357950" y="3643314"/>
            <a:ext cx="2000264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C:\Users\COMP\Desktop\р (1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5160449"/>
            <a:ext cx="2705089" cy="14594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10" descr="0_7d17e_ab4001eb_L"/>
          <p:cNvPicPr>
            <a:picLocks noChangeAspect="1" noChangeArrowheads="1"/>
          </p:cNvPicPr>
          <p:nvPr/>
        </p:nvPicPr>
        <p:blipFill>
          <a:blip r:embed="rId3" cstate="print"/>
          <a:srcRect b="36797"/>
          <a:stretch>
            <a:fillRect/>
          </a:stretch>
        </p:blipFill>
        <p:spPr bwMode="auto">
          <a:xfrm>
            <a:off x="285720" y="285728"/>
            <a:ext cx="8570845" cy="5214974"/>
          </a:xfrm>
          <a:prstGeom prst="rect">
            <a:avLst/>
          </a:prstGeom>
          <a:noFill/>
        </p:spPr>
      </p:pic>
      <p:pic>
        <p:nvPicPr>
          <p:cNvPr id="6" name="Picture 2" descr="C:\Users\COMP\Desktop\Новая папка (4)\2ntv2md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0"/>
            <a:ext cx="8501122" cy="62865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5500702"/>
            <a:ext cx="1092412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7600" b="1" dirty="0" smtClean="0">
                <a:solidFill>
                  <a:srgbClr val="0000FF"/>
                </a:solidFill>
                <a:latin typeface="Monotype Corsiva" pitchFamily="66" charset="0"/>
              </a:rPr>
              <a:t>Робота за підручником</a:t>
            </a:r>
            <a:endParaRPr lang="ru-RU" sz="7600" b="1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pic>
        <p:nvPicPr>
          <p:cNvPr id="10" name="Picture 2" descr="C:\Users\COMP\Desktop\other (123)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193809">
            <a:off x="2935574" y="3795678"/>
            <a:ext cx="986268" cy="548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14290"/>
            <a:ext cx="878687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Самостійне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вправ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220 </a:t>
            </a:r>
            <a:r>
              <a:rPr lang="ru-RU" sz="66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6600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усно</a:t>
            </a:r>
            <a:r>
              <a:rPr lang="ru-RU" sz="66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66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221</a:t>
            </a:r>
            <a:r>
              <a:rPr lang="ru-RU" sz="66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6600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письмово</a:t>
            </a:r>
            <a:r>
              <a:rPr lang="ru-RU" sz="66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222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6600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усно</a:t>
            </a:r>
            <a:r>
              <a:rPr lang="ru-RU" sz="66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66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600" dirty="0">
              <a:solidFill>
                <a:srgbClr val="009900"/>
              </a:solidFill>
            </a:endParaRPr>
          </a:p>
        </p:txBody>
      </p:sp>
      <p:pic>
        <p:nvPicPr>
          <p:cNvPr id="2" name="Picture 2" descr="C:\Users\COMP\Desktop\ac0f8bd38d2b00f87ac1f1448ebc549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3980" y="3500438"/>
            <a:ext cx="3622832" cy="30194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10" descr="0_7d17e_ab4001eb_L"/>
          <p:cNvPicPr>
            <a:picLocks noChangeAspect="1" noChangeArrowheads="1"/>
          </p:cNvPicPr>
          <p:nvPr/>
        </p:nvPicPr>
        <p:blipFill>
          <a:blip r:embed="rId3" cstate="print"/>
          <a:srcRect b="36797"/>
          <a:stretch>
            <a:fillRect/>
          </a:stretch>
        </p:blipFill>
        <p:spPr bwMode="auto">
          <a:xfrm>
            <a:off x="285720" y="285728"/>
            <a:ext cx="8570845" cy="5214974"/>
          </a:xfrm>
          <a:prstGeom prst="rect">
            <a:avLst/>
          </a:prstGeom>
          <a:noFill/>
        </p:spPr>
      </p:pic>
      <p:pic>
        <p:nvPicPr>
          <p:cNvPr id="6" name="Picture 2" descr="C:\Users\COMP\Desktop\Новая папка (4)\2ntv2md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0"/>
            <a:ext cx="8501122" cy="62865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034" y="5143512"/>
            <a:ext cx="109241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9600" b="1" dirty="0" smtClean="0">
                <a:solidFill>
                  <a:srgbClr val="0000FF"/>
                </a:solidFill>
                <a:latin typeface="Monotype Corsiva" pitchFamily="66" charset="0"/>
              </a:rPr>
              <a:t>Підсумок  уроку </a:t>
            </a:r>
            <a:endParaRPr lang="ru-RU" sz="9600" b="1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pic>
        <p:nvPicPr>
          <p:cNvPr id="10" name="Picture 2" descr="C:\Users\COMP\Desktop\other (123)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193809">
            <a:off x="2935574" y="3795678"/>
            <a:ext cx="986268" cy="548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10" descr="0_7d17e_ab4001eb_L"/>
          <p:cNvPicPr>
            <a:picLocks noChangeAspect="1" noChangeArrowheads="1"/>
          </p:cNvPicPr>
          <p:nvPr/>
        </p:nvPicPr>
        <p:blipFill>
          <a:blip r:embed="rId3" cstate="print"/>
          <a:srcRect b="36797"/>
          <a:stretch>
            <a:fillRect/>
          </a:stretch>
        </p:blipFill>
        <p:spPr bwMode="auto">
          <a:xfrm>
            <a:off x="285720" y="285728"/>
            <a:ext cx="8570845" cy="5214974"/>
          </a:xfrm>
          <a:prstGeom prst="rect">
            <a:avLst/>
          </a:prstGeom>
          <a:noFill/>
        </p:spPr>
      </p:pic>
      <p:pic>
        <p:nvPicPr>
          <p:cNvPr id="6" name="Picture 2" descr="C:\Users\COMP\Desktop\Новая папка (4)\2ntv2md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14290"/>
            <a:ext cx="8501122" cy="62865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5143512"/>
            <a:ext cx="109241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9600" b="1" dirty="0" smtClean="0">
                <a:solidFill>
                  <a:srgbClr val="0000FF"/>
                </a:solidFill>
                <a:latin typeface="Monotype Corsiva" pitchFamily="66" charset="0"/>
              </a:rPr>
              <a:t>Мозковий  штурм </a:t>
            </a:r>
            <a:endParaRPr lang="ru-RU" sz="9600" b="1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pic>
        <p:nvPicPr>
          <p:cNvPr id="10" name="Picture 2" descr="C:\Users\COMP\Desktop\other (123)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193809">
            <a:off x="2935574" y="3795678"/>
            <a:ext cx="986268" cy="548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1" descr="Пов’язане зобра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285728"/>
            <a:ext cx="8600655" cy="628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071670" y="357166"/>
            <a:ext cx="3887788" cy="64770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ЧИСЛІВНИКИ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071813" y="6488113"/>
            <a:ext cx="6072187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b="0" dirty="0">
                <a:solidFill>
                  <a:schemeClr val="bg1">
                    <a:lumMod val="20000"/>
                    <a:lumOff val="80000"/>
                  </a:schemeClr>
                </a:solidFill>
                <a:latin typeface="Arial" charset="0"/>
              </a:rPr>
              <a:t>                                                 І.О.</a:t>
            </a:r>
            <a:r>
              <a:rPr lang="uk-UA" b="0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charset="0"/>
              </a:rPr>
              <a:t>Доленко</a:t>
            </a:r>
            <a:endParaRPr lang="ru-RU" b="0" dirty="0">
              <a:solidFill>
                <a:schemeClr val="bg1">
                  <a:lumMod val="20000"/>
                  <a:lumOff val="80000"/>
                </a:schemeClr>
              </a:solidFill>
              <a:latin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14612" y="1142984"/>
            <a:ext cx="2428892" cy="5032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означають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39750" y="1268413"/>
            <a:ext cx="1800225" cy="86518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</a:p>
          <a:p>
            <a:pPr algn="ctr" eaLnBrk="1" hangingPunct="1">
              <a:defRPr/>
            </a:pPr>
            <a:r>
              <a:rPr lang="uk-UA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предметів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286380" y="1285860"/>
            <a:ext cx="1728788" cy="863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порядок при лічбі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428860" y="2428868"/>
            <a:ext cx="2428891" cy="792162"/>
          </a:xfrm>
          <a:prstGeom prst="rect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відповідають</a:t>
            </a:r>
          </a:p>
          <a:p>
            <a:pPr algn="ctr" eaLnBrk="1" hangingPunct="1">
              <a:defRPr/>
            </a:pPr>
            <a:r>
              <a:rPr lang="uk-UA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питання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00034" y="2708275"/>
            <a:ext cx="1624041" cy="649288"/>
          </a:xfrm>
          <a:prstGeom prst="rect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800" b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скільки?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000628" y="2643182"/>
            <a:ext cx="1587497" cy="930281"/>
          </a:xfrm>
          <a:prstGeom prst="rect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800" b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який? котрий?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771775" y="4005263"/>
            <a:ext cx="2016125" cy="431800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приклади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50825" y="3933825"/>
            <a:ext cx="2089150" cy="1439863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чотири</a:t>
            </a:r>
            <a:endParaRPr lang="uk-UA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uk-UA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тринадцять</a:t>
            </a:r>
            <a:endParaRPr lang="uk-UA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</a:p>
          <a:p>
            <a:pPr algn="ctr" eaLnBrk="1" hangingPunct="1">
              <a:defRPr/>
            </a:pPr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безліч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003800" y="4076700"/>
            <a:ext cx="2232025" cy="792163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дев</a:t>
            </a:r>
            <a:r>
              <a:rPr lang="uk-UA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’ятий</a:t>
            </a:r>
            <a:endParaRPr lang="uk-UA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uk-UA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ят</a:t>
            </a:r>
            <a:r>
              <a:rPr lang="uk-UA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надцятий</a:t>
            </a:r>
            <a:endParaRPr lang="uk-UA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428728" y="5572140"/>
            <a:ext cx="5522931" cy="92869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Пов’язані з іменниками, </a:t>
            </a:r>
          </a:p>
          <a:p>
            <a:pPr algn="ctr" eaLnBrk="1" hangingPunct="1">
              <a:defRPr/>
            </a:pPr>
            <a:r>
              <a:rPr lang="uk-U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реченні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найчастіше виступають </a:t>
            </a:r>
            <a:r>
              <a:rPr lang="uk-U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другорядними членами</a:t>
            </a:r>
          </a:p>
        </p:txBody>
      </p:sp>
      <p:sp>
        <p:nvSpPr>
          <p:cNvPr id="22" name="Стрелка вниз 21"/>
          <p:cNvSpPr/>
          <p:nvPr/>
        </p:nvSpPr>
        <p:spPr>
          <a:xfrm>
            <a:off x="3851275" y="692150"/>
            <a:ext cx="46038" cy="288925"/>
          </a:xfrm>
          <a:prstGeom prst="downArrow">
            <a:avLst/>
          </a:prstGeom>
          <a:solidFill>
            <a:schemeClr val="tx1">
              <a:lumMod val="85000"/>
              <a:lumOff val="15000"/>
              <a:alpha val="86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трелка вниз 22"/>
          <p:cNvSpPr/>
          <p:nvPr/>
        </p:nvSpPr>
        <p:spPr>
          <a:xfrm flipH="1">
            <a:off x="3851275" y="1484313"/>
            <a:ext cx="73025" cy="865187"/>
          </a:xfrm>
          <a:prstGeom prst="downArrow">
            <a:avLst/>
          </a:prstGeom>
          <a:solidFill>
            <a:schemeClr val="tx1">
              <a:lumMod val="85000"/>
              <a:lumOff val="15000"/>
              <a:alpha val="86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трелка вниз 23"/>
          <p:cNvSpPr/>
          <p:nvPr/>
        </p:nvSpPr>
        <p:spPr>
          <a:xfrm flipH="1">
            <a:off x="3851275" y="3284538"/>
            <a:ext cx="73025" cy="720725"/>
          </a:xfrm>
          <a:prstGeom prst="downArrow">
            <a:avLst/>
          </a:prstGeom>
          <a:solidFill>
            <a:schemeClr val="tx1">
              <a:lumMod val="85000"/>
              <a:lumOff val="15000"/>
              <a:alpha val="86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трелка вниз 24"/>
          <p:cNvSpPr/>
          <p:nvPr/>
        </p:nvSpPr>
        <p:spPr>
          <a:xfrm flipH="1">
            <a:off x="3851275" y="4437063"/>
            <a:ext cx="73025" cy="1295400"/>
          </a:xfrm>
          <a:prstGeom prst="downArrow">
            <a:avLst/>
          </a:prstGeom>
          <a:solidFill>
            <a:schemeClr val="tx1">
              <a:lumMod val="85000"/>
              <a:lumOff val="15000"/>
              <a:alpha val="86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низ 25"/>
          <p:cNvSpPr/>
          <p:nvPr/>
        </p:nvSpPr>
        <p:spPr>
          <a:xfrm flipH="1">
            <a:off x="1500166" y="2214554"/>
            <a:ext cx="71437" cy="431800"/>
          </a:xfrm>
          <a:prstGeom prst="downArrow">
            <a:avLst/>
          </a:prstGeom>
          <a:solidFill>
            <a:schemeClr val="tx1">
              <a:lumMod val="85000"/>
              <a:lumOff val="15000"/>
              <a:alpha val="86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 flipH="1">
            <a:off x="5867400" y="2143115"/>
            <a:ext cx="61922" cy="500067"/>
          </a:xfrm>
          <a:prstGeom prst="downArrow">
            <a:avLst/>
          </a:prstGeom>
          <a:solidFill>
            <a:schemeClr val="tx1">
              <a:lumMod val="85000"/>
              <a:lumOff val="15000"/>
              <a:alpha val="86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трелка вниз 27"/>
          <p:cNvSpPr/>
          <p:nvPr/>
        </p:nvSpPr>
        <p:spPr>
          <a:xfrm flipH="1">
            <a:off x="5867400" y="3573463"/>
            <a:ext cx="73025" cy="431800"/>
          </a:xfrm>
          <a:prstGeom prst="downArrow">
            <a:avLst/>
          </a:prstGeom>
          <a:solidFill>
            <a:schemeClr val="tx1">
              <a:lumMod val="85000"/>
              <a:lumOff val="15000"/>
              <a:alpha val="86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трелка вниз 28"/>
          <p:cNvSpPr/>
          <p:nvPr/>
        </p:nvSpPr>
        <p:spPr>
          <a:xfrm flipH="1">
            <a:off x="1285875" y="3357563"/>
            <a:ext cx="46038" cy="503237"/>
          </a:xfrm>
          <a:prstGeom prst="downArrow">
            <a:avLst/>
          </a:prstGeom>
          <a:solidFill>
            <a:schemeClr val="tx1">
              <a:lumMod val="85000"/>
              <a:lumOff val="15000"/>
              <a:alpha val="86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Прямая со стрелкой 29"/>
          <p:cNvCxnSpPr>
            <a:endCxn id="13" idx="3"/>
          </p:cNvCxnSpPr>
          <p:nvPr/>
        </p:nvCxnSpPr>
        <p:spPr>
          <a:xfrm flipH="1">
            <a:off x="2339975" y="1341438"/>
            <a:ext cx="431800" cy="358775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2" idx="3"/>
          </p:cNvCxnSpPr>
          <p:nvPr/>
        </p:nvCxnSpPr>
        <p:spPr>
          <a:xfrm>
            <a:off x="5143504" y="1394603"/>
            <a:ext cx="90471" cy="396081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0800000" flipV="1">
            <a:off x="2143108" y="2857496"/>
            <a:ext cx="304785" cy="207970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4786314" y="3286124"/>
            <a:ext cx="219073" cy="139704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>
            <a:off x="2339975" y="4508500"/>
            <a:ext cx="576263" cy="360363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4500563" y="4437063"/>
            <a:ext cx="503237" cy="215900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2" descr="C:\Users\COMP\Desktop\other (123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2285992"/>
            <a:ext cx="1071570" cy="548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10" descr="0_7d17e_ab4001eb_L"/>
          <p:cNvPicPr>
            <a:picLocks noChangeAspect="1" noChangeArrowheads="1"/>
          </p:cNvPicPr>
          <p:nvPr/>
        </p:nvPicPr>
        <p:blipFill>
          <a:blip r:embed="rId3" cstate="print"/>
          <a:srcRect b="36797"/>
          <a:stretch>
            <a:fillRect/>
          </a:stretch>
        </p:blipFill>
        <p:spPr bwMode="auto">
          <a:xfrm>
            <a:off x="285720" y="285728"/>
            <a:ext cx="8570845" cy="5214974"/>
          </a:xfrm>
          <a:prstGeom prst="rect">
            <a:avLst/>
          </a:prstGeom>
          <a:noFill/>
        </p:spPr>
      </p:pic>
      <p:pic>
        <p:nvPicPr>
          <p:cNvPr id="6" name="Picture 2" descr="C:\Users\COMP\Desktop\Новая папка (4)\2ntv2md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0"/>
            <a:ext cx="8501122" cy="62865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5349895"/>
            <a:ext cx="1092412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9200" b="1" dirty="0" smtClean="0">
                <a:solidFill>
                  <a:srgbClr val="0000FF"/>
                </a:solidFill>
                <a:latin typeface="Monotype Corsiva" pitchFamily="66" charset="0"/>
              </a:rPr>
              <a:t>Домашнє завдання</a:t>
            </a:r>
            <a:endParaRPr lang="ru-RU" sz="9200" b="1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pic>
        <p:nvPicPr>
          <p:cNvPr id="10" name="Picture 2" descr="C:\Users\COMP\Desktop\other (123)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193809">
            <a:off x="2935574" y="3795678"/>
            <a:ext cx="986268" cy="548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COMP\Desktop\сніговик\zima-animatsionnaya-kartinka-005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4357694"/>
            <a:ext cx="2343156" cy="234315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214290"/>
            <a:ext cx="892971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Виконати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вправу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223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повторити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правило </a:t>
            </a:r>
          </a:p>
          <a:p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 с. </a:t>
            </a:r>
            <a:r>
              <a:rPr lang="ru-RU" sz="66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111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вивчити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написання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числівників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6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60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66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600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6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6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500</a:t>
            </a: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66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600" b="1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гифки-гипноз-Взрыв-мозга-песочница-4848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123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5" descr="C:\Users\COMP\Desktop\image_86261215021002752620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8572560" cy="542928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85720" y="5715016"/>
            <a:ext cx="8572560" cy="8572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57158" y="5286388"/>
            <a:ext cx="900118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7200" b="1" dirty="0" smtClean="0">
                <a:solidFill>
                  <a:srgbClr val="0000FF"/>
                </a:solidFill>
                <a:latin typeface="Monotype Corsiva" pitchFamily="66" charset="0"/>
              </a:rPr>
              <a:t>Дякую за гарну роботу!</a:t>
            </a:r>
            <a:endParaRPr lang="ru-RU" sz="7200" b="1" dirty="0" smtClean="0">
              <a:solidFill>
                <a:srgbClr val="0000FF"/>
              </a:solidFill>
              <a:latin typeface="Monotype Corsiva" pitchFamily="66" charset="0"/>
            </a:endParaRPr>
          </a:p>
          <a:p>
            <a:endParaRPr lang="ru-RU" sz="6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143372" y="2714620"/>
            <a:ext cx="285752" cy="285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857752" y="2857496"/>
            <a:ext cx="357190" cy="285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4" descr="C:\Users\COMP\Desktop\61835708_c92692f69c7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488366">
            <a:off x="3569113" y="2572920"/>
            <a:ext cx="2099603" cy="887664"/>
          </a:xfrm>
          <a:prstGeom prst="rect">
            <a:avLst/>
          </a:prstGeom>
          <a:noFill/>
        </p:spPr>
      </p:pic>
      <p:pic>
        <p:nvPicPr>
          <p:cNvPr id="21" name="Picture 2" descr="C:\Users\COMP\Desktop\Новая папка (4)\2ntv2md.jpg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214290"/>
            <a:ext cx="8501122" cy="635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574</Words>
  <PresentationFormat>Экран (4:3)</PresentationFormat>
  <Paragraphs>143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COMP</cp:lastModifiedBy>
  <cp:revision>37</cp:revision>
  <dcterms:created xsi:type="dcterms:W3CDTF">2021-01-06T14:40:18Z</dcterms:created>
  <dcterms:modified xsi:type="dcterms:W3CDTF">2021-01-07T19:18:19Z</dcterms:modified>
</cp:coreProperties>
</file>