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a:xfrm>
            <a:off x="2692397" y="5037663"/>
            <a:ext cx="5214635" cy="279400"/>
          </a:xfrm>
        </p:spPr>
        <p:txBody>
          <a:bodyPr/>
          <a:lstStyle/>
          <a:p>
            <a:endParaRPr lang="uk-UA"/>
          </a:p>
        </p:txBody>
      </p:sp>
      <p:sp>
        <p:nvSpPr>
          <p:cNvPr id="6" name="Slide Number Placeholder 5"/>
          <p:cNvSpPr>
            <a:spLocks noGrp="1"/>
          </p:cNvSpPr>
          <p:nvPr>
            <p:ph type="sldNum" sz="quarter" idx="12"/>
          </p:nvPr>
        </p:nvSpPr>
        <p:spPr>
          <a:xfrm>
            <a:off x="8956900" y="5037663"/>
            <a:ext cx="551167" cy="279400"/>
          </a:xfrm>
        </p:spPr>
        <p:txBody>
          <a:bodyPr/>
          <a:lstStyle/>
          <a:p>
            <a:fld id="{9BB1230F-AC2E-46AD-8531-D3B61E4CDD80}" type="slidenum">
              <a:rPr lang="uk-UA" smtClean="0"/>
              <a:t>‹#›</a:t>
            </a:fld>
            <a:endParaRPr lang="uk-U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5321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spTree>
    <p:extLst>
      <p:ext uri="{BB962C8B-B14F-4D97-AF65-F5344CB8AC3E}">
        <p14:creationId xmlns:p14="http://schemas.microsoft.com/office/powerpoint/2010/main" val="1427430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60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0AC0F99-D77F-4E48-82DB-D05DC291773F}" type="datetimeFigureOut">
              <a:rPr lang="uk-UA" smtClean="0"/>
              <a:t>10.01.2021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BB1230F-AC2E-46AD-8531-D3B61E4CDD80}" type="slidenum">
              <a:rPr lang="uk-UA" smtClean="0"/>
              <a:t>‹#›</a:t>
            </a:fld>
            <a:endParaRPr lang="uk-UA"/>
          </a:p>
        </p:txBody>
      </p:sp>
    </p:spTree>
    <p:extLst>
      <p:ext uri="{BB962C8B-B14F-4D97-AF65-F5344CB8AC3E}">
        <p14:creationId xmlns:p14="http://schemas.microsoft.com/office/powerpoint/2010/main" val="3302821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0AC0F99-D77F-4E48-82DB-D05DC291773F}" type="datetimeFigureOut">
              <a:rPr lang="uk-UA" smtClean="0"/>
              <a:t>10.01.2021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9BB1230F-AC2E-46AD-8531-D3B61E4CDD80}" type="slidenum">
              <a:rPr lang="uk-UA" smtClean="0"/>
              <a:t>‹#›</a:t>
            </a:fld>
            <a:endParaRPr lang="uk-U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12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0AC0F99-D77F-4E48-82DB-D05DC291773F}" type="datetimeFigureOut">
              <a:rPr lang="uk-UA" smtClean="0"/>
              <a:t>10.01.2021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9BB1230F-AC2E-46AD-8531-D3B61E4CDD80}" type="slidenum">
              <a:rPr lang="uk-UA" smtClean="0"/>
              <a:t>‹#›</a:t>
            </a:fld>
            <a:endParaRPr lang="uk-U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4649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AC0F99-D77F-4E48-82DB-D05DC291773F}" type="datetimeFigureOut">
              <a:rPr lang="uk-UA" smtClean="0"/>
              <a:t>10.01.2021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9BB1230F-AC2E-46AD-8531-D3B61E4CDD80}" type="slidenum">
              <a:rPr lang="uk-UA" smtClean="0"/>
              <a:t>‹#›</a:t>
            </a:fld>
            <a:endParaRPr lang="uk-UA"/>
          </a:p>
        </p:txBody>
      </p:sp>
    </p:spTree>
    <p:extLst>
      <p:ext uri="{BB962C8B-B14F-4D97-AF65-F5344CB8AC3E}">
        <p14:creationId xmlns:p14="http://schemas.microsoft.com/office/powerpoint/2010/main" val="2538350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0AC0F99-D77F-4E48-82DB-D05DC291773F}" type="datetimeFigureOut">
              <a:rPr lang="uk-UA" smtClean="0"/>
              <a:t>10.01.2021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BB1230F-AC2E-46AD-8531-D3B61E4CDD80}" type="slidenum">
              <a:rPr lang="uk-UA" smtClean="0"/>
              <a:t>‹#›</a:t>
            </a:fld>
            <a:endParaRPr lang="uk-U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321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0AC0F99-D77F-4E48-82DB-D05DC291773F}" type="datetimeFigureOut">
              <a:rPr lang="uk-UA" smtClean="0"/>
              <a:t>10.01.2021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BB1230F-AC2E-46AD-8531-D3B61E4CDD80}" type="slidenum">
              <a:rPr lang="uk-UA" smtClean="0"/>
              <a:t>‹#›</a:t>
            </a:fld>
            <a:endParaRPr lang="uk-UA"/>
          </a:p>
        </p:txBody>
      </p:sp>
    </p:spTree>
    <p:extLst>
      <p:ext uri="{BB962C8B-B14F-4D97-AF65-F5344CB8AC3E}">
        <p14:creationId xmlns:p14="http://schemas.microsoft.com/office/powerpoint/2010/main" val="567116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0AC0F99-D77F-4E48-82DB-D05DC291773F}" type="datetimeFigureOut">
              <a:rPr lang="uk-UA" smtClean="0"/>
              <a:t>10.01.2021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BB1230F-AC2E-46AD-8531-D3B61E4CDD80}" type="slidenum">
              <a:rPr lang="uk-UA" smtClean="0"/>
              <a:t>‹#›</a:t>
            </a:fld>
            <a:endParaRPr lang="uk-UA"/>
          </a:p>
        </p:txBody>
      </p:sp>
    </p:spTree>
    <p:extLst>
      <p:ext uri="{BB962C8B-B14F-4D97-AF65-F5344CB8AC3E}">
        <p14:creationId xmlns:p14="http://schemas.microsoft.com/office/powerpoint/2010/main" val="245611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7777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1709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spTree>
    <p:extLst>
      <p:ext uri="{BB962C8B-B14F-4D97-AF65-F5344CB8AC3E}">
        <p14:creationId xmlns:p14="http://schemas.microsoft.com/office/powerpoint/2010/main" val="65629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7542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9374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4597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0AC0F99-D77F-4E48-82DB-D05DC291773F}"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B1230F-AC2E-46AD-8531-D3B61E4CDD80}" type="slidenum">
              <a:rPr lang="uk-UA" smtClean="0"/>
              <a:t>‹#›</a:t>
            </a:fld>
            <a:endParaRPr lang="uk-U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256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AC0F99-D77F-4E48-82DB-D05DC291773F}" type="datetimeFigureOut">
              <a:rPr lang="uk-UA" smtClean="0"/>
              <a:t>10.01.2021</a:t>
            </a:fld>
            <a:endParaRPr lang="uk-U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k-U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BB1230F-AC2E-46AD-8531-D3B61E4CDD80}" type="slidenum">
              <a:rPr lang="uk-UA" smtClean="0"/>
              <a:t>‹#›</a:t>
            </a:fld>
            <a:endParaRPr lang="uk-UA"/>
          </a:p>
        </p:txBody>
      </p:sp>
    </p:spTree>
    <p:extLst>
      <p:ext uri="{BB962C8B-B14F-4D97-AF65-F5344CB8AC3E}">
        <p14:creationId xmlns:p14="http://schemas.microsoft.com/office/powerpoint/2010/main" val="5385932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61551"/>
            <a:ext cx="8599714" cy="667248"/>
          </a:xfrm>
        </p:spPr>
        <p:txBody>
          <a:bodyPr>
            <a:noAutofit/>
          </a:bodyPr>
          <a:lstStyle/>
          <a:p>
            <a:r>
              <a:rPr lang="ru-RU" sz="2400" b="1" dirty="0" smtClean="0">
                <a:latin typeface="Times New Roman" panose="02020603050405020304" pitchFamily="18" charset="0"/>
                <a:cs typeface="Times New Roman" panose="02020603050405020304" pitchFamily="18" charset="0"/>
              </a:rPr>
              <a:t>6 класс.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Диалог. Воспроизведение прослушанных и прочитанных диалогов.</a:t>
            </a:r>
            <a:endParaRPr lang="uk-UA" sz="24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782389" y="2259874"/>
            <a:ext cx="6453052" cy="3115492"/>
          </a:xfrm>
        </p:spPr>
        <p:txBody>
          <a:bodyPr/>
          <a:lstStyle/>
          <a:p>
            <a:r>
              <a:rPr lang="ru-RU" b="1" dirty="0" smtClean="0">
                <a:latin typeface="Times New Roman" panose="02020603050405020304" pitchFamily="18" charset="0"/>
                <a:cs typeface="Times New Roman" panose="02020603050405020304" pitchFamily="18" charset="0"/>
              </a:rPr>
              <a:t>Цель:</a:t>
            </a:r>
          </a:p>
          <a:p>
            <a:pPr algn="l"/>
            <a:r>
              <a:rPr lang="ru-RU" dirty="0" smtClean="0">
                <a:latin typeface="Times New Roman" panose="02020603050405020304" pitchFamily="18" charset="0"/>
                <a:cs typeface="Times New Roman" panose="02020603050405020304" pitchFamily="18" charset="0"/>
              </a:rPr>
              <a:t>углубить знания о диалогах, </a:t>
            </a:r>
          </a:p>
          <a:p>
            <a:pPr algn="l"/>
            <a:r>
              <a:rPr lang="ru-RU" dirty="0" smtClean="0">
                <a:latin typeface="Times New Roman" panose="02020603050405020304" pitchFamily="18" charset="0"/>
                <a:cs typeface="Times New Roman" panose="02020603050405020304" pitchFamily="18" charset="0"/>
              </a:rPr>
              <a:t>научить воспроизводить прослушанные и прочитанные диалоги.</a:t>
            </a:r>
            <a:endParaRPr lang="uk-UA" dirty="0">
              <a:latin typeface="Times New Roman" panose="02020603050405020304" pitchFamily="18" charset="0"/>
              <a:cs typeface="Times New Roman" panose="02020603050405020304" pitchFamily="18" charset="0"/>
            </a:endParaRPr>
          </a:p>
        </p:txBody>
      </p:sp>
      <p:pic>
        <p:nvPicPr>
          <p:cNvPr id="4" name="Рисунок 3" descr="Сведения о диалоге | Російська мова"/>
          <p:cNvPicPr/>
          <p:nvPr/>
        </p:nvPicPr>
        <p:blipFill>
          <a:blip r:embed="rId2">
            <a:extLst>
              <a:ext uri="{28A0092B-C50C-407E-A947-70E740481C1C}">
                <a14:useLocalDpi xmlns:a14="http://schemas.microsoft.com/office/drawing/2010/main" val="0"/>
              </a:ext>
            </a:extLst>
          </a:blip>
          <a:srcRect/>
          <a:stretch>
            <a:fillRect/>
          </a:stretch>
        </p:blipFill>
        <p:spPr bwMode="auto">
          <a:xfrm>
            <a:off x="3116172" y="4297680"/>
            <a:ext cx="4995862" cy="1998617"/>
          </a:xfrm>
          <a:prstGeom prst="rect">
            <a:avLst/>
          </a:prstGeom>
          <a:noFill/>
          <a:ln>
            <a:noFill/>
          </a:ln>
        </p:spPr>
      </p:pic>
    </p:spTree>
    <p:extLst>
      <p:ext uri="{BB962C8B-B14F-4D97-AF65-F5344CB8AC3E}">
        <p14:creationId xmlns:p14="http://schemas.microsoft.com/office/powerpoint/2010/main" val="3302830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8800" y="679268"/>
            <a:ext cx="8007531" cy="5509200"/>
          </a:xfrm>
          <a:prstGeom prst="rect">
            <a:avLst/>
          </a:prstGeom>
        </p:spPr>
        <p:txBody>
          <a:bodyPr wrap="square">
            <a:spAutoFit/>
          </a:bodyPr>
          <a:lstStyle/>
          <a:p>
            <a:r>
              <a:rPr lang="ru-RU" sz="3200" dirty="0" smtClean="0">
                <a:latin typeface="Times New Roman" panose="02020603050405020304" pitchFamily="18" charset="0"/>
                <a:cs typeface="Times New Roman" panose="02020603050405020304" pitchFamily="18" charset="0"/>
              </a:rPr>
              <a:t>Прочитайте пословицы и поговорки. </a:t>
            </a:r>
          </a:p>
          <a:p>
            <a:r>
              <a:rPr lang="ru-RU" sz="3200" dirty="0" smtClean="0">
                <a:latin typeface="Times New Roman" panose="02020603050405020304" pitchFamily="18" charset="0"/>
                <a:cs typeface="Times New Roman" panose="02020603050405020304" pitchFamily="18" charset="0"/>
              </a:rPr>
              <a:t>Как вы думаете, на какое правило ведения диалога они указывают? </a:t>
            </a:r>
          </a:p>
          <a:p>
            <a:pPr marL="514350" indent="-514350">
              <a:buAutoNum type="arabicPeriod"/>
            </a:pPr>
            <a:r>
              <a:rPr lang="ru-RU" sz="3200" b="1" i="1" dirty="0" smtClean="0">
                <a:latin typeface="Times New Roman" panose="02020603050405020304" pitchFamily="18" charset="0"/>
                <a:cs typeface="Times New Roman" panose="02020603050405020304" pitchFamily="18" charset="0"/>
              </a:rPr>
              <a:t>Надо уметь и говорить, и слышать. </a:t>
            </a:r>
          </a:p>
          <a:p>
            <a:pPr marL="514350" indent="-514350">
              <a:buAutoNum type="arabicPeriod"/>
            </a:pPr>
            <a:r>
              <a:rPr lang="ru-RU" sz="3200" b="1" i="1" dirty="0" smtClean="0">
                <a:latin typeface="Times New Roman" panose="02020603050405020304" pitchFamily="18" charset="0"/>
                <a:cs typeface="Times New Roman" panose="02020603050405020304" pitchFamily="18" charset="0"/>
              </a:rPr>
              <a:t>Никого не слушать да торопиться - никуда не годится. </a:t>
            </a:r>
          </a:p>
          <a:p>
            <a:pPr marL="514350" indent="-514350">
              <a:buAutoNum type="arabicPeriod"/>
            </a:pPr>
            <a:r>
              <a:rPr lang="ru-RU" sz="3200" b="1" i="1" dirty="0" smtClean="0">
                <a:latin typeface="Times New Roman" panose="02020603050405020304" pitchFamily="18" charset="0"/>
                <a:cs typeface="Times New Roman" panose="02020603050405020304" pitchFamily="18" charset="0"/>
              </a:rPr>
              <a:t>Говори мало, слушай много, а думай ещё больше. </a:t>
            </a:r>
          </a:p>
          <a:p>
            <a:pPr marL="514350" indent="-514350">
              <a:buAutoNum type="arabicPeriod"/>
            </a:pPr>
            <a:r>
              <a:rPr lang="ru-RU" sz="3200" b="1" i="1" dirty="0" smtClean="0">
                <a:latin typeface="Times New Roman" panose="02020603050405020304" pitchFamily="18" charset="0"/>
                <a:cs typeface="Times New Roman" panose="02020603050405020304" pitchFamily="18" charset="0"/>
              </a:rPr>
              <a:t>Имеющий уши - да услышит! Прокомментируйте понравившееся вам высказывание. </a:t>
            </a:r>
            <a:endParaRPr lang="uk-UA" sz="3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8444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770709"/>
            <a:ext cx="10398034" cy="1502228"/>
          </a:xfrm>
        </p:spPr>
        <p:txBody>
          <a:bodyPr>
            <a:normAutofit fontScale="90000"/>
          </a:bodyPr>
          <a:lstStyle/>
          <a:p>
            <a:pPr algn="ctr"/>
            <a:r>
              <a:rPr lang="ru-RU" sz="2200" dirty="0" smtClean="0">
                <a:latin typeface="Times New Roman" panose="02020603050405020304" pitchFamily="18" charset="0"/>
                <a:cs typeface="Times New Roman" panose="02020603050405020304" pitchFamily="18" charset="0"/>
              </a:rPr>
              <a:t>Как вы знаете, чтобы воспроизвести диалог, сначала нужно прочитать весь текст, определить ситуацию общения, понять характеры участников диалога. Затем выбрать нужную интонацию, темп, силу голоса, расставить логические ударения. Потом, распределив роли, воспроизвести беседу в лицах</a:t>
            </a:r>
            <a:r>
              <a:rPr lang="ru-RU" dirty="0" smtClean="0"/>
              <a:t>.</a:t>
            </a:r>
            <a:endParaRPr lang="uk-UA" dirty="0"/>
          </a:p>
        </p:txBody>
      </p:sp>
      <p:sp>
        <p:nvSpPr>
          <p:cNvPr id="3" name="Объект 2"/>
          <p:cNvSpPr>
            <a:spLocks noGrp="1"/>
          </p:cNvSpPr>
          <p:nvPr>
            <p:ph idx="1"/>
          </p:nvPr>
        </p:nvSpPr>
        <p:spPr/>
        <p:txBody>
          <a:bodyPr>
            <a:normAutofit fontScale="92500" lnSpcReduction="20000"/>
          </a:bodyPr>
          <a:lstStyle/>
          <a:p>
            <a:r>
              <a:rPr lang="ru-RU" dirty="0" smtClean="0"/>
              <a:t>Выразительно прочитайте диалог.</a:t>
            </a:r>
          </a:p>
          <a:p>
            <a:r>
              <a:rPr lang="ru-RU" dirty="0" smtClean="0"/>
              <a:t> - У тебя правда нога болит? </a:t>
            </a:r>
          </a:p>
          <a:p>
            <a:r>
              <a:rPr lang="ru-RU" dirty="0" smtClean="0"/>
              <a:t>- Никакая нога у меня не болит! А у тебя в животе правда колет?</a:t>
            </a:r>
          </a:p>
          <a:p>
            <a:r>
              <a:rPr lang="ru-RU" dirty="0" smtClean="0"/>
              <a:t> - Ничего у меня в животе не колет. Ловко мы с тобой в классе остались! </a:t>
            </a:r>
          </a:p>
          <a:p>
            <a:r>
              <a:rPr lang="ru-RU" dirty="0" smtClean="0"/>
              <a:t>- Ребята сейчас там на физкультуре прыгают, а мы с тобой сидим - красота!</a:t>
            </a:r>
          </a:p>
          <a:p>
            <a:r>
              <a:rPr lang="ru-RU" dirty="0" smtClean="0"/>
              <a:t> - Эх, хорошо просто так сидеть!.. Давай через парту прыгать!</a:t>
            </a:r>
          </a:p>
          <a:p>
            <a:r>
              <a:rPr lang="ru-RU" dirty="0" smtClean="0"/>
              <a:t>                                                                                                       В. </a:t>
            </a:r>
            <a:r>
              <a:rPr lang="ru-RU" dirty="0" err="1" smtClean="0"/>
              <a:t>Голявкин</a:t>
            </a:r>
            <a:r>
              <a:rPr lang="ru-RU" dirty="0" smtClean="0"/>
              <a:t> </a:t>
            </a:r>
          </a:p>
          <a:p>
            <a:r>
              <a:rPr lang="ru-RU" dirty="0" smtClean="0"/>
              <a:t>С какого вида реплики начат диалог?</a:t>
            </a:r>
            <a:endParaRPr lang="uk-UA" dirty="0"/>
          </a:p>
        </p:txBody>
      </p:sp>
    </p:spTree>
    <p:extLst>
      <p:ext uri="{BB962C8B-B14F-4D97-AF65-F5344CB8AC3E}">
        <p14:creationId xmlns:p14="http://schemas.microsoft.com/office/powerpoint/2010/main" val="3266115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700" dirty="0" smtClean="0">
                <a:latin typeface="Times New Roman" panose="02020603050405020304" pitchFamily="18" charset="0"/>
                <a:cs typeface="Times New Roman" panose="02020603050405020304" pitchFamily="18" charset="0"/>
              </a:rPr>
              <a:t>Рассмотрите иллюстрации. </a:t>
            </a:r>
            <a:br>
              <a:rPr lang="ru-RU" sz="2700" dirty="0" smtClean="0">
                <a:latin typeface="Times New Roman" panose="02020603050405020304" pitchFamily="18" charset="0"/>
                <a:cs typeface="Times New Roman" panose="02020603050405020304" pitchFamily="18" charset="0"/>
              </a:rPr>
            </a:br>
            <a:r>
              <a:rPr lang="ru-RU" sz="2700" dirty="0" smtClean="0">
                <a:latin typeface="Times New Roman" panose="02020603050405020304" pitchFamily="18" charset="0"/>
                <a:cs typeface="Times New Roman" panose="02020603050405020304" pitchFamily="18" charset="0"/>
              </a:rPr>
              <a:t>Составьте диалог (пять-шесть реплик) с начальной репликой-вопросом</a:t>
            </a:r>
            <a:r>
              <a:rPr lang="ru-RU" dirty="0" smtClean="0"/>
              <a:t>.</a:t>
            </a:r>
            <a:endParaRPr lang="uk-UA" dirty="0"/>
          </a:p>
        </p:txBody>
      </p:sp>
      <p:pic>
        <p:nvPicPr>
          <p:cNvPr id="4" name="Объект 3" descr="Речевая тетрадь по русскому языку. 5 класс"/>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23110" y="2985406"/>
            <a:ext cx="2873829" cy="2533104"/>
          </a:xfrm>
          <a:prstGeom prst="rect">
            <a:avLst/>
          </a:prstGeom>
          <a:noFill/>
          <a:ln>
            <a:noFill/>
          </a:ln>
        </p:spPr>
      </p:pic>
      <p:pic>
        <p:nvPicPr>
          <p:cNvPr id="6" name="Рисунок 5" descr="Тема. Диалогическая речь. Участники диалога. Ситуация общения. Цель  общения. Правила поведения в диалоге."/>
          <p:cNvPicPr/>
          <p:nvPr/>
        </p:nvPicPr>
        <p:blipFill>
          <a:blip r:embed="rId3">
            <a:extLst>
              <a:ext uri="{28A0092B-C50C-407E-A947-70E740481C1C}">
                <a14:useLocalDpi xmlns:a14="http://schemas.microsoft.com/office/drawing/2010/main" val="0"/>
              </a:ext>
            </a:extLst>
          </a:blip>
          <a:srcRect/>
          <a:stretch>
            <a:fillRect/>
          </a:stretch>
        </p:blipFill>
        <p:spPr bwMode="auto">
          <a:xfrm>
            <a:off x="4142016" y="3073853"/>
            <a:ext cx="2577735" cy="2533104"/>
          </a:xfrm>
          <a:prstGeom prst="rect">
            <a:avLst/>
          </a:prstGeom>
          <a:noFill/>
          <a:ln>
            <a:noFill/>
          </a:ln>
        </p:spPr>
      </p:pic>
      <p:pic>
        <p:nvPicPr>
          <p:cNvPr id="7" name="Рисунок 6" descr="СТРОЕНИЕ ДИАЛОГОВ 👍, Науковий портал Predmety.in.ua"/>
          <p:cNvPicPr/>
          <p:nvPr/>
        </p:nvPicPr>
        <p:blipFill>
          <a:blip r:embed="rId4">
            <a:extLst>
              <a:ext uri="{28A0092B-C50C-407E-A947-70E740481C1C}">
                <a14:useLocalDpi xmlns:a14="http://schemas.microsoft.com/office/drawing/2010/main" val="0"/>
              </a:ext>
            </a:extLst>
          </a:blip>
          <a:srcRect/>
          <a:stretch>
            <a:fillRect/>
          </a:stretch>
        </p:blipFill>
        <p:spPr bwMode="auto">
          <a:xfrm>
            <a:off x="6831874" y="2985406"/>
            <a:ext cx="4428310" cy="2709999"/>
          </a:xfrm>
          <a:prstGeom prst="rect">
            <a:avLst/>
          </a:prstGeom>
          <a:noFill/>
          <a:ln>
            <a:noFill/>
          </a:ln>
        </p:spPr>
      </p:pic>
    </p:spTree>
    <p:extLst>
      <p:ext uri="{BB962C8B-B14F-4D97-AF65-F5344CB8AC3E}">
        <p14:creationId xmlns:p14="http://schemas.microsoft.com/office/powerpoint/2010/main" val="1841273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dirty="0" smtClean="0">
                <a:latin typeface="Times New Roman" panose="02020603050405020304" pitchFamily="18" charset="0"/>
                <a:cs typeface="Times New Roman" panose="02020603050405020304" pitchFamily="18" charset="0"/>
              </a:rPr>
              <a:t>Прочитайте.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Устно переведите диалог на русский язык.</a:t>
            </a:r>
            <a:endParaRPr lang="uk-UA"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55000" lnSpcReduction="20000"/>
          </a:bodyPr>
          <a:lstStyle/>
          <a:p>
            <a:r>
              <a:rPr lang="ru-RU" sz="2400" dirty="0" smtClean="0"/>
              <a:t>- Максимку! </a:t>
            </a:r>
            <a:r>
              <a:rPr lang="ru-RU" sz="2400" dirty="0" err="1" smtClean="0"/>
              <a:t>Йди</a:t>
            </a:r>
            <a:r>
              <a:rPr lang="ru-RU" sz="2400" dirty="0" smtClean="0"/>
              <a:t>-но </a:t>
            </a:r>
            <a:r>
              <a:rPr lang="ru-RU" sz="2400" dirty="0" err="1" smtClean="0"/>
              <a:t>сюди</a:t>
            </a:r>
            <a:r>
              <a:rPr lang="ru-RU" sz="2400" dirty="0" smtClean="0"/>
              <a:t>. </a:t>
            </a:r>
            <a:r>
              <a:rPr lang="ru-RU" sz="2400" dirty="0" err="1" smtClean="0"/>
              <a:t>Нарвіть</a:t>
            </a:r>
            <a:r>
              <a:rPr lang="ru-RU" sz="2400" dirty="0" smtClean="0"/>
              <a:t> з </a:t>
            </a:r>
            <a:r>
              <a:rPr lang="ru-RU" sz="2400" dirty="0" err="1" smtClean="0"/>
              <a:t>Іринкою</a:t>
            </a:r>
            <a:r>
              <a:rPr lang="ru-RU" sz="2400" dirty="0" smtClean="0"/>
              <a:t> </a:t>
            </a:r>
            <a:r>
              <a:rPr lang="ru-RU" sz="2400" dirty="0" err="1" smtClean="0"/>
              <a:t>вишень</a:t>
            </a:r>
            <a:r>
              <a:rPr lang="ru-RU" sz="2400" dirty="0" smtClean="0"/>
              <a:t>, та </a:t>
            </a:r>
            <a:r>
              <a:rPr lang="ru-RU" sz="2400" dirty="0" err="1" smtClean="0"/>
              <a:t>вареників</a:t>
            </a:r>
            <a:r>
              <a:rPr lang="ru-RU" sz="2400" dirty="0" smtClean="0"/>
              <a:t> </a:t>
            </a:r>
            <a:r>
              <a:rPr lang="ru-RU" sz="2400" dirty="0" err="1" smtClean="0"/>
              <a:t>наваримо</a:t>
            </a:r>
            <a:r>
              <a:rPr lang="ru-RU" sz="2400" dirty="0" smtClean="0"/>
              <a:t>! </a:t>
            </a:r>
          </a:p>
          <a:p>
            <a:r>
              <a:rPr lang="ru-RU" sz="2400" dirty="0" smtClean="0"/>
              <a:t>- Зараз, бабусю! </a:t>
            </a:r>
            <a:r>
              <a:rPr lang="ru-RU" sz="2400" dirty="0" err="1" smtClean="0"/>
              <a:t>Тільки</a:t>
            </a:r>
            <a:r>
              <a:rPr lang="ru-RU" sz="2400" dirty="0" smtClean="0"/>
              <a:t> </a:t>
            </a:r>
            <a:r>
              <a:rPr lang="ru-RU" sz="2400" dirty="0" err="1" smtClean="0"/>
              <a:t>трохи</a:t>
            </a:r>
            <a:r>
              <a:rPr lang="ru-RU" sz="2400" dirty="0" smtClean="0"/>
              <a:t> </a:t>
            </a:r>
            <a:r>
              <a:rPr lang="ru-RU" sz="2400" dirty="0" err="1" smtClean="0"/>
              <a:t>поскрекочу</a:t>
            </a:r>
            <a:r>
              <a:rPr lang="ru-RU" sz="2400" dirty="0" smtClean="0"/>
              <a:t>, як сорока!</a:t>
            </a:r>
          </a:p>
          <a:p>
            <a:r>
              <a:rPr lang="ru-RU" sz="2400" dirty="0" smtClean="0"/>
              <a:t> - </a:t>
            </a:r>
            <a:r>
              <a:rPr lang="ru-RU" sz="2400" dirty="0" err="1" smtClean="0"/>
              <a:t>Онучку</a:t>
            </a:r>
            <a:r>
              <a:rPr lang="ru-RU" sz="2400" dirty="0" smtClean="0"/>
              <a:t>, принеси води з </a:t>
            </a:r>
            <a:r>
              <a:rPr lang="ru-RU" sz="2400" dirty="0" err="1" smtClean="0"/>
              <a:t>криниці</a:t>
            </a:r>
            <a:r>
              <a:rPr lang="ru-RU" sz="2400" dirty="0" smtClean="0"/>
              <a:t>! </a:t>
            </a:r>
          </a:p>
          <a:p>
            <a:r>
              <a:rPr lang="ru-RU" sz="2400" dirty="0" smtClean="0"/>
              <a:t>- Добре! Ось </a:t>
            </a:r>
            <a:r>
              <a:rPr lang="ru-RU" sz="2400" dirty="0" err="1" smtClean="0"/>
              <a:t>покукурікаю</a:t>
            </a:r>
            <a:r>
              <a:rPr lang="ru-RU" sz="2400" dirty="0" smtClean="0"/>
              <a:t> </a:t>
            </a:r>
            <a:r>
              <a:rPr lang="ru-RU" sz="2400" dirty="0" err="1" smtClean="0"/>
              <a:t>трішки</a:t>
            </a:r>
            <a:r>
              <a:rPr lang="ru-RU" sz="2400" dirty="0" smtClean="0"/>
              <a:t>.</a:t>
            </a:r>
          </a:p>
          <a:p>
            <a:r>
              <a:rPr lang="ru-RU" sz="2400" dirty="0" smtClean="0"/>
              <a:t> - </a:t>
            </a:r>
            <a:r>
              <a:rPr lang="ru-RU" sz="2400" dirty="0" err="1" smtClean="0"/>
              <a:t>Допоможи</a:t>
            </a:r>
            <a:r>
              <a:rPr lang="ru-RU" sz="2400" dirty="0" smtClean="0"/>
              <a:t> </a:t>
            </a:r>
            <a:r>
              <a:rPr lang="ru-RU" sz="2400" dirty="0" err="1" smtClean="0"/>
              <a:t>сестричці</a:t>
            </a:r>
            <a:r>
              <a:rPr lang="ru-RU" sz="2400" dirty="0" smtClean="0"/>
              <a:t> </a:t>
            </a:r>
            <a:r>
              <a:rPr lang="ru-RU" sz="2400" dirty="0" err="1" smtClean="0"/>
              <a:t>дровець</a:t>
            </a:r>
            <a:r>
              <a:rPr lang="ru-RU" sz="2400" dirty="0" smtClean="0"/>
              <a:t> занести до </a:t>
            </a:r>
            <a:r>
              <a:rPr lang="ru-RU" sz="2400" dirty="0" err="1" smtClean="0"/>
              <a:t>хати</a:t>
            </a:r>
            <a:r>
              <a:rPr lang="ru-RU" sz="2400" dirty="0" smtClean="0"/>
              <a:t>!</a:t>
            </a:r>
          </a:p>
          <a:p>
            <a:r>
              <a:rPr lang="ru-RU" sz="2400" dirty="0" smtClean="0"/>
              <a:t> - </a:t>
            </a:r>
            <a:r>
              <a:rPr lang="ru-RU" sz="2400" dirty="0" err="1" smtClean="0"/>
              <a:t>Аякже</a:t>
            </a:r>
            <a:r>
              <a:rPr lang="ru-RU" sz="2400" dirty="0" smtClean="0"/>
              <a:t>, </a:t>
            </a:r>
            <a:r>
              <a:rPr lang="ru-RU" sz="2400" dirty="0" err="1" smtClean="0"/>
              <a:t>допоможу</a:t>
            </a:r>
            <a:r>
              <a:rPr lang="ru-RU" sz="2400" dirty="0" smtClean="0"/>
              <a:t>. Ось </a:t>
            </a:r>
            <a:r>
              <a:rPr lang="ru-RU" sz="2400" dirty="0" err="1" smtClean="0"/>
              <a:t>лише</a:t>
            </a:r>
            <a:r>
              <a:rPr lang="ru-RU" sz="2400" dirty="0" smtClean="0"/>
              <a:t> </a:t>
            </a:r>
            <a:r>
              <a:rPr lang="ru-RU" sz="2400" dirty="0" err="1" smtClean="0"/>
              <a:t>помекекекаю</a:t>
            </a:r>
            <a:r>
              <a:rPr lang="ru-RU" sz="2400" dirty="0" smtClean="0"/>
              <a:t>.</a:t>
            </a:r>
          </a:p>
          <a:p>
            <a:r>
              <a:rPr lang="ru-RU" sz="2400" dirty="0" smtClean="0"/>
              <a:t> - Максиме, ходи-но вареники </a:t>
            </a:r>
            <a:r>
              <a:rPr lang="ru-RU" sz="2400" dirty="0" err="1" smtClean="0"/>
              <a:t>їсти</a:t>
            </a:r>
            <a:r>
              <a:rPr lang="ru-RU" sz="2400" dirty="0" smtClean="0"/>
              <a:t>! </a:t>
            </a:r>
            <a:r>
              <a:rPr lang="ru-RU" sz="2400" dirty="0" err="1" smtClean="0"/>
              <a:t>Максимко</a:t>
            </a:r>
            <a:r>
              <a:rPr lang="ru-RU" sz="2400" dirty="0" smtClean="0"/>
              <a:t> </a:t>
            </a:r>
            <a:r>
              <a:rPr lang="ru-RU" sz="2400" dirty="0" err="1" smtClean="0"/>
              <a:t>хутко</a:t>
            </a:r>
            <a:r>
              <a:rPr lang="ru-RU" sz="2400" dirty="0" smtClean="0"/>
              <a:t> </a:t>
            </a:r>
            <a:r>
              <a:rPr lang="ru-RU" sz="2400" dirty="0" err="1" smtClean="0"/>
              <a:t>злазить</a:t>
            </a:r>
            <a:r>
              <a:rPr lang="ru-RU" sz="2400" dirty="0" smtClean="0"/>
              <a:t> з дерева й </a:t>
            </a:r>
            <a:r>
              <a:rPr lang="ru-RU" sz="2400" dirty="0" err="1" smtClean="0"/>
              <a:t>біжить</a:t>
            </a:r>
            <a:r>
              <a:rPr lang="ru-RU" sz="2400" dirty="0" smtClean="0"/>
              <a:t> до </a:t>
            </a:r>
            <a:r>
              <a:rPr lang="ru-RU" sz="2400" dirty="0" err="1" smtClean="0"/>
              <a:t>хати</a:t>
            </a:r>
            <a:r>
              <a:rPr lang="ru-RU" sz="2400" dirty="0" smtClean="0"/>
              <a:t>. За столом </a:t>
            </a:r>
            <a:r>
              <a:rPr lang="ru-RU" sz="2400" dirty="0" err="1" smtClean="0"/>
              <a:t>сидить</a:t>
            </a:r>
            <a:r>
              <a:rPr lang="ru-RU" sz="2400" dirty="0" smtClean="0"/>
              <a:t> </a:t>
            </a:r>
            <a:r>
              <a:rPr lang="ru-RU" sz="2400" dirty="0" err="1" smtClean="0"/>
              <a:t>мовчки</a:t>
            </a:r>
            <a:r>
              <a:rPr lang="ru-RU" sz="2400" dirty="0" smtClean="0"/>
              <a:t>. </a:t>
            </a:r>
            <a:r>
              <a:rPr lang="ru-RU" sz="2400" dirty="0" err="1" smtClean="0"/>
              <a:t>Ніколи</a:t>
            </a:r>
            <a:r>
              <a:rPr lang="ru-RU" sz="2400" dirty="0" smtClean="0"/>
              <a:t>. Он у </a:t>
            </a:r>
            <a:r>
              <a:rPr lang="ru-RU" sz="2400" dirty="0" err="1" smtClean="0"/>
              <a:t>мисці</a:t>
            </a:r>
            <a:r>
              <a:rPr lang="ru-RU" sz="2400" dirty="0" smtClean="0"/>
              <a:t> </a:t>
            </a:r>
            <a:r>
              <a:rPr lang="ru-RU" sz="2400" dirty="0" err="1" smtClean="0"/>
              <a:t>скільки</a:t>
            </a:r>
            <a:r>
              <a:rPr lang="ru-RU" sz="2400" dirty="0" smtClean="0"/>
              <a:t> </a:t>
            </a:r>
            <a:r>
              <a:rPr lang="ru-RU" sz="2400" dirty="0" err="1" smtClean="0"/>
              <a:t>вареників</a:t>
            </a:r>
            <a:r>
              <a:rPr lang="ru-RU" sz="2400" dirty="0" smtClean="0"/>
              <a:t>!</a:t>
            </a:r>
          </a:p>
          <a:p>
            <a:r>
              <a:rPr lang="ru-RU" sz="2400" dirty="0" smtClean="0"/>
              <a:t> Лише </a:t>
            </a:r>
            <a:r>
              <a:rPr lang="ru-RU" sz="2400" dirty="0" err="1" smtClean="0"/>
              <a:t>одне</a:t>
            </a:r>
            <a:r>
              <a:rPr lang="ru-RU" sz="2400" dirty="0" smtClean="0"/>
              <a:t> </a:t>
            </a:r>
            <a:r>
              <a:rPr lang="ru-RU" sz="2400" dirty="0" err="1" smtClean="0"/>
              <a:t>дивує</a:t>
            </a:r>
            <a:r>
              <a:rPr lang="ru-RU" sz="2400" dirty="0" smtClean="0"/>
              <a:t> Максимка: </a:t>
            </a:r>
            <a:r>
              <a:rPr lang="ru-RU" sz="2400" dirty="0" err="1" smtClean="0"/>
              <a:t>чому</a:t>
            </a:r>
            <a:r>
              <a:rPr lang="ru-RU" sz="2400" dirty="0" smtClean="0"/>
              <a:t> </a:t>
            </a:r>
            <a:r>
              <a:rPr lang="ru-RU" sz="2400" dirty="0" err="1" smtClean="0"/>
              <a:t>це</a:t>
            </a:r>
            <a:r>
              <a:rPr lang="ru-RU" sz="2400" dirty="0" smtClean="0"/>
              <a:t> бабуся не погладила </a:t>
            </a:r>
            <a:r>
              <a:rPr lang="ru-RU" sz="2400" dirty="0" err="1" smtClean="0"/>
              <a:t>його</a:t>
            </a:r>
            <a:r>
              <a:rPr lang="ru-RU" sz="2400" dirty="0" smtClean="0"/>
              <a:t> по </a:t>
            </a:r>
            <a:r>
              <a:rPr lang="ru-RU" sz="2400" dirty="0" err="1" smtClean="0"/>
              <a:t>голівці</a:t>
            </a:r>
            <a:r>
              <a:rPr lang="ru-RU" sz="2400" dirty="0" smtClean="0"/>
              <a:t> й не сказала, як </a:t>
            </a:r>
            <a:r>
              <a:rPr lang="ru-RU" sz="2400" dirty="0" err="1" smtClean="0"/>
              <a:t>завжди</a:t>
            </a:r>
            <a:r>
              <a:rPr lang="ru-RU" sz="2400" dirty="0" smtClean="0"/>
              <a:t>: «</a:t>
            </a:r>
            <a:r>
              <a:rPr lang="ru-RU" sz="2400" dirty="0" err="1" smtClean="0"/>
              <a:t>Розумничок</a:t>
            </a:r>
            <a:r>
              <a:rPr lang="ru-RU" sz="2400" dirty="0" smtClean="0"/>
              <a:t>! </a:t>
            </a:r>
            <a:r>
              <a:rPr lang="ru-RU" sz="2400" dirty="0" err="1" smtClean="0"/>
              <a:t>Слухняний</a:t>
            </a:r>
            <a:r>
              <a:rPr lang="ru-RU" sz="2400" dirty="0" smtClean="0"/>
              <a:t> </a:t>
            </a:r>
            <a:r>
              <a:rPr lang="ru-RU" sz="2400" dirty="0" err="1" smtClean="0"/>
              <a:t>онук</a:t>
            </a:r>
            <a:r>
              <a:rPr lang="ru-RU" sz="2400" dirty="0" smtClean="0"/>
              <a:t>!». </a:t>
            </a:r>
          </a:p>
          <a:p>
            <a:r>
              <a:rPr lang="ru-RU" sz="2400" dirty="0" smtClean="0"/>
              <a:t>                                                                                                                  По А. Коцюбинскому </a:t>
            </a:r>
          </a:p>
          <a:p>
            <a:r>
              <a:rPr lang="ru-RU" sz="2400" dirty="0" smtClean="0"/>
              <a:t>Правильно ли повёл себя Максим? Как вы думаете, почему бабушка ничего не сказала внуку за столом? Что вы посоветовали бы Максиму? </a:t>
            </a:r>
            <a:endParaRPr lang="uk-UA" sz="2400" dirty="0"/>
          </a:p>
        </p:txBody>
      </p:sp>
    </p:spTree>
    <p:extLst>
      <p:ext uri="{BB962C8B-B14F-4D97-AF65-F5344CB8AC3E}">
        <p14:creationId xmlns:p14="http://schemas.microsoft.com/office/powerpoint/2010/main" val="1362360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anose="02020603050405020304" pitchFamily="18" charset="0"/>
                <a:cs typeface="Times New Roman" panose="02020603050405020304" pitchFamily="18" charset="0"/>
              </a:rPr>
              <a:t>Домашняя работа.</a:t>
            </a:r>
            <a:endParaRPr lang="uk-UA"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b="1" dirty="0" smtClean="0">
                <a:latin typeface="Times New Roman" panose="02020603050405020304" pitchFamily="18" charset="0"/>
                <a:cs typeface="Times New Roman" panose="02020603050405020304" pitchFamily="18" charset="0"/>
              </a:rPr>
              <a:t>Выполните упражнение 287 – В ( стр. 116 )</a:t>
            </a:r>
          </a:p>
          <a:p>
            <a:r>
              <a:rPr lang="ru-RU" b="1" dirty="0" smtClean="0">
                <a:latin typeface="Times New Roman" panose="02020603050405020304" pitchFamily="18" charset="0"/>
                <a:cs typeface="Times New Roman" panose="02020603050405020304" pitchFamily="18" charset="0"/>
              </a:rPr>
              <a:t>По учебнику  Полякова Т.М. </a:t>
            </a:r>
          </a:p>
          <a:p>
            <a:r>
              <a:rPr lang="ru-RU" dirty="0" smtClean="0">
                <a:latin typeface="Times New Roman" panose="02020603050405020304" pitchFamily="18" charset="0"/>
                <a:cs typeface="Times New Roman" panose="02020603050405020304" pitchFamily="18" charset="0"/>
              </a:rPr>
              <a:t>Русский язык (2-й год </a:t>
            </a:r>
            <a:r>
              <a:rPr lang="ru-RU" dirty="0" err="1" smtClean="0">
                <a:latin typeface="Times New Roman" panose="02020603050405020304" pitchFamily="18" charset="0"/>
                <a:cs typeface="Times New Roman" panose="02020603050405020304" pitchFamily="18" charset="0"/>
              </a:rPr>
              <a:t>обуч</a:t>
            </a:r>
            <a:r>
              <a:rPr lang="ru-RU" dirty="0" smtClean="0">
                <a:latin typeface="Times New Roman" panose="02020603050405020304" pitchFamily="18" charset="0"/>
                <a:cs typeface="Times New Roman" panose="02020603050405020304" pitchFamily="18" charset="0"/>
              </a:rPr>
              <a:t>.) для </a:t>
            </a:r>
            <a:r>
              <a:rPr lang="ru-RU" dirty="0" err="1" smtClean="0">
                <a:latin typeface="Times New Roman" panose="02020603050405020304" pitchFamily="18" charset="0"/>
                <a:cs typeface="Times New Roman" panose="02020603050405020304" pitchFamily="18" charset="0"/>
              </a:rPr>
              <a:t>общеобразоват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учебн</a:t>
            </a:r>
            <a:r>
              <a:rPr lang="ru-RU" dirty="0" smtClean="0">
                <a:latin typeface="Times New Roman" panose="02020603050405020304" pitchFamily="18" charset="0"/>
                <a:cs typeface="Times New Roman" panose="02020603050405020304" pitchFamily="18" charset="0"/>
              </a:rPr>
              <a:t>. заведений с </a:t>
            </a:r>
            <a:r>
              <a:rPr lang="ru-RU" dirty="0" err="1" smtClean="0">
                <a:latin typeface="Times New Roman" panose="02020603050405020304" pitchFamily="18" charset="0"/>
                <a:cs typeface="Times New Roman" panose="02020603050405020304" pitchFamily="18" charset="0"/>
              </a:rPr>
              <a:t>обуч</a:t>
            </a:r>
            <a:r>
              <a:rPr lang="ru-RU" dirty="0" smtClean="0">
                <a:latin typeface="Times New Roman" panose="02020603050405020304" pitchFamily="18" charset="0"/>
                <a:cs typeface="Times New Roman" panose="02020603050405020304" pitchFamily="18" charset="0"/>
              </a:rPr>
              <a:t>. на </a:t>
            </a:r>
            <a:r>
              <a:rPr lang="ru-RU" dirty="0" err="1" smtClean="0">
                <a:latin typeface="Times New Roman" panose="02020603050405020304" pitchFamily="18" charset="0"/>
                <a:cs typeface="Times New Roman" panose="02020603050405020304" pitchFamily="18" charset="0"/>
              </a:rPr>
              <a:t>укр</a:t>
            </a:r>
            <a:r>
              <a:rPr lang="ru-RU" dirty="0" smtClean="0">
                <a:latin typeface="Times New Roman" panose="02020603050405020304" pitchFamily="18" charset="0"/>
                <a:cs typeface="Times New Roman" panose="02020603050405020304" pitchFamily="18" charset="0"/>
              </a:rPr>
              <a:t>. яз. : учеб, для 6-го </a:t>
            </a:r>
            <a:r>
              <a:rPr lang="ru-RU" dirty="0" err="1" smtClean="0">
                <a:latin typeface="Times New Roman" panose="02020603050405020304" pitchFamily="18" charset="0"/>
                <a:cs typeface="Times New Roman" panose="02020603050405020304" pitchFamily="18" charset="0"/>
              </a:rPr>
              <a:t>кл</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общеобразоват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учебн</a:t>
            </a:r>
            <a:r>
              <a:rPr lang="ru-RU" dirty="0" smtClean="0">
                <a:latin typeface="Times New Roman" panose="02020603050405020304" pitchFamily="18" charset="0"/>
                <a:cs typeface="Times New Roman" panose="02020603050405020304" pitchFamily="18" charset="0"/>
              </a:rPr>
              <a:t>. заведений / Т.М. Полякова, Е.И. </a:t>
            </a:r>
            <a:r>
              <a:rPr lang="ru-RU" dirty="0" err="1" smtClean="0">
                <a:latin typeface="Times New Roman" panose="02020603050405020304" pitchFamily="18" charset="0"/>
                <a:cs typeface="Times New Roman" panose="02020603050405020304" pitchFamily="18" charset="0"/>
              </a:rPr>
              <a:t>Самонова</a:t>
            </a:r>
            <a:r>
              <a:rPr lang="ru-RU" dirty="0" smtClean="0">
                <a:latin typeface="Times New Roman" panose="02020603050405020304" pitchFamily="18" charset="0"/>
                <a:cs typeface="Times New Roman" panose="02020603050405020304" pitchFamily="18" charset="0"/>
              </a:rPr>
              <a:t>, А.Н. </a:t>
            </a:r>
            <a:r>
              <a:rPr lang="ru-RU" dirty="0" err="1" smtClean="0">
                <a:latin typeface="Times New Roman" panose="02020603050405020304" pitchFamily="18" charset="0"/>
                <a:cs typeface="Times New Roman" panose="02020603050405020304" pitchFamily="18" charset="0"/>
              </a:rPr>
              <a:t>Приймак</a:t>
            </a:r>
            <a:r>
              <a:rPr lang="ru-RU" dirty="0" smtClean="0">
                <a:latin typeface="Times New Roman" panose="02020603050405020304" pitchFamily="18" charset="0"/>
                <a:cs typeface="Times New Roman" panose="02020603050405020304" pitchFamily="18" charset="0"/>
              </a:rPr>
              <a:t>. — 2-е изд. — Киев : Генеза, 2017. — 240 с.</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2710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35</TotalTime>
  <Words>442</Words>
  <Application>Microsoft Office PowerPoint</Application>
  <PresentationFormat>Широкоэкранный</PresentationFormat>
  <Paragraphs>35</Paragraphs>
  <Slides>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Arial</vt:lpstr>
      <vt:lpstr>Garamond</vt:lpstr>
      <vt:lpstr>Times New Roman</vt:lpstr>
      <vt:lpstr>Натуральные материалы</vt:lpstr>
      <vt:lpstr>6 класс.  Диалог. Воспроизведение прослушанных и прочитанных диалогов.</vt:lpstr>
      <vt:lpstr>Презентация PowerPoint</vt:lpstr>
      <vt:lpstr>Как вы знаете, чтобы воспроизвести диалог, сначала нужно прочитать весь текст, определить ситуацию общения, понять характеры участников диалога. Затем выбрать нужную интонацию, темп, силу голоса, расставить логические ударения. Потом, распределив роли, воспроизвести беседу в лицах.</vt:lpstr>
      <vt:lpstr>Рассмотрите иллюстрации.  Составьте диалог (пять-шесть реплик) с начальной репликой-вопросом.</vt:lpstr>
      <vt:lpstr>Прочитайте.  Устно переведите диалог на русский язык.</vt:lpstr>
      <vt:lpstr>Домашняя работа.</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класс.  Диалог. Воспроизведение прослушанных и прочитанных диалогов.</dc:title>
  <dc:creator>Svitlana</dc:creator>
  <cp:lastModifiedBy>Svitlana</cp:lastModifiedBy>
  <cp:revision>8</cp:revision>
  <dcterms:created xsi:type="dcterms:W3CDTF">2021-01-10T10:35:12Z</dcterms:created>
  <dcterms:modified xsi:type="dcterms:W3CDTF">2021-01-10T11:10:35Z</dcterms:modified>
</cp:coreProperties>
</file>