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84" r:id="rId5"/>
    <p:sldId id="288" r:id="rId6"/>
    <p:sldId id="282" r:id="rId7"/>
    <p:sldId id="281" r:id="rId8"/>
    <p:sldId id="290" r:id="rId9"/>
    <p:sldId id="278" r:id="rId10"/>
    <p:sldId id="276" r:id="rId11"/>
    <p:sldId id="258" r:id="rId12"/>
    <p:sldId id="287" r:id="rId13"/>
    <p:sldId id="280" r:id="rId14"/>
    <p:sldId id="259" r:id="rId15"/>
    <p:sldId id="260" r:id="rId16"/>
    <p:sldId id="261" r:id="rId17"/>
    <p:sldId id="270" r:id="rId18"/>
    <p:sldId id="262" r:id="rId19"/>
    <p:sldId id="292" r:id="rId20"/>
    <p:sldId id="263" r:id="rId21"/>
    <p:sldId id="264" r:id="rId22"/>
    <p:sldId id="266" r:id="rId23"/>
    <p:sldId id="269" r:id="rId24"/>
    <p:sldId id="267" r:id="rId25"/>
    <p:sldId id="268" r:id="rId26"/>
    <p:sldId id="279" r:id="rId27"/>
    <p:sldId id="28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1599" TargetMode="External"/><Relationship Id="rId3" Type="http://schemas.openxmlformats.org/officeDocument/2006/relationships/hyperlink" Target="http://indragop.org.ua/getmany/samijlo_kishka.html" TargetMode="External"/><Relationship Id="rId7" Type="http://schemas.openxmlformats.org/officeDocument/2006/relationships/hyperlink" Target="https://uk.wikipedia.org/wiki/%D0%93%D0%B0%D0%BB%D0%B5%D1%80%D0%B0" TargetMode="External"/><Relationship Id="rId12" Type="http://schemas.openxmlformats.org/officeDocument/2006/relationships/image" Target="../media/image4.jpeg"/><Relationship Id="rId2" Type="http://schemas.openxmlformats.org/officeDocument/2006/relationships/hyperlink" Target="https://uk.wikipedia.org/wiki/157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wikipedia.org/wiki/%D0%92%D0%B5%D1%81%D0%BB%D0%BE" TargetMode="External"/><Relationship Id="rId11" Type="http://schemas.openxmlformats.org/officeDocument/2006/relationships/hyperlink" Target="https://uk.wikipedia.org/wiki/%D0%A1%D0%B0%D0%BC%D1%96%D0%B9%D0%BB%D0%BE_%D0%9A%D1%96%D1%88%D0%BA%D0%B0_(%D0%B4%D1%83%D0%BC%D0%B0)" TargetMode="External"/><Relationship Id="rId5" Type="http://schemas.openxmlformats.org/officeDocument/2006/relationships/hyperlink" Target="https://uk.wikipedia.org/wiki/%D0%9B%D0%B0%D0%BD%D1%86%D1%8E%D0%B3" TargetMode="External"/><Relationship Id="rId10" Type="http://schemas.openxmlformats.org/officeDocument/2006/relationships/hyperlink" Target="https://uk.wikipedia.org/wiki/%D0%94%D1%83%D0%BC%D0%B0" TargetMode="External"/><Relationship Id="rId4" Type="http://schemas.openxmlformats.org/officeDocument/2006/relationships/hyperlink" Target="https://uk.wikipedia.org/wiki/%D0%9F%D0%BE%D0%BB%D0%BE%D0%BD" TargetMode="External"/><Relationship Id="rId9" Type="http://schemas.openxmlformats.org/officeDocument/2006/relationships/hyperlink" Target="https://uk.wikipedia.org/wiki/%D0%A3%D0%BA%D1%80%D0%B0%D1%97%D0%BD%D0%B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512" y="2132856"/>
            <a:ext cx="8564488" cy="2088232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Оцінювання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навчальних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досягнень</a:t>
            </a:r>
            <a:r>
              <a:rPr lang="ru-RU" dirty="0" smtClean="0">
                <a:solidFill>
                  <a:srgbClr val="FF0000"/>
                </a:solidFill>
              </a:rPr>
              <a:t>  за темою «</a:t>
            </a:r>
            <a:r>
              <a:rPr lang="uk-UA" dirty="0" smtClean="0">
                <a:solidFill>
                  <a:srgbClr val="FF0000"/>
                </a:solidFill>
              </a:rPr>
              <a:t>Становлення козацтва (</a:t>
            </a:r>
            <a:r>
              <a:rPr lang="ru-RU" dirty="0" smtClean="0">
                <a:solidFill>
                  <a:srgbClr val="FF0000"/>
                </a:solidFill>
              </a:rPr>
              <a:t>XVI – перша половина </a:t>
            </a:r>
            <a:r>
              <a:rPr lang="ru-RU" dirty="0" err="1" smtClean="0">
                <a:solidFill>
                  <a:srgbClr val="FF0000"/>
                </a:solidFill>
              </a:rPr>
              <a:t>XVIIст</a:t>
            </a:r>
            <a:r>
              <a:rPr lang="ru-RU" dirty="0" smtClean="0">
                <a:solidFill>
                  <a:srgbClr val="FF0000"/>
                </a:solidFill>
              </a:rPr>
              <a:t>.»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835696" y="4437112"/>
            <a:ext cx="3456383" cy="223224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5170579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повторити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узагальнити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закріпити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знання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набуті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учнями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впродовж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вивчення</a:t>
            </a:r>
            <a:r>
              <a:rPr lang="ru-RU" b="1" dirty="0" smtClean="0">
                <a:solidFill>
                  <a:srgbClr val="002060"/>
                </a:solidFill>
              </a:rPr>
              <a:t> теми;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розвивати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вміння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навички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які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формувалися</a:t>
            </a:r>
            <a:r>
              <a:rPr lang="ru-RU" b="1" dirty="0" smtClean="0">
                <a:solidFill>
                  <a:srgbClr val="002060"/>
                </a:solidFill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</a:rPr>
              <a:t>попередніх</a:t>
            </a:r>
            <a:r>
              <a:rPr lang="ru-RU" b="1" dirty="0" smtClean="0">
                <a:solidFill>
                  <a:srgbClr val="002060"/>
                </a:solidFill>
              </a:rPr>
              <a:t> уроках; 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осмислити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події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минулого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своєї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Батьківщини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сформувати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</a:rPr>
              <a:t>позитивне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емоційно-особистісне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ставлення</a:t>
            </a:r>
            <a:r>
              <a:rPr lang="ru-RU" b="1" dirty="0" smtClean="0">
                <a:solidFill>
                  <a:srgbClr val="002060"/>
                </a:solidFill>
              </a:rPr>
              <a:t> до них; 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спонукати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учнів</a:t>
            </a:r>
            <a:r>
              <a:rPr lang="ru-RU" b="1" dirty="0" smtClean="0">
                <a:solidFill>
                  <a:srgbClr val="002060"/>
                </a:solidFill>
              </a:rPr>
              <a:t> до </a:t>
            </a:r>
            <a:r>
              <a:rPr lang="ru-RU" b="1" dirty="0" err="1" smtClean="0">
                <a:solidFill>
                  <a:srgbClr val="002060"/>
                </a:solidFill>
              </a:rPr>
              <a:t>подальшого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поглиблення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знань</a:t>
            </a:r>
            <a:r>
              <a:rPr lang="ru-RU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продовжити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формувати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вдосконалювати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учнів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уміння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навички</a:t>
            </a:r>
            <a:r>
              <a:rPr lang="ru-RU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виховувати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інтерес</a:t>
            </a:r>
            <a:r>
              <a:rPr lang="ru-RU" b="1" dirty="0" smtClean="0">
                <a:solidFill>
                  <a:srgbClr val="002060"/>
                </a:solidFill>
              </a:rPr>
              <a:t> до </a:t>
            </a:r>
            <a:r>
              <a:rPr lang="ru-RU" b="1" dirty="0" err="1" smtClean="0">
                <a:solidFill>
                  <a:srgbClr val="002060"/>
                </a:solidFill>
              </a:rPr>
              <a:t>національної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історії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uk-UA" b="1" dirty="0" smtClean="0">
              <a:solidFill>
                <a:srgbClr val="002060"/>
              </a:solidFill>
            </a:endParaRPr>
          </a:p>
          <a:p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Мета уроку: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47664" y="0"/>
            <a:ext cx="8534400" cy="824136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Пригадай: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8964488" cy="5616624"/>
          </a:xfrm>
        </p:spPr>
        <p:txBody>
          <a:bodyPr>
            <a:normAutofit fontScale="925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</a:rPr>
              <a:t>Назвіть причини виникнення козацтва в Україні.</a:t>
            </a:r>
          </a:p>
          <a:p>
            <a:pPr marL="514350" lvl="0" indent="-514350">
              <a:buFont typeface="+mj-lt"/>
              <a:buAutoNum type="arabicPeriod"/>
            </a:pPr>
            <a:endParaRPr lang="ru-RU" b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</a:rPr>
              <a:t>Хто мав право стати козаком</a:t>
            </a:r>
            <a:r>
              <a:rPr lang="ru-RU" b="1" dirty="0" smtClean="0">
                <a:solidFill>
                  <a:srgbClr val="002060"/>
                </a:solidFill>
              </a:rPr>
              <a:t>?</a:t>
            </a:r>
          </a:p>
          <a:p>
            <a:pPr marL="514350" lvl="0" indent="-514350">
              <a:buFont typeface="+mj-lt"/>
              <a:buAutoNum type="arabicPeriod"/>
            </a:pPr>
            <a:endParaRPr lang="ru-RU" b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</a:rPr>
              <a:t>Як обирали гетьмана на Січі</a:t>
            </a:r>
            <a:r>
              <a:rPr lang="ru-RU" b="1" dirty="0" smtClean="0">
                <a:solidFill>
                  <a:srgbClr val="002060"/>
                </a:solidFill>
              </a:rPr>
              <a:t>?</a:t>
            </a:r>
            <a:r>
              <a:rPr lang="uk-UA" b="1" dirty="0" smtClean="0">
                <a:solidFill>
                  <a:srgbClr val="002060"/>
                </a:solidFill>
              </a:rPr>
              <a:t> Що ви знаєте про першого гетьмана Запорозької Січі</a:t>
            </a:r>
            <a:r>
              <a:rPr lang="ru-RU" b="1" dirty="0" smtClean="0">
                <a:solidFill>
                  <a:srgbClr val="002060"/>
                </a:solidFill>
              </a:rPr>
              <a:t>?</a:t>
            </a:r>
          </a:p>
          <a:p>
            <a:pPr marL="514350" lvl="0" indent="-514350">
              <a:buFont typeface="+mj-lt"/>
              <a:buAutoNum type="arabicPeriod"/>
            </a:pPr>
            <a:endParaRPr lang="ru-RU" b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</a:rPr>
              <a:t> Заповнити пропуски у тексті.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514350" lvl="0" indent="-514350">
              <a:buNone/>
            </a:pPr>
            <a:r>
              <a:rPr lang="uk-UA" b="1" i="1" dirty="0" smtClean="0">
                <a:solidFill>
                  <a:srgbClr val="002060"/>
                </a:solidFill>
              </a:rPr>
              <a:t>Перша Січ була збудована на острові ____________ у _____ році православним князем ____________. Найвищим органом влади на Січі була _________   ________, на якій обирали _________, старшину, вирішували найважливіші питання.</a:t>
            </a:r>
            <a:endParaRPr lang="ru-RU" b="1" i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WWW\Desktop\slide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755576" y="404664"/>
            <a:ext cx="7632848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/>
              <a:t>Хто ця особа?</a:t>
            </a:r>
            <a:endParaRPr lang="uk-UA" sz="4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44008" y="4797152"/>
            <a:ext cx="3960440" cy="158417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Самійло Кішка</a:t>
            </a:r>
          </a:p>
          <a:p>
            <a:pPr algn="ctr"/>
            <a:r>
              <a:rPr lang="uk-UA" sz="2400" b="1" dirty="0" smtClean="0"/>
              <a:t>Що вам про нього відомо?</a:t>
            </a:r>
            <a:endParaRPr lang="uk-U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995678"/>
            <a:ext cx="9144000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У </a:t>
            </a:r>
            <a:r>
              <a:rPr lang="ru-RU" sz="2000" b="1" dirty="0" smtClean="0">
                <a:solidFill>
                  <a:srgbClr val="002060"/>
                </a:solidFill>
                <a:hlinkClick r:id="rId2" tooltip="1573"/>
              </a:rPr>
              <a:t>1573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</a:rPr>
              <a:t>році</a:t>
            </a:r>
            <a:r>
              <a:rPr lang="ru-RU" sz="2000" b="1" dirty="0" smtClean="0">
                <a:solidFill>
                  <a:srgbClr val="002060"/>
                </a:solidFill>
              </a:rPr>
              <a:t> в одному </a:t>
            </a:r>
            <a:r>
              <a:rPr lang="ru-RU" sz="2000" b="1" dirty="0" err="1" smtClean="0">
                <a:solidFill>
                  <a:srgbClr val="002060"/>
                </a:solidFill>
              </a:rPr>
              <a:t>з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морських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походів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ескадра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  <a:hlinkClick r:id="rId3"/>
              </a:rPr>
              <a:t>Самійла</a:t>
            </a:r>
            <a:r>
              <a:rPr lang="ru-RU" sz="2000" b="1" dirty="0" smtClean="0">
                <a:solidFill>
                  <a:srgbClr val="002060"/>
                </a:solidFill>
                <a:hlinkClick r:id="rId3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hlinkClick r:id="rId3"/>
              </a:rPr>
              <a:t>Кішки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</a:rPr>
              <a:t>зазнала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поразки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від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османського</a:t>
            </a:r>
            <a:r>
              <a:rPr lang="ru-RU" sz="2000" b="1" dirty="0" smtClean="0">
                <a:solidFill>
                  <a:srgbClr val="002060"/>
                </a:solidFill>
              </a:rPr>
              <a:t> флоту, а сам </a:t>
            </a:r>
            <a:r>
              <a:rPr lang="ru-RU" sz="2000" b="1" dirty="0" err="1" smtClean="0">
                <a:solidFill>
                  <a:srgbClr val="002060"/>
                </a:solidFill>
              </a:rPr>
              <a:t>гетьман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потрапив</a:t>
            </a:r>
            <a:r>
              <a:rPr lang="ru-RU" sz="2000" b="1" dirty="0" smtClean="0">
                <a:solidFill>
                  <a:srgbClr val="002060"/>
                </a:solidFill>
              </a:rPr>
              <a:t> до </a:t>
            </a:r>
            <a:r>
              <a:rPr lang="ru-RU" sz="2000" b="1" dirty="0" smtClean="0">
                <a:solidFill>
                  <a:srgbClr val="002060"/>
                </a:solidFill>
                <a:hlinkClick r:id="rId4" tooltip="Полон"/>
              </a:rPr>
              <a:t>полону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</a:rPr>
              <a:t>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був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прикутий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  <a:hlinkClick r:id="rId5" tooltip="Ланцюг"/>
              </a:rPr>
              <a:t>ланцюгом</a:t>
            </a:r>
            <a:r>
              <a:rPr lang="ru-RU" sz="2000" b="1" dirty="0" smtClean="0">
                <a:solidFill>
                  <a:srgbClr val="002060"/>
                </a:solidFill>
              </a:rPr>
              <a:t> до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hlinkClick r:id="rId6" tooltip="Весло"/>
              </a:rPr>
              <a:t>весла</a:t>
            </a:r>
            <a:r>
              <a:rPr lang="ru-RU" sz="2000" b="1" dirty="0" smtClean="0">
                <a:solidFill>
                  <a:srgbClr val="002060"/>
                </a:solidFill>
              </a:rPr>
              <a:t> на </a:t>
            </a:r>
            <a:r>
              <a:rPr lang="ru-RU" sz="2000" b="1" dirty="0" err="1" smtClean="0">
                <a:solidFill>
                  <a:srgbClr val="002060"/>
                </a:solidFill>
                <a:hlinkClick r:id="rId7" tooltip="Галера"/>
              </a:rPr>
              <a:t>галері</a:t>
            </a:r>
            <a:r>
              <a:rPr lang="ru-RU" sz="2000" b="1" dirty="0" smtClean="0">
                <a:solidFill>
                  <a:srgbClr val="002060"/>
                </a:solidFill>
              </a:rPr>
              <a:t>, де </a:t>
            </a:r>
            <a:r>
              <a:rPr lang="ru-RU" sz="2000" b="1" dirty="0" err="1" smtClean="0">
                <a:solidFill>
                  <a:srgbClr val="002060"/>
                </a:solidFill>
              </a:rPr>
              <a:t>перебував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близько</a:t>
            </a:r>
            <a:r>
              <a:rPr lang="ru-RU" sz="2000" b="1" dirty="0" smtClean="0">
                <a:solidFill>
                  <a:srgbClr val="002060"/>
                </a:solidFill>
              </a:rPr>
              <a:t> 25 </a:t>
            </a:r>
            <a:r>
              <a:rPr lang="ru-RU" sz="2000" b="1" dirty="0" err="1" smtClean="0">
                <a:solidFill>
                  <a:srgbClr val="002060"/>
                </a:solidFill>
              </a:rPr>
              <a:t>років</a:t>
            </a:r>
            <a:r>
              <a:rPr lang="ru-RU" sz="2000" b="1" dirty="0" smtClean="0">
                <a:solidFill>
                  <a:srgbClr val="002060"/>
                </a:solidFill>
              </a:rPr>
              <a:t>. У </a:t>
            </a:r>
            <a:r>
              <a:rPr lang="ru-RU" sz="2000" b="1" dirty="0" smtClean="0">
                <a:solidFill>
                  <a:srgbClr val="002060"/>
                </a:solidFill>
                <a:hlinkClick r:id="rId8" tooltip="1599"/>
              </a:rPr>
              <a:t>1599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</a:rPr>
              <a:t>організував</a:t>
            </a:r>
            <a:r>
              <a:rPr lang="ru-RU" sz="2000" b="1" dirty="0" smtClean="0">
                <a:solidFill>
                  <a:srgbClr val="002060"/>
                </a:solidFill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</a:rPr>
              <a:t>османській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hlinkClick r:id="rId7" tooltip="Галера"/>
              </a:rPr>
              <a:t>галері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</a:rPr>
              <a:t>повстання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українських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невільників</a:t>
            </a:r>
            <a:r>
              <a:rPr lang="ru-RU" sz="2000" b="1" dirty="0" smtClean="0">
                <a:solidFill>
                  <a:srgbClr val="002060"/>
                </a:solidFill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</a:rPr>
              <a:t>які</a:t>
            </a:r>
            <a:r>
              <a:rPr lang="ru-RU" sz="2000" b="1" dirty="0" smtClean="0">
                <a:solidFill>
                  <a:srgbClr val="002060"/>
                </a:solidFill>
              </a:rPr>
              <a:t>, перебивши команду, </a:t>
            </a:r>
            <a:r>
              <a:rPr lang="ru-RU" sz="2000" b="1" dirty="0" err="1" smtClean="0">
                <a:solidFill>
                  <a:srgbClr val="002060"/>
                </a:solidFill>
              </a:rPr>
              <a:t>повернулися</a:t>
            </a:r>
            <a:r>
              <a:rPr lang="ru-RU" sz="2000" b="1" dirty="0" smtClean="0">
                <a:solidFill>
                  <a:srgbClr val="002060"/>
                </a:solidFill>
              </a:rPr>
              <a:t> до </a:t>
            </a:r>
            <a:r>
              <a:rPr lang="ru-RU" sz="2000" b="1" dirty="0" err="1" smtClean="0">
                <a:solidFill>
                  <a:srgbClr val="002060"/>
                </a:solidFill>
                <a:hlinkClick r:id="rId9" tooltip="Україна"/>
              </a:rPr>
              <a:t>України</a:t>
            </a:r>
            <a:r>
              <a:rPr lang="ru-RU" sz="2000" b="1" dirty="0" smtClean="0">
                <a:solidFill>
                  <a:srgbClr val="002060"/>
                </a:solidFill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</a:rPr>
              <a:t>Повстання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невільників</a:t>
            </a:r>
            <a:r>
              <a:rPr lang="ru-RU" sz="2000" b="1" dirty="0" smtClean="0">
                <a:solidFill>
                  <a:srgbClr val="002060"/>
                </a:solidFill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</a:rPr>
              <a:t>чолі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з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Самійлом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Кішкою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оспіване</a:t>
            </a:r>
            <a:r>
              <a:rPr lang="ru-RU" sz="2000" b="1" dirty="0" smtClean="0">
                <a:solidFill>
                  <a:srgbClr val="002060"/>
                </a:solidFill>
              </a:rPr>
              <a:t> в </a:t>
            </a:r>
            <a:r>
              <a:rPr lang="ru-RU" sz="2000" b="1" dirty="0" err="1" smtClean="0">
                <a:solidFill>
                  <a:srgbClr val="002060"/>
                </a:solidFill>
              </a:rPr>
              <a:t>українській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народній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hlinkClick r:id="rId10" tooltip="Дума"/>
              </a:rPr>
              <a:t>думі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hlinkClick r:id="rId11" tooltip="Самійло Кішка (дума)"/>
              </a:rPr>
              <a:t>«</a:t>
            </a:r>
            <a:r>
              <a:rPr lang="ru-RU" sz="2000" b="1" dirty="0" err="1" smtClean="0">
                <a:solidFill>
                  <a:srgbClr val="002060"/>
                </a:solidFill>
                <a:hlinkClick r:id="rId11" tooltip="Самійло Кішка (дума)"/>
              </a:rPr>
              <a:t>Самійло</a:t>
            </a:r>
            <a:r>
              <a:rPr lang="ru-RU" sz="2000" b="1" dirty="0" smtClean="0">
                <a:solidFill>
                  <a:srgbClr val="002060"/>
                </a:solidFill>
                <a:hlinkClick r:id="rId11" tooltip="Самійло Кішка (дума)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hlinkClick r:id="rId11" tooltip="Самійло Кішка (дума)"/>
              </a:rPr>
              <a:t>Кішка</a:t>
            </a:r>
            <a:r>
              <a:rPr lang="ru-RU" sz="2000" b="1" dirty="0" smtClean="0">
                <a:solidFill>
                  <a:srgbClr val="002060"/>
                </a:solidFill>
                <a:hlinkClick r:id="rId11" tooltip="Самійло Кішка (дума)"/>
              </a:rPr>
              <a:t>»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endParaRPr lang="uk-UA" sz="20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Картинки по запросу Самійло Кішка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63688" y="0"/>
            <a:ext cx="5885129" cy="3933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Назви історичну постать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Picture 5" descr="G:\Національно - визвольна війна\Дмитро Вишневецький — Вікіпедія_files\250px-D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07696" y="3905672"/>
            <a:ext cx="2736304" cy="2952328"/>
          </a:xfrm>
          <a:prstGeom prst="rect">
            <a:avLst/>
          </a:prstGeom>
          <a:noFill/>
        </p:spPr>
      </p:pic>
      <p:pic>
        <p:nvPicPr>
          <p:cNvPr id="5" name="Picture 2" descr="Картинки по запросу криштоф косинсь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049688"/>
            <a:ext cx="2576756" cy="2808312"/>
          </a:xfrm>
          <a:prstGeom prst="rect">
            <a:avLst/>
          </a:prstGeom>
          <a:noFill/>
        </p:spPr>
      </p:pic>
      <p:pic>
        <p:nvPicPr>
          <p:cNvPr id="6" name="Picture 4" descr="Картинки по запросу северин наливайко фото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124744"/>
            <a:ext cx="2326382" cy="2857500"/>
          </a:xfrm>
          <a:prstGeom prst="rect">
            <a:avLst/>
          </a:prstGeom>
          <a:noFill/>
        </p:spPr>
      </p:pic>
      <p:pic>
        <p:nvPicPr>
          <p:cNvPr id="7" name="Picture 5" descr="bank_13462_7757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124744"/>
            <a:ext cx="2160240" cy="288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2555776" y="1268760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А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596336" y="1844824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В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67544" y="5229200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Б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436096" y="5733256"/>
            <a:ext cx="1008112" cy="9361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Г</a:t>
            </a:r>
            <a:endParaRPr lang="uk-UA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1)</a:t>
                      </a:r>
                    </a:p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2)</a:t>
                      </a:r>
                    </a:p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3)</a:t>
                      </a:r>
                    </a:p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4)</a:t>
                      </a:r>
                    </a:p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5)</a:t>
                      </a: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Назвіть: що це за речі? Назвіть їх.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717032"/>
            <a:ext cx="5234278" cy="272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 descr="image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92088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http://shkola.ua/web/uploads/book/84/images/ASB38RWc.jpg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 t="13740" r="3333"/>
          <a:stretch>
            <a:fillRect/>
          </a:stretch>
        </p:blipFill>
        <p:spPr bwMode="auto">
          <a:xfrm>
            <a:off x="3419872" y="1484784"/>
            <a:ext cx="230425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FF0000"/>
                </a:solidFill>
              </a:rPr>
              <a:t>Назвіть к</a:t>
            </a:r>
            <a:r>
              <a:rPr lang="uk-UA" sz="4000" b="1" dirty="0" smtClean="0">
                <a:solidFill>
                  <a:srgbClr val="FF0000"/>
                </a:solidFill>
              </a:rPr>
              <a:t>озацьку зброю:</a:t>
            </a:r>
            <a:endParaRPr lang="uk-UA" sz="40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http://ryzhkov.ucoz.ru/_ph/6/2/276105929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79512" y="1484784"/>
            <a:ext cx="367240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0" y="5943600"/>
            <a:ext cx="57241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il_fi" descr="http://ryzhkov.ucoz.ru/_ph/6/865481774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988840"/>
            <a:ext cx="2664296" cy="25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29600" cy="836712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Військове мистецтво козаків.</a:t>
            </a:r>
            <a:endParaRPr lang="uk-UA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51520" y="764705"/>
          <a:ext cx="8712968" cy="533701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530803"/>
                <a:gridCol w="6182165"/>
              </a:tblGrid>
              <a:tr h="9021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Військові підрозділи</a:t>
                      </a:r>
                      <a:endParaRPr lang="ru-RU" sz="2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Характерні особливості</a:t>
                      </a:r>
                      <a:endParaRPr lang="ru-RU" sz="2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08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Times New Roman"/>
                          <a:ea typeface="Times New Roman"/>
                        </a:rPr>
                        <a:t>Козацька зброя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08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Times New Roman"/>
                          <a:ea typeface="Times New Roman"/>
                        </a:rPr>
                        <a:t>Козацька піхота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08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Times New Roman"/>
                          <a:ea typeface="Times New Roman"/>
                        </a:rPr>
                        <a:t>Козацький флот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08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Times New Roman"/>
                          <a:ea typeface="Times New Roman"/>
                        </a:rPr>
                        <a:t>Козацька розвідка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8326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1)</a:t>
            </a:r>
            <a:r>
              <a:rPr lang="uk-UA" sz="2400" b="1" dirty="0" smtClean="0">
                <a:solidFill>
                  <a:srgbClr val="002060"/>
                </a:solidFill>
              </a:rPr>
              <a:t> Український військовий діяч Речі Посполитої. </a:t>
            </a:r>
          </a:p>
          <a:p>
            <a:pPr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Шляхтич </a:t>
            </a:r>
            <a:r>
              <a:rPr lang="uk-UA" sz="2400" b="1" dirty="0" err="1" smtClean="0">
                <a:solidFill>
                  <a:srgbClr val="002060"/>
                </a:solidFill>
              </a:rPr>
              <a:t>підляський</a:t>
            </a:r>
            <a:r>
              <a:rPr lang="uk-UA" sz="2400" b="1" dirty="0" smtClean="0">
                <a:solidFill>
                  <a:srgbClr val="002060"/>
                </a:solidFill>
              </a:rPr>
              <a:t> гербу </a:t>
            </a:r>
            <a:r>
              <a:rPr lang="uk-UA" sz="2400" b="1" dirty="0" err="1" smtClean="0">
                <a:solidFill>
                  <a:srgbClr val="002060"/>
                </a:solidFill>
              </a:rPr>
              <a:t>Равич</a:t>
            </a:r>
            <a:r>
              <a:rPr lang="uk-UA" sz="2400" b="1" dirty="0" smtClean="0">
                <a:solidFill>
                  <a:srgbClr val="002060"/>
                </a:solidFill>
              </a:rPr>
              <a:t>, козацький  отаман. Полковник Війська Запорозького  реєстрового.</a:t>
            </a:r>
            <a:r>
              <a:rPr lang="ru-RU" sz="2400" b="1" dirty="0" smtClean="0">
                <a:solidFill>
                  <a:srgbClr val="002060"/>
                </a:solidFill>
              </a:rPr>
              <a:t> Через </a:t>
            </a:r>
            <a:r>
              <a:rPr lang="ru-RU" sz="2400" b="1" dirty="0" err="1" smtClean="0">
                <a:solidFill>
                  <a:srgbClr val="002060"/>
                </a:solidFill>
              </a:rPr>
              <a:t>втрату</a:t>
            </a:r>
            <a:r>
              <a:rPr lang="ru-RU" sz="2400" b="1" dirty="0" smtClean="0">
                <a:solidFill>
                  <a:srgbClr val="002060"/>
                </a:solidFill>
              </a:rPr>
              <a:t> родового </a:t>
            </a:r>
            <a:r>
              <a:rPr lang="ru-RU" sz="2400" b="1" dirty="0" err="1" smtClean="0">
                <a:solidFill>
                  <a:srgbClr val="002060"/>
                </a:solidFill>
              </a:rPr>
              <a:t>маєтку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він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подався</a:t>
            </a:r>
            <a:r>
              <a:rPr lang="ru-RU" sz="2400" b="1" dirty="0" smtClean="0">
                <a:solidFill>
                  <a:srgbClr val="002060"/>
                </a:solidFill>
              </a:rPr>
              <a:t> на </a:t>
            </a:r>
            <a:r>
              <a:rPr lang="ru-RU" sz="2400" b="1" dirty="0" err="1" smtClean="0">
                <a:solidFill>
                  <a:srgbClr val="002060"/>
                </a:solidFill>
              </a:rPr>
              <a:t>Запорожжя</a:t>
            </a: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</a:t>
            </a:r>
            <a:r>
              <a:rPr lang="ru-RU" sz="2400" b="1" dirty="0" err="1" smtClean="0">
                <a:solidFill>
                  <a:srgbClr val="002060"/>
                </a:solidFill>
              </a:rPr>
              <a:t>козакувати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r>
              <a:rPr lang="ru-RU" sz="2400" dirty="0" smtClean="0"/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Козаки</a:t>
            </a:r>
            <a:r>
              <a:rPr lang="ru-RU" sz="2400" b="1" dirty="0" smtClean="0">
                <a:solidFill>
                  <a:srgbClr val="002060"/>
                </a:solidFill>
              </a:rPr>
              <a:t>  та </a:t>
            </a:r>
            <a:r>
              <a:rPr lang="ru-RU" sz="2400" b="1" dirty="0" err="1" smtClean="0">
                <a:solidFill>
                  <a:srgbClr val="002060"/>
                </a:solidFill>
              </a:rPr>
              <a:t>селяни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під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керівництвом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захопили</a:t>
            </a:r>
            <a:r>
              <a:rPr lang="ru-RU" sz="2400" b="1" dirty="0" smtClean="0">
                <a:solidFill>
                  <a:srgbClr val="002060"/>
                </a:solidFill>
              </a:rPr>
              <a:t>  Переяслав, </a:t>
            </a:r>
            <a:r>
              <a:rPr lang="ru-RU" sz="2400" b="1" dirty="0" err="1" smtClean="0">
                <a:solidFill>
                  <a:srgbClr val="002060"/>
                </a:solidFill>
              </a:rPr>
              <a:t>Київ</a:t>
            </a:r>
            <a:r>
              <a:rPr lang="ru-RU" sz="2400" b="1" dirty="0" smtClean="0">
                <a:solidFill>
                  <a:srgbClr val="002060"/>
                </a:solidFill>
              </a:rPr>
              <a:t>. Вони </a:t>
            </a:r>
            <a:r>
              <a:rPr lang="ru-RU" sz="2400" b="1" dirty="0" err="1" smtClean="0">
                <a:solidFill>
                  <a:srgbClr val="002060"/>
                </a:solidFill>
              </a:rPr>
              <a:t>спустошити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шляхетські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садиби</a:t>
            </a:r>
            <a:r>
              <a:rPr lang="ru-RU" sz="2400" b="1" dirty="0" smtClean="0">
                <a:solidFill>
                  <a:srgbClr val="002060"/>
                </a:solidFill>
              </a:rPr>
              <a:t> на </a:t>
            </a:r>
            <a:r>
              <a:rPr lang="ru-RU" sz="2400" b="1" dirty="0" err="1" smtClean="0">
                <a:solidFill>
                  <a:srgbClr val="002060"/>
                </a:solidFill>
              </a:rPr>
              <a:t>Брацлавщині</a:t>
            </a:r>
            <a:r>
              <a:rPr lang="ru-RU" sz="2400" b="1" dirty="0" smtClean="0">
                <a:solidFill>
                  <a:srgbClr val="002060"/>
                </a:solidFill>
              </a:rPr>
              <a:t> та </a:t>
            </a:r>
            <a:r>
              <a:rPr lang="ru-RU" sz="2400" b="1" dirty="0" err="1" smtClean="0">
                <a:solidFill>
                  <a:srgbClr val="002060"/>
                </a:solidFill>
              </a:rPr>
              <a:t>Волині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  <a:r>
              <a:rPr lang="ru-RU" sz="2400" b="1" dirty="0" err="1" smtClean="0">
                <a:solidFill>
                  <a:srgbClr val="002060"/>
                </a:solidFill>
              </a:rPr>
              <a:t>Загинув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внаслідок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короткої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несподіваної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сутички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після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раптового</a:t>
            </a:r>
            <a:r>
              <a:rPr lang="ru-RU" sz="2400" b="1" dirty="0" smtClean="0">
                <a:solidFill>
                  <a:srgbClr val="002060"/>
                </a:solidFill>
              </a:rPr>
              <a:t> нападу слуг старости в 48 </a:t>
            </a:r>
            <a:r>
              <a:rPr lang="ru-RU" sz="2400" b="1" dirty="0" err="1" smtClean="0">
                <a:solidFill>
                  <a:srgbClr val="002060"/>
                </a:solidFill>
              </a:rPr>
              <a:t>років</a:t>
            </a:r>
            <a:r>
              <a:rPr lang="ru-RU" sz="2400" b="1" dirty="0" smtClean="0">
                <a:solidFill>
                  <a:srgbClr val="002060"/>
                </a:solidFill>
              </a:rPr>
              <a:t>. </a:t>
            </a: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2)</a:t>
            </a:r>
            <a:r>
              <a:rPr lang="ru-RU" sz="2400" dirty="0" smtClean="0"/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Українсько-литовський</a:t>
            </a:r>
            <a:r>
              <a:rPr lang="ru-RU" sz="2400" b="1" dirty="0" smtClean="0">
                <a:solidFill>
                  <a:srgbClr val="002060"/>
                </a:solidFill>
              </a:rPr>
              <a:t> магнат на </a:t>
            </a:r>
            <a:r>
              <a:rPr lang="ru-RU" sz="2400" b="1" dirty="0" err="1" smtClean="0">
                <a:solidFill>
                  <a:srgbClr val="002060"/>
                </a:solidFill>
              </a:rPr>
              <a:t>Волині</a:t>
            </a:r>
            <a:r>
              <a:rPr lang="ru-RU" sz="2400" b="1" dirty="0" smtClean="0">
                <a:solidFill>
                  <a:srgbClr val="002060"/>
                </a:solidFill>
              </a:rPr>
              <a:t>, князь 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гербу </a:t>
            </a:r>
            <a:r>
              <a:rPr lang="ru-RU" sz="2400" b="1" dirty="0" err="1" smtClean="0">
                <a:solidFill>
                  <a:srgbClr val="002060"/>
                </a:solidFill>
              </a:rPr>
              <a:t>Корибут</a:t>
            </a: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  <a:r>
              <a:rPr lang="ru-RU" sz="2400" b="1" dirty="0" err="1" smtClean="0">
                <a:solidFill>
                  <a:srgbClr val="002060"/>
                </a:solidFill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династії</a:t>
            </a: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  <a:r>
              <a:rPr lang="ru-RU" sz="2400" b="1" dirty="0" err="1" smtClean="0">
                <a:solidFill>
                  <a:srgbClr val="002060"/>
                </a:solidFill>
              </a:rPr>
              <a:t>Гедиміновичів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Козацький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ватажок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гетьман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Сиґізмунд</a:t>
            </a:r>
            <a:r>
              <a:rPr lang="ru-RU" sz="2400" b="1" dirty="0" smtClean="0">
                <a:solidFill>
                  <a:srgbClr val="002060"/>
                </a:solidFill>
              </a:rPr>
              <a:t> II охоче </a:t>
            </a:r>
            <a:r>
              <a:rPr lang="ru-RU" sz="2400" b="1" dirty="0" err="1" smtClean="0">
                <a:solidFill>
                  <a:srgbClr val="002060"/>
                </a:solidFill>
              </a:rPr>
              <a:t>прийняв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«в свою ласку </a:t>
            </a:r>
            <a:r>
              <a:rPr lang="ru-RU" sz="2400" b="1" dirty="0" err="1" smtClean="0">
                <a:solidFill>
                  <a:srgbClr val="002060"/>
                </a:solidFill>
              </a:rPr>
              <a:t>господарську</a:t>
            </a:r>
            <a:r>
              <a:rPr lang="ru-RU" sz="2400" b="1" dirty="0" smtClean="0">
                <a:solidFill>
                  <a:srgbClr val="002060"/>
                </a:solidFill>
              </a:rPr>
              <a:t>».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За наказом султана </a:t>
            </a:r>
            <a:r>
              <a:rPr lang="ru-RU" sz="2400" b="1" u="sng" dirty="0" err="1" smtClean="0">
                <a:solidFill>
                  <a:srgbClr val="002060"/>
                </a:solidFill>
              </a:rPr>
              <a:t>Селіма</a:t>
            </a:r>
            <a:r>
              <a:rPr lang="ru-RU" sz="2400" b="1" u="sng" dirty="0" smtClean="0">
                <a:solidFill>
                  <a:srgbClr val="002060"/>
                </a:solidFill>
              </a:rPr>
              <a:t> II</a:t>
            </a:r>
            <a:r>
              <a:rPr lang="ru-RU" sz="2400" b="1" dirty="0" smtClean="0">
                <a:solidFill>
                  <a:srgbClr val="002060"/>
                </a:solidFill>
              </a:rPr>
              <a:t>  </a:t>
            </a:r>
            <a:r>
              <a:rPr lang="uk-UA" sz="2400" b="1" dirty="0" smtClean="0">
                <a:solidFill>
                  <a:srgbClr val="002060"/>
                </a:solidFill>
              </a:rPr>
              <a:t>було скинуто на гак.</a:t>
            </a: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Дидактична </a:t>
            </a:r>
            <a:r>
              <a:rPr lang="ru-RU" dirty="0" err="1" smtClean="0">
                <a:solidFill>
                  <a:srgbClr val="FF0000"/>
                </a:solidFill>
              </a:rPr>
              <a:t>гра</a:t>
            </a:r>
            <a:r>
              <a:rPr lang="ru-RU" dirty="0" smtClean="0">
                <a:solidFill>
                  <a:srgbClr val="FF0000"/>
                </a:solidFill>
              </a:rPr>
              <a:t> «</a:t>
            </a:r>
            <a:r>
              <a:rPr lang="ru-RU" dirty="0" err="1" smtClean="0">
                <a:solidFill>
                  <a:srgbClr val="FF0000"/>
                </a:solidFill>
              </a:rPr>
              <a:t>Відгадай</a:t>
            </a:r>
            <a:r>
              <a:rPr lang="ru-RU" dirty="0" smtClean="0">
                <a:solidFill>
                  <a:srgbClr val="FF0000"/>
                </a:solidFill>
              </a:rPr>
              <a:t> героя»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4525963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3) </a:t>
            </a:r>
            <a:r>
              <a:rPr lang="ru-RU" b="1" dirty="0" err="1" smtClean="0">
                <a:solidFill>
                  <a:srgbClr val="002060"/>
                </a:solidFill>
              </a:rPr>
              <a:t>Український</a:t>
            </a:r>
            <a:r>
              <a:rPr lang="ru-RU" b="1" dirty="0" smtClean="0">
                <a:solidFill>
                  <a:srgbClr val="002060"/>
                </a:solidFill>
              </a:rPr>
              <a:t> </a:t>
            </a:r>
            <a:r>
              <a:rPr lang="ru-RU" b="1" dirty="0" err="1" smtClean="0">
                <a:solidFill>
                  <a:srgbClr val="002060"/>
                </a:solidFill>
              </a:rPr>
              <a:t>полководець</a:t>
            </a:r>
            <a:r>
              <a:rPr lang="ru-RU" b="1" dirty="0" smtClean="0">
                <a:solidFill>
                  <a:srgbClr val="002060"/>
                </a:solidFill>
              </a:rPr>
              <a:t> та </a:t>
            </a:r>
            <a:r>
              <a:rPr lang="ru-RU" b="1" dirty="0" err="1" smtClean="0">
                <a:solidFill>
                  <a:srgbClr val="002060"/>
                </a:solidFill>
              </a:rPr>
              <a:t>політичний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діяч</a:t>
            </a:r>
            <a:r>
              <a:rPr lang="ru-RU" b="1" dirty="0" smtClean="0">
                <a:solidFill>
                  <a:srgbClr val="002060"/>
                </a:solidFill>
              </a:rPr>
              <a:t>, </a:t>
            </a:r>
            <a:r>
              <a:rPr lang="ru-RU" b="1" dirty="0" err="1" smtClean="0">
                <a:solidFill>
                  <a:srgbClr val="002060"/>
                </a:solidFill>
              </a:rPr>
              <a:t>гетьман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реєстрового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козацтва</a:t>
            </a:r>
            <a:r>
              <a:rPr lang="ru-RU" b="1" dirty="0" smtClean="0">
                <a:solidFill>
                  <a:srgbClr val="002060"/>
                </a:solidFill>
              </a:rPr>
              <a:t>, </a:t>
            </a:r>
            <a:r>
              <a:rPr lang="ru-RU" b="1" dirty="0" err="1" smtClean="0">
                <a:solidFill>
                  <a:srgbClr val="002060"/>
                </a:solidFill>
              </a:rPr>
              <a:t>кошовий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отаман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Запорізької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Січі.Меценат</a:t>
            </a:r>
            <a:r>
              <a:rPr lang="ru-RU" b="1" dirty="0" smtClean="0">
                <a:solidFill>
                  <a:srgbClr val="002060"/>
                </a:solidFill>
              </a:rPr>
              <a:t> </a:t>
            </a:r>
            <a:r>
              <a:rPr lang="ru-RU" b="1" dirty="0" err="1" smtClean="0">
                <a:solidFill>
                  <a:srgbClr val="002060"/>
                </a:solidFill>
              </a:rPr>
              <a:t>православних</a:t>
            </a:r>
            <a:r>
              <a:rPr lang="ru-RU" b="1" dirty="0" smtClean="0">
                <a:solidFill>
                  <a:srgbClr val="002060"/>
                </a:solidFill>
              </a:rPr>
              <a:t> братств та </a:t>
            </a:r>
            <a:r>
              <a:rPr lang="ru-RU" b="1" dirty="0" err="1" smtClean="0">
                <a:solidFill>
                  <a:srgbClr val="002060"/>
                </a:solidFill>
              </a:rPr>
              <a:t>опікун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братських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шкіл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4) </a:t>
            </a:r>
            <a:r>
              <a:rPr lang="ru-RU" b="1" dirty="0" err="1" smtClean="0">
                <a:solidFill>
                  <a:srgbClr val="002060"/>
                </a:solidFill>
              </a:rPr>
              <a:t>Український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військовий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діяч</a:t>
            </a:r>
            <a:r>
              <a:rPr lang="ru-RU" b="1" dirty="0" smtClean="0">
                <a:solidFill>
                  <a:srgbClr val="002060"/>
                </a:solidFill>
              </a:rPr>
              <a:t>, </a:t>
            </a:r>
            <a:r>
              <a:rPr lang="ru-RU" b="1" dirty="0" err="1" smtClean="0">
                <a:solidFill>
                  <a:srgbClr val="002060"/>
                </a:solidFill>
              </a:rPr>
              <a:t>козацький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ватажок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Брав участь у </a:t>
            </a:r>
            <a:r>
              <a:rPr lang="ru-RU" b="1" dirty="0" err="1" smtClean="0">
                <a:solidFill>
                  <a:srgbClr val="002060"/>
                </a:solidFill>
              </a:rPr>
              <a:t>розгромі</a:t>
            </a:r>
            <a:r>
              <a:rPr lang="ru-RU" b="1" dirty="0" smtClean="0">
                <a:solidFill>
                  <a:srgbClr val="002060"/>
                </a:solidFill>
              </a:rPr>
              <a:t> </a:t>
            </a:r>
            <a:r>
              <a:rPr lang="ru-RU" b="1" dirty="0" err="1" smtClean="0">
                <a:solidFill>
                  <a:srgbClr val="002060"/>
                </a:solidFill>
              </a:rPr>
              <a:t>заколоту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Криштофа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Косинського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r>
              <a:rPr lang="uk-UA" dirty="0" smtClean="0"/>
              <a:t> </a:t>
            </a:r>
            <a:r>
              <a:rPr lang="uk-UA" b="1" dirty="0" smtClean="0">
                <a:solidFill>
                  <a:srgbClr val="002060"/>
                </a:solidFill>
              </a:rPr>
              <a:t>Після тортур його  було четвертовано у Варшаві.</a:t>
            </a:r>
            <a:endParaRPr lang="uk-U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-171400"/>
            <a:ext cx="8229600" cy="1143000"/>
          </a:xfrm>
        </p:spPr>
        <p:txBody>
          <a:bodyPr>
            <a:noAutofit/>
          </a:bodyPr>
          <a:lstStyle/>
          <a:p>
            <a:r>
              <a:rPr lang="uk-UA" sz="4400" b="1" dirty="0" smtClean="0">
                <a:solidFill>
                  <a:srgbClr val="FF0000"/>
                </a:solidFill>
              </a:rPr>
              <a:t>Реєстрове козацтво</a:t>
            </a:r>
            <a:endParaRPr lang="uk-UA" sz="4400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0" y="620688"/>
            <a:ext cx="9144000" cy="58052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uk-UA" sz="3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3800" b="1" dirty="0" smtClean="0">
                <a:solidFill>
                  <a:srgbClr val="FF0000"/>
                </a:solidFill>
              </a:rPr>
              <a:t>Закінчити речення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sz="3800" b="1" i="1" dirty="0" smtClean="0">
                <a:solidFill>
                  <a:srgbClr val="002060"/>
                </a:solidFill>
              </a:rPr>
              <a:t>Реєстрове козацтво було створене у _________</a:t>
            </a:r>
          </a:p>
          <a:p>
            <a:pPr marL="514350" lvl="0" indent="-514350">
              <a:buFont typeface="+mj-lt"/>
              <a:buAutoNum type="arabicPeriod"/>
            </a:pPr>
            <a:endParaRPr lang="ru-RU" sz="3800" b="1" i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800" b="1" i="1" dirty="0" smtClean="0">
                <a:solidFill>
                  <a:srgbClr val="002060"/>
                </a:solidFill>
              </a:rPr>
              <a:t>Указ про створення реєстрового козацтва видав польський король _______________________</a:t>
            </a:r>
          </a:p>
          <a:p>
            <a:pPr marL="514350" lvl="0" indent="-514350">
              <a:buFont typeface="+mj-lt"/>
              <a:buAutoNum type="arabicPeriod"/>
            </a:pPr>
            <a:endParaRPr lang="ru-RU" sz="3800" b="1" i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800" b="1" i="1" dirty="0" smtClean="0">
                <a:solidFill>
                  <a:srgbClr val="002060"/>
                </a:solidFill>
              </a:rPr>
              <a:t>До козацького реєстру було внесено ____________ козаків.</a:t>
            </a:r>
          </a:p>
          <a:p>
            <a:pPr marL="514350" lvl="0" indent="-514350">
              <a:buFont typeface="+mj-lt"/>
              <a:buAutoNum type="arabicPeriod"/>
            </a:pPr>
            <a:endParaRPr lang="ru-RU" sz="3800" b="1" i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800" b="1" i="1" dirty="0" smtClean="0">
                <a:solidFill>
                  <a:srgbClr val="002060"/>
                </a:solidFill>
              </a:rPr>
              <a:t>До 600 чоловік козацький реєстр збільшено при королю _____________________</a:t>
            </a:r>
          </a:p>
          <a:p>
            <a:pPr marL="514350" lvl="0" indent="-514350">
              <a:buFont typeface="+mj-lt"/>
              <a:buAutoNum type="arabicPeriod"/>
            </a:pPr>
            <a:endParaRPr lang="ru-RU" sz="3800" b="1" i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800" b="1" i="1" dirty="0" smtClean="0">
                <a:solidFill>
                  <a:srgbClr val="002060"/>
                </a:solidFill>
              </a:rPr>
              <a:t>Територія , заселена козаками називалася _____________        ______________ </a:t>
            </a:r>
            <a:endParaRPr lang="ru-RU" sz="3800" b="1" i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68863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1) </a:t>
            </a:r>
            <a:r>
              <a:rPr lang="uk-UA" b="1" dirty="0" smtClean="0">
                <a:solidFill>
                  <a:srgbClr val="002060"/>
                </a:solidFill>
              </a:rPr>
              <a:t>«Д</a:t>
            </a:r>
            <a:r>
              <a:rPr lang="ru-RU" b="1" dirty="0" smtClean="0">
                <a:solidFill>
                  <a:srgbClr val="002060"/>
                </a:solidFill>
              </a:rPr>
              <a:t>оба </a:t>
            </a:r>
            <a:r>
              <a:rPr lang="uk-UA" b="1" dirty="0" smtClean="0">
                <a:solidFill>
                  <a:srgbClr val="002060"/>
                </a:solidFill>
              </a:rPr>
              <a:t>героїчних походів» - це …  що припадає на  …  роки  … </a:t>
            </a:r>
            <a:r>
              <a:rPr lang="ru-RU" b="1" dirty="0" smtClean="0">
                <a:solidFill>
                  <a:srgbClr val="002060"/>
                </a:solidFill>
              </a:rPr>
              <a:t>ст.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2) Перша </a:t>
            </a:r>
            <a:r>
              <a:rPr lang="ru-RU" b="1" dirty="0" err="1" smtClean="0">
                <a:solidFill>
                  <a:srgbClr val="002060"/>
                </a:solidFill>
              </a:rPr>
              <a:t>згадка</a:t>
            </a:r>
            <a:r>
              <a:rPr lang="ru-RU" b="1" dirty="0" smtClean="0">
                <a:solidFill>
                  <a:srgbClr val="002060"/>
                </a:solidFill>
              </a:rPr>
              <a:t> про </a:t>
            </a:r>
            <a:r>
              <a:rPr lang="ru-RU" b="1" dirty="0" err="1" smtClean="0">
                <a:solidFill>
                  <a:srgbClr val="002060"/>
                </a:solidFill>
              </a:rPr>
              <a:t>українських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козаків</a:t>
            </a:r>
            <a:r>
              <a:rPr lang="ru-RU" b="1" dirty="0" smtClean="0">
                <a:solidFill>
                  <a:srgbClr val="002060"/>
                </a:solidFill>
              </a:rPr>
              <a:t> подана у « </a:t>
            </a:r>
            <a:r>
              <a:rPr lang="ru-RU" b="1" dirty="0" err="1" smtClean="0">
                <a:solidFill>
                  <a:srgbClr val="002060"/>
                </a:solidFill>
              </a:rPr>
              <a:t>Хроніці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Польщі</a:t>
            </a:r>
            <a:r>
              <a:rPr lang="ru-RU" b="1" dirty="0" smtClean="0">
                <a:solidFill>
                  <a:srgbClr val="002060"/>
                </a:solidFill>
              </a:rPr>
              <a:t>» Мартина </a:t>
            </a:r>
            <a:r>
              <a:rPr lang="ru-RU" b="1" dirty="0" err="1" smtClean="0">
                <a:solidFill>
                  <a:srgbClr val="002060"/>
                </a:solidFill>
              </a:rPr>
              <a:t>Бєльського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... р.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3) </a:t>
            </a:r>
            <a:r>
              <a:rPr lang="ru-RU" b="1" dirty="0" err="1" smtClean="0">
                <a:solidFill>
                  <a:srgbClr val="002060"/>
                </a:solidFill>
              </a:rPr>
              <a:t>Першою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відомою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Січчю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вважають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фортецю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була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зведена</a:t>
            </a:r>
            <a:r>
              <a:rPr lang="ru-RU" b="1" dirty="0" smtClean="0">
                <a:solidFill>
                  <a:srgbClr val="002060"/>
                </a:solidFill>
              </a:rPr>
              <a:t> на ... князем ...</a:t>
            </a:r>
            <a:r>
              <a:rPr lang="uk-UA" b="1" dirty="0" smtClean="0">
                <a:solidFill>
                  <a:srgbClr val="002060"/>
                </a:solidFill>
              </a:rPr>
              <a:t>в … році</a:t>
            </a:r>
            <a:r>
              <a:rPr lang="ru-RU" b="1" dirty="0" smtClean="0">
                <a:solidFill>
                  <a:srgbClr val="002060"/>
                </a:solidFill>
              </a:rPr>
              <a:t> 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4) </a:t>
            </a:r>
            <a:r>
              <a:rPr lang="ru-RU" b="1" dirty="0" err="1" smtClean="0">
                <a:solidFill>
                  <a:srgbClr val="002060"/>
                </a:solidFill>
              </a:rPr>
              <a:t>Легке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маневрене</a:t>
            </a:r>
            <a:r>
              <a:rPr lang="ru-RU" b="1" dirty="0" smtClean="0">
                <a:solidFill>
                  <a:srgbClr val="002060"/>
                </a:solidFill>
              </a:rPr>
              <a:t> судно, яке </a:t>
            </a:r>
            <a:r>
              <a:rPr lang="ru-RU" b="1" dirty="0" err="1" smtClean="0">
                <a:solidFill>
                  <a:srgbClr val="002060"/>
                </a:solidFill>
              </a:rPr>
              <a:t>використовували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козаки</a:t>
            </a:r>
            <a:r>
              <a:rPr lang="ru-RU" b="1" dirty="0" smtClean="0">
                <a:solidFill>
                  <a:srgbClr val="002060"/>
                </a:solidFill>
              </a:rPr>
              <a:t> у </a:t>
            </a:r>
            <a:r>
              <a:rPr lang="ru-RU" b="1" dirty="0" err="1" smtClean="0">
                <a:solidFill>
                  <a:srgbClr val="002060"/>
                </a:solidFill>
              </a:rPr>
              <a:t>своїх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морських</a:t>
            </a:r>
            <a:r>
              <a:rPr lang="ru-RU" b="1" dirty="0" smtClean="0">
                <a:solidFill>
                  <a:srgbClr val="002060"/>
                </a:solidFill>
              </a:rPr>
              <a:t> походах, </a:t>
            </a:r>
            <a:r>
              <a:rPr lang="ru-RU" b="1" dirty="0" err="1" smtClean="0">
                <a:solidFill>
                  <a:srgbClr val="002060"/>
                </a:solidFill>
              </a:rPr>
              <a:t>називалося</a:t>
            </a:r>
            <a:r>
              <a:rPr lang="ru-RU" b="1" dirty="0" smtClean="0">
                <a:solidFill>
                  <a:srgbClr val="002060"/>
                </a:solidFill>
              </a:rPr>
              <a:t> ... 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5) Центром </a:t>
            </a:r>
            <a:r>
              <a:rPr lang="ru-RU" b="1" dirty="0" err="1" smtClean="0">
                <a:solidFill>
                  <a:srgbClr val="002060"/>
                </a:solidFill>
              </a:rPr>
              <a:t>реєстрового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козацтва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було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місто</a:t>
            </a:r>
            <a:r>
              <a:rPr lang="ru-RU" b="1" dirty="0" smtClean="0">
                <a:solidFill>
                  <a:srgbClr val="002060"/>
                </a:solidFill>
              </a:rPr>
              <a:t> ... 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6) Перше </a:t>
            </a:r>
            <a:r>
              <a:rPr lang="ru-RU" b="1" dirty="0" err="1" smtClean="0">
                <a:solidFill>
                  <a:srgbClr val="002060"/>
                </a:solidFill>
              </a:rPr>
              <a:t>козацьке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повстання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кінця</a:t>
            </a:r>
            <a:r>
              <a:rPr lang="ru-RU" b="1" dirty="0" smtClean="0">
                <a:solidFill>
                  <a:srgbClr val="002060"/>
                </a:solidFill>
              </a:rPr>
              <a:t> XVI ст. </a:t>
            </a:r>
            <a:r>
              <a:rPr lang="ru-RU" b="1" dirty="0" err="1" smtClean="0">
                <a:solidFill>
                  <a:srgbClr val="002060"/>
                </a:solidFill>
              </a:rPr>
              <a:t>відбулося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керівництвом</a:t>
            </a:r>
            <a:r>
              <a:rPr lang="ru-RU" b="1" dirty="0" smtClean="0">
                <a:solidFill>
                  <a:srgbClr val="002060"/>
                </a:solidFill>
              </a:rPr>
              <a:t> ... </a:t>
            </a:r>
            <a:r>
              <a:rPr lang="uk-UA" b="1" dirty="0" smtClean="0">
                <a:solidFill>
                  <a:srgbClr val="002060"/>
                </a:solidFill>
              </a:rPr>
              <a:t> в … роках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uk-UA" b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Дидактична </a:t>
            </a:r>
            <a:r>
              <a:rPr lang="ru-RU" dirty="0" err="1" smtClean="0">
                <a:solidFill>
                  <a:srgbClr val="FF0000"/>
                </a:solidFill>
              </a:rPr>
              <a:t>гра</a:t>
            </a:r>
            <a:r>
              <a:rPr lang="ru-RU" dirty="0" smtClean="0">
                <a:solidFill>
                  <a:srgbClr val="FF0000"/>
                </a:solidFill>
              </a:rPr>
              <a:t> «</a:t>
            </a:r>
            <a:r>
              <a:rPr lang="ru-RU" dirty="0" err="1" smtClean="0">
                <a:solidFill>
                  <a:srgbClr val="FF0000"/>
                </a:solidFill>
              </a:rPr>
              <a:t>Віднови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втрачене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8964488" cy="567463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7) Король ... у ... р. </a:t>
            </a:r>
            <a:r>
              <a:rPr lang="ru-RU" b="1" dirty="0" err="1" smtClean="0">
                <a:solidFill>
                  <a:srgbClr val="002060"/>
                </a:solidFill>
              </a:rPr>
              <a:t>надав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реєстровому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козацтву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клейноди</a:t>
            </a:r>
            <a:r>
              <a:rPr lang="ru-RU" b="1" dirty="0" smtClean="0">
                <a:solidFill>
                  <a:srgbClr val="002060"/>
                </a:solidFill>
              </a:rPr>
              <a:t> ... 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8) </a:t>
            </a:r>
            <a:r>
              <a:rPr lang="ru-RU" b="1" dirty="0" err="1" smtClean="0">
                <a:solidFill>
                  <a:srgbClr val="002060"/>
                </a:solidFill>
              </a:rPr>
              <a:t>Запорозька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Січ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поділялася</a:t>
            </a:r>
            <a:r>
              <a:rPr lang="ru-RU" b="1" dirty="0" smtClean="0">
                <a:solidFill>
                  <a:srgbClr val="002060"/>
                </a:solidFill>
              </a:rPr>
              <a:t> на ... </a:t>
            </a:r>
            <a:r>
              <a:rPr lang="ru-RU" b="1" dirty="0" err="1" smtClean="0">
                <a:solidFill>
                  <a:srgbClr val="002060"/>
                </a:solidFill>
              </a:rPr>
              <a:t>куренів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9) Символом </a:t>
            </a:r>
            <a:r>
              <a:rPr lang="ru-RU" b="1" dirty="0" err="1" smtClean="0">
                <a:solidFill>
                  <a:srgbClr val="002060"/>
                </a:solidFill>
              </a:rPr>
              <a:t>влади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козацького</a:t>
            </a:r>
            <a:r>
              <a:rPr lang="ru-RU" b="1" dirty="0" smtClean="0">
                <a:solidFill>
                  <a:srgbClr val="002060"/>
                </a:solidFill>
              </a:rPr>
              <a:t> полковника </a:t>
            </a:r>
            <a:r>
              <a:rPr lang="ru-RU" b="1" dirty="0" err="1" smtClean="0">
                <a:solidFill>
                  <a:srgbClr val="002060"/>
                </a:solidFill>
              </a:rPr>
              <a:t>був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</a:rPr>
              <a:t>ла</a:t>
            </a:r>
            <a:r>
              <a:rPr lang="ru-RU" b="1" dirty="0" smtClean="0">
                <a:solidFill>
                  <a:srgbClr val="002060"/>
                </a:solidFill>
              </a:rPr>
              <a:t>)... 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10) </a:t>
            </a:r>
            <a:r>
              <a:rPr lang="ru-RU" b="1" dirty="0" err="1" smtClean="0">
                <a:solidFill>
                  <a:srgbClr val="002060"/>
                </a:solidFill>
              </a:rPr>
              <a:t>Берестейська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церковна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унія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була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укладена</a:t>
            </a:r>
            <a:r>
              <a:rPr lang="ru-RU" b="1" dirty="0" smtClean="0">
                <a:solidFill>
                  <a:srgbClr val="002060"/>
                </a:solidFill>
              </a:rPr>
              <a:t> ... </a:t>
            </a:r>
            <a:r>
              <a:rPr lang="ru-RU" b="1" dirty="0" err="1" smtClean="0">
                <a:solidFill>
                  <a:srgbClr val="002060"/>
                </a:solidFill>
              </a:rPr>
              <a:t>p</a:t>
            </a:r>
            <a:r>
              <a:rPr lang="ru-RU" b="1" dirty="0" smtClean="0">
                <a:solidFill>
                  <a:srgbClr val="002060"/>
                </a:solidFill>
              </a:rPr>
              <a:t>., у </a:t>
            </a:r>
            <a:r>
              <a:rPr lang="ru-RU" b="1" dirty="0" err="1" smtClean="0">
                <a:solidFill>
                  <a:srgbClr val="002060"/>
                </a:solidFill>
              </a:rPr>
              <a:t>результаті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якої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утворилася</a:t>
            </a:r>
            <a:r>
              <a:rPr lang="ru-RU" b="1" dirty="0" smtClean="0">
                <a:solidFill>
                  <a:srgbClr val="002060"/>
                </a:solidFill>
              </a:rPr>
              <a:t> ... .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11) </a:t>
            </a:r>
            <a:r>
              <a:rPr lang="ru-RU" b="1" dirty="0" err="1" smtClean="0">
                <a:solidFill>
                  <a:srgbClr val="002060"/>
                </a:solidFill>
              </a:rPr>
              <a:t>Взяття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Кафи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козаками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відбулося</a:t>
            </a:r>
            <a:r>
              <a:rPr lang="ru-RU" b="1" dirty="0" smtClean="0">
                <a:solidFill>
                  <a:srgbClr val="002060"/>
                </a:solidFill>
              </a:rPr>
              <a:t> в ... р.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керівництвом</a:t>
            </a:r>
            <a:r>
              <a:rPr lang="ru-RU" b="1" dirty="0" smtClean="0">
                <a:solidFill>
                  <a:srgbClr val="002060"/>
                </a:solidFill>
              </a:rPr>
              <a:t> ... 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12) П.Конашевич </a:t>
            </a:r>
            <a:r>
              <a:rPr lang="ru-RU" b="1" dirty="0" err="1" smtClean="0">
                <a:solidFill>
                  <a:srgbClr val="002060"/>
                </a:solidFill>
              </a:rPr>
              <a:t>Сагайдачний</a:t>
            </a:r>
            <a:r>
              <a:rPr lang="ru-RU" b="1" dirty="0" smtClean="0">
                <a:solidFill>
                  <a:srgbClr val="002060"/>
                </a:solidFill>
              </a:rPr>
              <a:t> проявив себе </a:t>
            </a:r>
            <a:r>
              <a:rPr lang="ru-RU" b="1" dirty="0" err="1" smtClean="0">
                <a:solidFill>
                  <a:srgbClr val="002060"/>
                </a:solidFill>
              </a:rPr>
              <a:t>чудовим</a:t>
            </a:r>
            <a:r>
              <a:rPr lang="ru-RU" b="1" dirty="0" smtClean="0">
                <a:solidFill>
                  <a:srgbClr val="002060"/>
                </a:solidFill>
              </a:rPr>
              <a:t> полководцем у  ...  </a:t>
            </a:r>
            <a:r>
              <a:rPr lang="ru-RU" b="1" dirty="0" err="1" smtClean="0">
                <a:solidFill>
                  <a:srgbClr val="002060"/>
                </a:solidFill>
              </a:rPr>
              <a:t>битві</a:t>
            </a:r>
            <a:r>
              <a:rPr lang="ru-RU" b="1" dirty="0" smtClean="0">
                <a:solidFill>
                  <a:srgbClr val="002060"/>
                </a:solidFill>
              </a:rPr>
              <a:t>, яка </a:t>
            </a:r>
            <a:r>
              <a:rPr lang="ru-RU" b="1" dirty="0" err="1" smtClean="0">
                <a:solidFill>
                  <a:srgbClr val="002060"/>
                </a:solidFill>
              </a:rPr>
              <a:t>відбулася</a:t>
            </a:r>
            <a:r>
              <a:rPr lang="ru-RU" b="1" dirty="0" smtClean="0">
                <a:solidFill>
                  <a:srgbClr val="002060"/>
                </a:solidFill>
              </a:rPr>
              <a:t> в ... р.</a:t>
            </a:r>
            <a:endParaRPr lang="uk-U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« </a:t>
            </a:r>
            <a:r>
              <a:rPr lang="ru-RU" b="1" dirty="0" err="1" smtClean="0">
                <a:solidFill>
                  <a:srgbClr val="002060"/>
                </a:solidFill>
              </a:rPr>
              <a:t>низове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козацтво</a:t>
            </a:r>
            <a:r>
              <a:rPr lang="ru-RU" b="1" dirty="0" smtClean="0">
                <a:solidFill>
                  <a:srgbClr val="002060"/>
                </a:solidFill>
              </a:rPr>
              <a:t> »,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« </a:t>
            </a:r>
            <a:r>
              <a:rPr lang="ru-RU" b="1" dirty="0" err="1" smtClean="0">
                <a:solidFill>
                  <a:srgbClr val="002060"/>
                </a:solidFill>
              </a:rPr>
              <a:t>реєстрове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козацтво</a:t>
            </a:r>
            <a:r>
              <a:rPr lang="ru-RU" b="1" dirty="0" smtClean="0">
                <a:solidFill>
                  <a:srgbClr val="002060"/>
                </a:solidFill>
              </a:rPr>
              <a:t>»,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«</a:t>
            </a:r>
            <a:r>
              <a:rPr lang="ru-RU" b="1" dirty="0" err="1" smtClean="0">
                <a:solidFill>
                  <a:srgbClr val="002060"/>
                </a:solidFill>
              </a:rPr>
              <a:t>Запорозька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Січ</a:t>
            </a:r>
            <a:r>
              <a:rPr lang="ru-RU" b="1" dirty="0" smtClean="0">
                <a:solidFill>
                  <a:srgbClr val="002060"/>
                </a:solidFill>
              </a:rPr>
              <a:t>»,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клейноди</a:t>
            </a:r>
            <a:r>
              <a:rPr lang="ru-RU" b="1" dirty="0" smtClean="0">
                <a:solidFill>
                  <a:srgbClr val="002060"/>
                </a:solidFill>
              </a:rPr>
              <a:t>»,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«</a:t>
            </a:r>
            <a:r>
              <a:rPr lang="ru-RU" b="1" dirty="0" err="1" smtClean="0">
                <a:solidFill>
                  <a:srgbClr val="002060"/>
                </a:solidFill>
              </a:rPr>
              <a:t>козацька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республіка</a:t>
            </a:r>
            <a:r>
              <a:rPr lang="ru-RU" b="1" dirty="0" smtClean="0">
                <a:solidFill>
                  <a:srgbClr val="002060"/>
                </a:solidFill>
              </a:rPr>
              <a:t>»,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«братства»,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національно-визвольний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рух</a:t>
            </a:r>
            <a:r>
              <a:rPr lang="ru-RU" b="1" dirty="0" smtClean="0">
                <a:solidFill>
                  <a:srgbClr val="002060"/>
                </a:solidFill>
              </a:rPr>
              <a:t>».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Поясніть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значення</a:t>
            </a:r>
            <a:r>
              <a:rPr lang="ru-RU" dirty="0" smtClean="0">
                <a:solidFill>
                  <a:srgbClr val="FF0000"/>
                </a:solidFill>
              </a:rPr>
              <a:t> понять </a:t>
            </a:r>
            <a:r>
              <a:rPr lang="ru-RU" dirty="0" err="1" smtClean="0">
                <a:solidFill>
                  <a:srgbClr val="FF0000"/>
                </a:solidFill>
              </a:rPr>
              <a:t>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термінів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36712"/>
            <a:ext cx="8892480" cy="51705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 smtClean="0">
                <a:solidFill>
                  <a:srgbClr val="002060"/>
                </a:solidFill>
              </a:rPr>
              <a:t>... – роки життя та діяльності гетьмана П.Конашевича-Сагайдачного;</a:t>
            </a:r>
            <a:r>
              <a:rPr lang="uk-UA" b="1" cap="all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                                                </a:t>
            </a:r>
            <a:r>
              <a:rPr lang="uk-UA" b="1" dirty="0" smtClean="0">
                <a:solidFill>
                  <a:srgbClr val="FF0000"/>
                </a:solidFill>
              </a:rPr>
              <a:t>1600-1620рр. </a:t>
            </a:r>
            <a:r>
              <a:rPr lang="uk-UA" b="1" dirty="0" smtClean="0">
                <a:solidFill>
                  <a:srgbClr val="002060"/>
                </a:solidFill>
              </a:rPr>
              <a:t>– ...;</a:t>
            </a:r>
            <a:r>
              <a:rPr lang="uk-UA" b="1" cap="all" dirty="0" smtClean="0">
                <a:solidFill>
                  <a:srgbClr val="002060"/>
                </a:solidFill>
              </a:rPr>
              <a:t>                                                                            </a:t>
            </a:r>
            <a:r>
              <a:rPr lang="uk-UA" b="1" dirty="0" smtClean="0">
                <a:solidFill>
                  <a:srgbClr val="002060"/>
                </a:solidFill>
              </a:rPr>
              <a:t>...– здобуття українськими козаками Кафи – найбільшого невільницького ринку в Криму;</a:t>
            </a:r>
            <a:r>
              <a:rPr lang="uk-UA" b="1" cap="all" dirty="0" smtClean="0">
                <a:solidFill>
                  <a:srgbClr val="002060"/>
                </a:solidFill>
              </a:rPr>
              <a:t>                          </a:t>
            </a:r>
            <a:r>
              <a:rPr lang="uk-UA" b="1" dirty="0" smtClean="0">
                <a:solidFill>
                  <a:srgbClr val="FF0000"/>
                </a:solidFill>
              </a:rPr>
              <a:t>1618р. </a:t>
            </a:r>
            <a:r>
              <a:rPr lang="uk-UA" b="1" dirty="0" smtClean="0">
                <a:solidFill>
                  <a:srgbClr val="002060"/>
                </a:solidFill>
              </a:rPr>
              <a:t>–... ;</a:t>
            </a:r>
            <a:r>
              <a:rPr lang="uk-UA" b="1" cap="all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      </a:t>
            </a:r>
            <a:r>
              <a:rPr lang="uk-UA" b="1" dirty="0" smtClean="0">
                <a:solidFill>
                  <a:srgbClr val="002060"/>
                </a:solidFill>
              </a:rPr>
              <a:t> ...– відновлення ієрархії православної церкви;</a:t>
            </a:r>
            <a:r>
              <a:rPr lang="uk-UA" b="1" cap="all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                    </a:t>
            </a:r>
            <a:r>
              <a:rPr lang="uk-UA" b="1" dirty="0" smtClean="0">
                <a:solidFill>
                  <a:srgbClr val="002060"/>
                </a:solidFill>
              </a:rPr>
              <a:t> ... – Хотинська битва.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...  - рік знищення турецької фортеці Варна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...  - рік заснування реєстрового козацтва;</a:t>
            </a:r>
          </a:p>
          <a:p>
            <a:r>
              <a:rPr lang="uk-UA" b="1" dirty="0" smtClean="0">
                <a:solidFill>
                  <a:srgbClr val="FF0000"/>
                </a:solidFill>
              </a:rPr>
              <a:t>1615р. </a:t>
            </a:r>
            <a:r>
              <a:rPr lang="uk-UA" b="1" dirty="0" smtClean="0">
                <a:solidFill>
                  <a:srgbClr val="002060"/>
                </a:solidFill>
              </a:rPr>
              <a:t>- ...</a:t>
            </a:r>
          </a:p>
          <a:p>
            <a:pPr>
              <a:buNone/>
            </a:pP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95736" y="0"/>
            <a:ext cx="8229600" cy="836712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Назвіть дати: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620688"/>
            <a:ext cx="8964488" cy="5472608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1) </a:t>
            </a:r>
            <a:r>
              <a:rPr lang="ru-RU" sz="3200" b="1" dirty="0" err="1" smtClean="0">
                <a:solidFill>
                  <a:srgbClr val="002060"/>
                </a:solidFill>
              </a:rPr>
              <a:t>Назвіть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імена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видатних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історичних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діячів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цієї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доби</a:t>
            </a:r>
            <a:r>
              <a:rPr lang="ru-RU" sz="3200" b="1" dirty="0" smtClean="0">
                <a:solidFill>
                  <a:srgbClr val="002060"/>
                </a:solidFill>
              </a:rPr>
              <a:t>. У </a:t>
            </a:r>
            <a:r>
              <a:rPr lang="ru-RU" sz="3200" b="1" dirty="0" err="1" smtClean="0">
                <a:solidFill>
                  <a:srgbClr val="002060"/>
                </a:solidFill>
              </a:rPr>
              <a:t>чому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вбачаєте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їх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внесок</a:t>
            </a:r>
            <a:r>
              <a:rPr lang="ru-RU" sz="3200" b="1" dirty="0" smtClean="0">
                <a:solidFill>
                  <a:srgbClr val="002060"/>
                </a:solidFill>
              </a:rPr>
              <a:t> в </a:t>
            </a:r>
            <a:r>
              <a:rPr lang="ru-RU" sz="3200" b="1" dirty="0" err="1" smtClean="0">
                <a:solidFill>
                  <a:srgbClr val="002060"/>
                </a:solidFill>
              </a:rPr>
              <a:t>історію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України</a:t>
            </a:r>
            <a:r>
              <a:rPr lang="ru-RU" sz="3200" b="1" dirty="0" smtClean="0">
                <a:solidFill>
                  <a:srgbClr val="002060"/>
                </a:solidFill>
              </a:rPr>
              <a:t> XVI ст.?</a:t>
            </a:r>
            <a:endParaRPr lang="uk-UA" sz="3200" b="1" dirty="0" smtClean="0">
              <a:solidFill>
                <a:srgbClr val="002060"/>
              </a:solidFill>
            </a:endParaRPr>
          </a:p>
          <a:p>
            <a:r>
              <a:rPr lang="ru-RU" sz="3200" b="1" dirty="0" smtClean="0">
                <a:solidFill>
                  <a:srgbClr val="002060"/>
                </a:solidFill>
              </a:rPr>
              <a:t>2) </a:t>
            </a:r>
            <a:r>
              <a:rPr lang="ru-RU" sz="3200" b="1" dirty="0" err="1" smtClean="0">
                <a:solidFill>
                  <a:srgbClr val="002060"/>
                </a:solidFill>
              </a:rPr>
              <a:t>Схарактеризуйте</a:t>
            </a:r>
            <a:r>
              <a:rPr lang="ru-RU" sz="3200" b="1" dirty="0" smtClean="0">
                <a:solidFill>
                  <a:srgbClr val="002060"/>
                </a:solidFill>
              </a:rPr>
              <a:t> причини </a:t>
            </a:r>
            <a:r>
              <a:rPr lang="ru-RU" sz="3200" b="1" dirty="0" err="1" smtClean="0">
                <a:solidFill>
                  <a:srgbClr val="002060"/>
                </a:solidFill>
              </a:rPr>
              <a:t>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наслідки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виникнення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українського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козацтва</a:t>
            </a:r>
            <a:r>
              <a:rPr lang="ru-RU" sz="3200" b="1" dirty="0" smtClean="0">
                <a:solidFill>
                  <a:srgbClr val="002060"/>
                </a:solidFill>
              </a:rPr>
              <a:t>.</a:t>
            </a:r>
            <a:endParaRPr lang="uk-UA" sz="3200" b="1" dirty="0" smtClean="0">
              <a:solidFill>
                <a:srgbClr val="002060"/>
              </a:solidFill>
            </a:endParaRPr>
          </a:p>
          <a:p>
            <a:r>
              <a:rPr lang="ru-RU" sz="3200" b="1" dirty="0" smtClean="0">
                <a:solidFill>
                  <a:srgbClr val="002060"/>
                </a:solidFill>
              </a:rPr>
              <a:t>3) </a:t>
            </a:r>
            <a:r>
              <a:rPr lang="ru-RU" sz="3200" b="1" dirty="0" err="1" smtClean="0">
                <a:solidFill>
                  <a:srgbClr val="002060"/>
                </a:solidFill>
              </a:rPr>
              <a:t>Покажіть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місця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розташування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Запорозьких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Січей</a:t>
            </a:r>
            <a:r>
              <a:rPr lang="ru-RU" sz="3200" b="1" dirty="0" smtClean="0">
                <a:solidFill>
                  <a:srgbClr val="002060"/>
                </a:solidFill>
              </a:rPr>
              <a:t> та </a:t>
            </a:r>
            <a:r>
              <a:rPr lang="ru-RU" sz="3200" b="1" dirty="0" err="1" smtClean="0">
                <a:solidFill>
                  <a:srgbClr val="002060"/>
                </a:solidFill>
              </a:rPr>
              <a:t>володіння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Війська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Запорозького</a:t>
            </a:r>
            <a:r>
              <a:rPr lang="ru-RU" sz="3200" b="1" dirty="0" smtClean="0">
                <a:solidFill>
                  <a:srgbClr val="002060"/>
                </a:solidFill>
              </a:rPr>
              <a:t> в XVI ст.</a:t>
            </a:r>
            <a:endParaRPr lang="uk-UA" sz="3200" b="1" dirty="0" smtClean="0">
              <a:solidFill>
                <a:srgbClr val="002060"/>
              </a:solidFill>
            </a:endParaRPr>
          </a:p>
          <a:p>
            <a:r>
              <a:rPr lang="ru-RU" sz="3200" b="1" dirty="0" smtClean="0">
                <a:solidFill>
                  <a:srgbClr val="002060"/>
                </a:solidFill>
              </a:rPr>
              <a:t>4) </a:t>
            </a:r>
            <a:r>
              <a:rPr lang="ru-RU" sz="3200" b="1" dirty="0" err="1" smtClean="0">
                <a:solidFill>
                  <a:srgbClr val="002060"/>
                </a:solidFill>
              </a:rPr>
              <a:t>Які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території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були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охоплені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козацькими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повстаннями</a:t>
            </a:r>
            <a:r>
              <a:rPr lang="ru-RU" sz="3200" b="1" dirty="0" smtClean="0">
                <a:solidFill>
                  <a:srgbClr val="002060"/>
                </a:solidFill>
              </a:rPr>
              <a:t> 90-х </a:t>
            </a:r>
            <a:r>
              <a:rPr lang="ru-RU" sz="3200" b="1" dirty="0" err="1" smtClean="0">
                <a:solidFill>
                  <a:srgbClr val="002060"/>
                </a:solidFill>
              </a:rPr>
              <a:t>pp</a:t>
            </a:r>
            <a:r>
              <a:rPr lang="ru-RU" sz="3200" b="1" dirty="0" smtClean="0">
                <a:solidFill>
                  <a:srgbClr val="002060"/>
                </a:solidFill>
              </a:rPr>
              <a:t>. XVI ст.?</a:t>
            </a:r>
            <a:endParaRPr lang="uk-UA" sz="3200" b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3768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err="1" smtClean="0">
                <a:solidFill>
                  <a:srgbClr val="FF0000"/>
                </a:solidFill>
              </a:rPr>
              <a:t>Завдання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5813" y="274638"/>
            <a:ext cx="7900987" cy="639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dirty="0" smtClean="0">
                <a:solidFill>
                  <a:srgbClr val="FFFF00"/>
                </a:solidFill>
              </a:rPr>
              <a:t>Управління Запорозькою Січчю</a:t>
            </a:r>
            <a:r>
              <a:rPr lang="uk-UA" b="0" dirty="0" smtClean="0">
                <a:solidFill>
                  <a:srgbClr val="FFFF00"/>
                </a:solidFill>
              </a:rPr>
              <a:t>.</a:t>
            </a:r>
            <a:endParaRPr lang="ru-RU" b="0" dirty="0">
              <a:solidFill>
                <a:srgbClr val="FFFF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95600" y="836712"/>
            <a:ext cx="2895600" cy="534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/>
              <a:t>КОЗАЦЬКА РАДА</a:t>
            </a:r>
            <a:endParaRPr lang="ru-RU" sz="2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1916832"/>
            <a:ext cx="1728192" cy="609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Курінні </a:t>
            </a:r>
          </a:p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отамани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08304" y="1844824"/>
            <a:ext cx="1530896" cy="8221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Реєстрова</a:t>
            </a:r>
          </a:p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старшина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64088" y="1988840"/>
            <a:ext cx="1371600" cy="609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Військова</a:t>
            </a:r>
          </a:p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старшина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83768" y="1988840"/>
            <a:ext cx="2514600" cy="609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Гетьман</a:t>
            </a:r>
          </a:p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</a:rPr>
              <a:t>( кошовий отаман 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3400" y="2667000"/>
            <a:ext cx="1806352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/>
              <a:t>Запорозький</a:t>
            </a:r>
          </a:p>
          <a:p>
            <a:pPr algn="ctr">
              <a:defRPr/>
            </a:pPr>
            <a:r>
              <a:rPr lang="uk-UA" sz="1600" b="1" dirty="0"/>
              <a:t>Кіш ( Січ )</a:t>
            </a:r>
          </a:p>
          <a:p>
            <a:pPr algn="ctr">
              <a:defRPr/>
            </a:pPr>
            <a:r>
              <a:rPr lang="uk-UA" sz="1600" b="1" dirty="0"/>
              <a:t>38 курен</a:t>
            </a:r>
            <a:r>
              <a:rPr lang="uk-UA" sz="1600" dirty="0"/>
              <a:t>ів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7800" y="2667000"/>
            <a:ext cx="1546448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/>
              <a:t>Обозний</a:t>
            </a:r>
          </a:p>
          <a:p>
            <a:pPr algn="ctr">
              <a:defRPr/>
            </a:pPr>
            <a:r>
              <a:rPr lang="uk-UA" sz="1600" b="1" dirty="0"/>
              <a:t>Писар</a:t>
            </a:r>
          </a:p>
          <a:p>
            <a:pPr algn="ctr">
              <a:defRPr/>
            </a:pPr>
            <a:r>
              <a:rPr lang="uk-UA" sz="1600" b="1" dirty="0"/>
              <a:t>Суддя</a:t>
            </a:r>
          </a:p>
          <a:p>
            <a:pPr algn="ctr">
              <a:defRPr/>
            </a:pPr>
            <a:r>
              <a:rPr lang="uk-UA" sz="1600" b="1" dirty="0"/>
              <a:t>Осавули(2)</a:t>
            </a:r>
            <a:endParaRPr lang="ru-RU" sz="16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36296" y="2667000"/>
            <a:ext cx="1755304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/>
              <a:t>Територіальні</a:t>
            </a:r>
          </a:p>
          <a:p>
            <a:pPr algn="ctr">
              <a:defRPr/>
            </a:pPr>
            <a:r>
              <a:rPr lang="uk-UA" sz="1600" b="1" dirty="0"/>
              <a:t>реєстрові</a:t>
            </a:r>
          </a:p>
          <a:p>
            <a:pPr algn="ctr">
              <a:defRPr/>
            </a:pPr>
            <a:r>
              <a:rPr lang="uk-UA" sz="1600" b="1" dirty="0"/>
              <a:t>полки</a:t>
            </a:r>
            <a:endParaRPr lang="ru-RU" sz="1600" b="1" dirty="0"/>
          </a:p>
        </p:txBody>
      </p:sp>
      <p:cxnSp>
        <p:nvCxnSpPr>
          <p:cNvPr id="15" name="Прямая со стрелкой 14"/>
          <p:cNvCxnSpPr>
            <a:stCxn id="5" idx="2"/>
          </p:cNvCxnSpPr>
          <p:nvPr/>
        </p:nvCxnSpPr>
        <p:spPr>
          <a:xfrm flipH="1">
            <a:off x="3733800" y="1371600"/>
            <a:ext cx="609600" cy="6096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8" idx="0"/>
          </p:cNvCxnSpPr>
          <p:nvPr/>
        </p:nvCxnSpPr>
        <p:spPr>
          <a:xfrm>
            <a:off x="4343400" y="1371600"/>
            <a:ext cx="1706488" cy="61724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2057400" y="4725144"/>
            <a:ext cx="4386808" cy="761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/>
              <a:t>Військо </a:t>
            </a:r>
            <a:r>
              <a:rPr lang="uk-UA" sz="2000" b="1" dirty="0" smtClean="0"/>
              <a:t>(полки</a:t>
            </a:r>
            <a:r>
              <a:rPr lang="uk-UA" sz="2000" b="1" dirty="0"/>
              <a:t>, сотні, десятки)</a:t>
            </a:r>
            <a:endParaRPr lang="ru-RU" sz="20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57400" y="5486400"/>
            <a:ext cx="4386808" cy="7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/>
              <a:t>Полковники, сотники, </a:t>
            </a:r>
          </a:p>
          <a:p>
            <a:pPr algn="ctr">
              <a:defRPr/>
            </a:pPr>
            <a:r>
              <a:rPr lang="uk-UA" sz="2000" b="1" dirty="0"/>
              <a:t>десятники ( отамани)</a:t>
            </a:r>
            <a:endParaRPr lang="ru-RU" sz="2000" b="1" dirty="0"/>
          </a:p>
        </p:txBody>
      </p:sp>
      <p:cxnSp>
        <p:nvCxnSpPr>
          <p:cNvPr id="21" name="Прямая со стрелкой 20"/>
          <p:cNvCxnSpPr>
            <a:stCxn id="9" idx="2"/>
          </p:cNvCxnSpPr>
          <p:nvPr/>
        </p:nvCxnSpPr>
        <p:spPr>
          <a:xfrm rot="16200000" flipH="1">
            <a:off x="2691731" y="3647777"/>
            <a:ext cx="2135188" cy="36513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26"/>
          <p:cNvCxnSpPr>
            <a:stCxn id="13" idx="2"/>
          </p:cNvCxnSpPr>
          <p:nvPr/>
        </p:nvCxnSpPr>
        <p:spPr>
          <a:xfrm rot="5400000">
            <a:off x="6304874" y="3982126"/>
            <a:ext cx="1752600" cy="1865548"/>
          </a:xfrm>
          <a:prstGeom prst="bentConnector2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hape 30"/>
          <p:cNvCxnSpPr>
            <a:stCxn id="11" idx="2"/>
            <a:endCxn id="18" idx="1"/>
          </p:cNvCxnSpPr>
          <p:nvPr/>
        </p:nvCxnSpPr>
        <p:spPr>
          <a:xfrm rot="16200000" flipH="1">
            <a:off x="1327702" y="4376074"/>
            <a:ext cx="838572" cy="620824"/>
          </a:xfrm>
          <a:prstGeom prst="bentConnector2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>
            <a:stCxn id="11" idx="1"/>
            <a:endCxn id="5" idx="1"/>
          </p:cNvCxnSpPr>
          <p:nvPr/>
        </p:nvCxnSpPr>
        <p:spPr>
          <a:xfrm rot="10800000" flipH="1">
            <a:off x="533400" y="1104156"/>
            <a:ext cx="2362200" cy="2362944"/>
          </a:xfrm>
          <a:prstGeom prst="bentConnector3">
            <a:avLst>
              <a:gd name="adj1" fmla="val -9677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13" idx="3"/>
            <a:endCxn id="5" idx="3"/>
          </p:cNvCxnSpPr>
          <p:nvPr/>
        </p:nvCxnSpPr>
        <p:spPr>
          <a:xfrm flipH="1" flipV="1">
            <a:off x="5791200" y="1104156"/>
            <a:ext cx="3200400" cy="2248644"/>
          </a:xfrm>
          <a:prstGeom prst="bentConnector3">
            <a:avLst>
              <a:gd name="adj1" fmla="val -7143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692696"/>
          <a:ext cx="9144001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3928"/>
                <a:gridCol w="5220073"/>
              </a:tblGrid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</a:p>
                    <a:p>
                      <a:endParaRPr lang="uk-U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Яким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роком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датована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перша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згадка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про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українських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козаків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писемних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джерелах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kumimoji="0" lang="uk-U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1475 р.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1489 р.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1524 р.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1569 р.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1) Яка причина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зумовила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знелюднення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в XV—XVI ст.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значних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територій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України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утворення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Дикого поля?</a:t>
                      </a:r>
                      <a:endParaRPr kumimoji="0" lang="uk-U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Входження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українських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земель до складу Великого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князівства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Литовського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Татарсько-турецькі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напади;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Польська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експансія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українські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землі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Розширення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кордонів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Московської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держави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2) Як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називали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заплаву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Дніпра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що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простягалася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обох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його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боків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о.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Хортиця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приблизно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на 100 км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завширшки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3 до 25 км?</a:t>
                      </a:r>
                      <a:endParaRPr kumimoji="0" lang="uk-U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Дике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Поле;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Дніпровський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Низ;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Запорожжя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Великий Луг.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причини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змушували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козаків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вирушати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kumimoji="0" lang="ru-RU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морські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походи?</a:t>
                      </a:r>
                      <a:endParaRPr kumimoji="0" lang="uk-U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Прагнення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налагодити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торговельні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відносини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Туреччиною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Захопити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частину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території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Османської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імперії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Здобути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собі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здобич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визволити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рабства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своїх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побратимів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інших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невільників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Розгромити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підкорити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Кримське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ханство.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         </a:t>
            </a:r>
            <a:r>
              <a:rPr lang="uk-UA" dirty="0" smtClean="0">
                <a:solidFill>
                  <a:srgbClr val="FF0000"/>
                </a:solidFill>
              </a:rPr>
              <a:t>Тести 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970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5694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2355526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Під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чиїм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керівництвом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була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зведена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в 50-ті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XVI ст. перша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відома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Січ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на о.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Хортиця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kumimoji="0" lang="uk-UA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Д.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Вишневецького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К.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Косинського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І.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Підкови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С.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Кішки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3) До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якого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періоду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належать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перші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письмові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згадки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про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українських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козаків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kumimoji="0" lang="uk-UA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Початок XV ст.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Кінець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XV ст.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Початок XVI ст.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Кінець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XV</a:t>
                      </a:r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ru-RU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</a:t>
                      </a:r>
                      <a:endParaRPr lang="uk-UA" sz="2400" b="1" dirty="0"/>
                    </a:p>
                  </a:txBody>
                  <a:tcPr/>
                </a:tc>
              </a:tr>
              <a:tr h="569418"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4)</a:t>
                      </a:r>
                      <a:r>
                        <a:rPr kumimoji="0" lang="ru-RU" sz="24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Укажіть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назву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господарств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хуторів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запорожців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на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яких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вони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перебували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перервах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між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військовими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походами.</a:t>
                      </a:r>
                      <a:endParaRPr kumimoji="0" lang="ru-RU" sz="24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фільварок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зимівник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паланка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курінь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4)</a:t>
                      </a:r>
                      <a:r>
                        <a:rPr kumimoji="0" lang="ru-RU" sz="24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Термін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який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позначав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Запорозьку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Січ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усім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її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військово-політичним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устроєм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—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це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kumimoji="0" lang="ru-RU" sz="24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кіш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курінь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гетьманщина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старшина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0"/>
            <a:ext cx="8229600" cy="778098"/>
          </a:xfrm>
        </p:spPr>
        <p:txBody>
          <a:bodyPr>
            <a:normAutofit/>
          </a:bodyPr>
          <a:lstStyle/>
          <a:p>
            <a:r>
              <a:rPr lang="uk-UA" sz="2800" i="1" dirty="0" smtClean="0">
                <a:solidFill>
                  <a:srgbClr val="FF0000"/>
                </a:solidFill>
              </a:rPr>
              <a:t>5)Установіть відповідність</a:t>
            </a:r>
            <a:endParaRPr lang="uk-UA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-2" y="620688"/>
          <a:ext cx="9144002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776"/>
                <a:gridCol w="6588226"/>
              </a:tblGrid>
              <a:tr h="3085544">
                <a:tc>
                  <a:txBody>
                    <a:bodyPr/>
                    <a:lstStyle/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військовий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осавул</a:t>
                      </a:r>
                      <a:endParaRPr kumimoji="0" lang="ru-RU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військовий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писар</a:t>
                      </a:r>
                      <a:endParaRPr kumimoji="0" lang="ru-RU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військовий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суддя</a:t>
                      </a:r>
                      <a:endParaRPr kumimoji="0" lang="ru-RU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кошовий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отаман</a:t>
                      </a:r>
                      <a:endParaRPr kumimoji="0" lang="ru-RU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</a:p>
                    <a:p>
                      <a:endParaRPr lang="uk-U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посадова особа, яка мала верховну адміністративну, судову та військову владу на Січі;</a:t>
                      </a:r>
                    </a:p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посадова особа, яка розглядала кримінальні й цивільні справи, проводила слідство і виносила вироки;</a:t>
                      </a:r>
                    </a:p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посадова особа, яка відповідала за військову артилерію;</a:t>
                      </a:r>
                    </a:p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посадова особа, яка відала військовою канцелярією;</a:t>
                      </a:r>
                    </a:p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Д) посадова особа, яка відповідала за дотримання порядку на Січі та у військовому таборі, здійснювала більшість адміністративних функцій.</a:t>
                      </a:r>
                    </a:p>
                    <a:p>
                      <a:endParaRPr lang="uk-UA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4005064"/>
          <a:ext cx="914400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648"/>
                <a:gridCol w="7740354"/>
              </a:tblGrid>
              <a:tr h="514856">
                <a:tc>
                  <a:txBody>
                    <a:bodyPr/>
                    <a:lstStyle/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1) пірнач</a:t>
                      </a:r>
                    </a:p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2) булава</a:t>
                      </a:r>
                    </a:p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3) бунчук</a:t>
                      </a:r>
                    </a:p>
                    <a:p>
                      <a:r>
                        <a:rPr kumimoji="0" lang="uk-UA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4) литаври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символ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влади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кошового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отамана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гетьмана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палиця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металевою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або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дерев’яною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кулею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кінці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музичний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інструмент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що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використовувався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для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задання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ритму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руху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війська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був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довбиша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символ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Війська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Запорозького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який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використовувався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для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скріплення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офіційних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документів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символ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влади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кошового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отамана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гетьмана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куля на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жердині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до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якої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кріпилося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пасмо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кінського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волосся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Д) символ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влади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полковників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палиця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одного краю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якої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кріпилося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кілька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металевих</a:t>
                      </a:r>
                      <a:r>
                        <a:rPr kumimoji="0" lang="ru-RU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пластин.</a:t>
                      </a:r>
                    </a:p>
                    <a:p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6)</a:t>
                      </a:r>
                      <a:r>
                        <a:rPr kumimoji="0" lang="ru-RU" sz="24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Вирішальна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битва в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урочищі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Солониця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під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проводом С.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Наливайка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відбулася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kumimoji="0" lang="uk-UA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у 1569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у 1586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у 1591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у 1596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6)</a:t>
                      </a:r>
                      <a:r>
                        <a:rPr kumimoji="0" lang="ru-RU" sz="24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Молдовський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похід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І.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Підкови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відбувся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kumimoji="0" lang="uk-UA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в 1489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в 1556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1577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в 1591 р.</a:t>
                      </a:r>
                      <a:endParaRPr kumimoji="0" lang="uk-UA" sz="24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3573016"/>
          <a:ext cx="9144000" cy="344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7)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Позначте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польського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короля, за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ініціативи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якого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у 1578 р.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було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створене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реєстрове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козацтво</a:t>
                      </a:r>
                      <a:endParaRPr kumimoji="0" lang="ru-RU" sz="24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Стефан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Баторій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Сигізмунд</a:t>
                      </a:r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І</a:t>
                      </a: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Сигізмунд</a:t>
                      </a:r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ІІ</a:t>
                      </a: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Сигізмунд</a:t>
                      </a:r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ІІІ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7)</a:t>
                      </a:r>
                      <a:r>
                        <a:rPr kumimoji="0" lang="ru-RU" sz="24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Позначте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територію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охоплену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козацьким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повстання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під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керівництвом</a:t>
                      </a:r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К.Косинського</a:t>
                      </a:r>
                      <a:endParaRPr kumimoji="0" lang="ru-RU" sz="24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Правобережна</a:t>
                      </a:r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Україна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Лівобережна</a:t>
                      </a:r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Україна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Слобожанщина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24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Галичина</a:t>
                      </a:r>
                      <a:endParaRPr kumimoji="0" lang="ru-RU" sz="24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64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8)</a:t>
                      </a:r>
                      <a:r>
                        <a:rPr kumimoji="0" lang="ru-RU" sz="20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Керівний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склад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Запорозької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Січі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пізніше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Гетьманщини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—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це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kumimoji="0" lang="ru-RU" sz="20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старшина</a:t>
                      </a: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компанійці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сердюки</a:t>
                      </a: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реєстрові</a:t>
                      </a:r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козаки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8)</a:t>
                      </a:r>
                      <a:r>
                        <a:rPr kumimoji="0" lang="ru-RU" sz="20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Укажіть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ім’я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українського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магната,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який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був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засновником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першої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Запорозької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Січі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острові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Мала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Хортиця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ru-RU" sz="20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К.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Косинський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Д.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Вишневецький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С.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Кішка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В.-К.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Острозький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9)</a:t>
                      </a:r>
                      <a:r>
                        <a:rPr kumimoji="0" lang="uk-UA" sz="20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Символ влади, що виконував функції прапора та являв собою держак із дерев’яною кулею зверху, від якої звисали пасма кінського волосу та мотузок, мав назву:</a:t>
                      </a:r>
                      <a:endParaRPr kumimoji="0" lang="uk-UA" sz="20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бунчук</a:t>
                      </a:r>
                    </a:p>
                    <a:p>
                      <a:r>
                        <a:rPr kumimoji="0" lang="uk-UA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корогва</a:t>
                      </a:r>
                    </a:p>
                    <a:p>
                      <a:r>
                        <a:rPr kumimoji="0" lang="uk-UA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булава</a:t>
                      </a:r>
                    </a:p>
                    <a:p>
                      <a:r>
                        <a:rPr kumimoji="0" lang="uk-UA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каламар</a:t>
                      </a:r>
                    </a:p>
                    <a:p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9)</a:t>
                      </a:r>
                      <a:r>
                        <a:rPr kumimoji="0" lang="ru-RU" sz="2000" b="1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Прапор,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прикрашений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як правило,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зображеннями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святих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або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козака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мушкетом,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основний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клейнод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козацтва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мав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назву</a:t>
                      </a:r>
                      <a:r>
                        <a:rPr kumimoji="0" lang="ru-RU" sz="2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kumimoji="0" lang="ru-RU" sz="2000" b="1" i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бунчук</a:t>
                      </a: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корогва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булава</a:t>
                      </a:r>
                    </a:p>
                    <a:p>
                      <a:r>
                        <a:rPr kumimoji="0" lang="ru-RU" sz="20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20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каламар</a:t>
                      </a:r>
                      <a:endParaRPr kumimoji="0" lang="ru-RU" sz="20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43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968"/>
                <a:gridCol w="4860032"/>
              </a:tblGrid>
              <a:tr h="5238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24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kumimoji="0" lang="uk-UA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24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2113049">
                <a:tc>
                  <a:txBody>
                    <a:bodyPr/>
                    <a:lstStyle/>
                    <a:p>
                      <a:r>
                        <a:rPr kumimoji="0" lang="ru-RU" sz="28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10)</a:t>
                      </a:r>
                      <a:r>
                        <a:rPr kumimoji="0" lang="ru-RU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ru-RU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1) Д. </a:t>
                      </a:r>
                      <a:r>
                        <a:rPr kumimoji="0" lang="ru-RU" sz="2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Вишневецький</a:t>
                      </a:r>
                      <a:endParaRPr kumimoji="0" lang="uk-UA" sz="28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ru-RU" sz="28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2) С. Наливайко</a:t>
                      </a:r>
                      <a:endParaRPr kumimoji="0" lang="uk-UA" sz="28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10)</a:t>
                      </a:r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1) К.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Косинський</a:t>
                      </a:r>
                      <a:endParaRPr kumimoji="0" lang="ru-RU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uk-UA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2) І. </a:t>
                      </a:r>
                      <a:r>
                        <a:rPr kumimoji="0" lang="ru-RU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Підкова</a:t>
                      </a:r>
                      <a:endParaRPr kumimoji="0" lang="uk-UA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102362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двічі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гетьманом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козаків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перебував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полоні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близько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25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років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після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втечі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полону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очолював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запорожців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спільному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українсько-польському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поході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Криму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український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шляхтич, староста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канівський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черкаський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 у 1550-х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заснував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замок на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острові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Мала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Хортиця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згуртував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навколо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нього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козаків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чим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поклав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початок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існування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Запорозької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Січі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ватажок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що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походив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молдовського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шляхетського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роду;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очолив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похід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Молдови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у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результаті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ненадовго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став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молдовським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господарем;</a:t>
                      </a:r>
                    </a:p>
                    <a:p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гетьман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керівник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першого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значного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антипольського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повстання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1591—1593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.;</a:t>
                      </a:r>
                    </a:p>
                    <a:p>
                      <a:endParaRPr kumimoji="0" lang="uk-UA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ватажок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керівник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повстання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1595—1596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що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поширилося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територію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України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Білорусії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після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поразки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повстання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страчений</a:t>
                      </a:r>
                      <a:r>
                        <a:rPr kumimoji="0" lang="uk-UA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Варіант</a:t>
                      </a:r>
                      <a:r>
                        <a:rPr kumimoji="0"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kumimoji="0"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1)</a:t>
                      </a:r>
                    </a:p>
                    <a:p>
                      <a:r>
                        <a:rPr lang="uk-UA" dirty="0" smtClean="0"/>
                        <a:t>2)</a:t>
                      </a:r>
                    </a:p>
                    <a:p>
                      <a:r>
                        <a:rPr lang="uk-UA" dirty="0" smtClean="0"/>
                        <a:t>3)</a:t>
                      </a:r>
                    </a:p>
                    <a:p>
                      <a:r>
                        <a:rPr lang="uk-UA" dirty="0" smtClean="0"/>
                        <a:t>4)________________</a:t>
                      </a:r>
                    </a:p>
                    <a:p>
                      <a:r>
                        <a:rPr lang="uk-UA" dirty="0" smtClean="0"/>
                        <a:t>5)________________</a:t>
                      </a:r>
                    </a:p>
                    <a:p>
                      <a:r>
                        <a:rPr lang="uk-UA" baseline="0" dirty="0" smtClean="0"/>
                        <a:t>6)________________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1)____________</a:t>
                      </a:r>
                    </a:p>
                    <a:p>
                      <a:r>
                        <a:rPr lang="uk-UA" dirty="0" smtClean="0"/>
                        <a:t>2)____________</a:t>
                      </a:r>
                    </a:p>
                    <a:p>
                      <a:r>
                        <a:rPr lang="uk-UA" dirty="0" smtClean="0"/>
                        <a:t>3)____________</a:t>
                      </a:r>
                    </a:p>
                    <a:p>
                      <a:r>
                        <a:rPr lang="uk-UA" dirty="0" smtClean="0"/>
                        <a:t>4)</a:t>
                      </a:r>
                    </a:p>
                    <a:p>
                      <a:r>
                        <a:rPr lang="uk-UA" dirty="0" smtClean="0"/>
                        <a:t>5)</a:t>
                      </a:r>
                    </a:p>
                    <a:p>
                      <a:r>
                        <a:rPr lang="uk-UA" dirty="0" smtClean="0"/>
                        <a:t>6)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11)Назвіть: що це за речі?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717032"/>
            <a:ext cx="5234278" cy="272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2483768" y="4509120"/>
            <a:ext cx="410344" cy="4103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4</a:t>
            </a:r>
            <a:endParaRPr lang="uk-UA" sz="2000" b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907704" y="3933056"/>
            <a:ext cx="410344" cy="4103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1</a:t>
            </a:r>
            <a:endParaRPr lang="uk-UA" sz="2000" b="1" dirty="0">
              <a:solidFill>
                <a:srgbClr val="FF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771800" y="5661248"/>
            <a:ext cx="410344" cy="4103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6</a:t>
            </a:r>
            <a:endParaRPr lang="uk-UA" sz="2000" b="1" dirty="0">
              <a:solidFill>
                <a:srgbClr val="FF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283968" y="4365104"/>
            <a:ext cx="410344" cy="4103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2</a:t>
            </a:r>
            <a:endParaRPr lang="uk-UA" sz="2000" b="1" dirty="0">
              <a:solidFill>
                <a:srgbClr val="FF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24128" y="6237312"/>
            <a:ext cx="410344" cy="4103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3</a:t>
            </a:r>
            <a:endParaRPr lang="uk-UA" sz="2000" b="1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804248" y="4149080"/>
            <a:ext cx="410344" cy="4103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5</a:t>
            </a:r>
            <a:endParaRPr lang="uk-U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79712" y="0"/>
            <a:ext cx="6789440" cy="1143000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12) Назви історичну</a:t>
            </a:r>
            <a:br>
              <a:rPr lang="uk-UA" sz="3600" dirty="0" smtClean="0">
                <a:solidFill>
                  <a:srgbClr val="FF0000"/>
                </a:solidFill>
              </a:rPr>
            </a:br>
            <a:r>
              <a:rPr lang="uk-UA" sz="3600" dirty="0" smtClean="0">
                <a:solidFill>
                  <a:srgbClr val="FF0000"/>
                </a:solidFill>
              </a:rPr>
              <a:t> постать</a:t>
            </a:r>
            <a:r>
              <a:rPr lang="uk-UA" dirty="0" smtClean="0">
                <a:solidFill>
                  <a:srgbClr val="FF0000"/>
                </a:solidFill>
              </a:rPr>
              <a:t>: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Picture 5" descr="G:\Національно - визвольна війна\Дмитро Вишневецький — Вікіпедія_files\250px-D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9512" y="1340768"/>
            <a:ext cx="2736304" cy="2952328"/>
          </a:xfrm>
          <a:prstGeom prst="rect">
            <a:avLst/>
          </a:prstGeom>
          <a:noFill/>
        </p:spPr>
      </p:pic>
      <p:pic>
        <p:nvPicPr>
          <p:cNvPr id="5" name="Picture 2" descr="Картинки по запросу криштоф косинсь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124744"/>
            <a:ext cx="2576756" cy="3285365"/>
          </a:xfrm>
          <a:prstGeom prst="rect">
            <a:avLst/>
          </a:prstGeom>
          <a:noFill/>
        </p:spPr>
      </p:pic>
      <p:pic>
        <p:nvPicPr>
          <p:cNvPr id="6" name="Picture 4" descr="Картинки по запросу северин наливайко фото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000500"/>
            <a:ext cx="2326382" cy="2857500"/>
          </a:xfrm>
          <a:prstGeom prst="rect">
            <a:avLst/>
          </a:prstGeom>
          <a:noFill/>
        </p:spPr>
      </p:pic>
      <p:pic>
        <p:nvPicPr>
          <p:cNvPr id="7" name="Picture 5" descr="bank_13462_7757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3971063"/>
            <a:ext cx="2160240" cy="288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2555776" y="1268760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А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88424" y="2204864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А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67544" y="5229200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Б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652120" y="5517232"/>
            <a:ext cx="1008112" cy="9361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Б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668344" y="188640"/>
            <a:ext cx="1475656" cy="914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II </a:t>
            </a:r>
            <a:r>
              <a:rPr lang="uk-UA" sz="1600" b="1" dirty="0" smtClean="0">
                <a:solidFill>
                  <a:srgbClr val="002060"/>
                </a:solidFill>
              </a:rPr>
              <a:t>Варіант</a:t>
            </a:r>
            <a:endParaRPr lang="uk-UA" sz="1600" b="1" dirty="0">
              <a:solidFill>
                <a:srgbClr val="00206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0" y="260648"/>
            <a:ext cx="1331640" cy="914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I</a:t>
            </a:r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1600" b="1" dirty="0" smtClean="0">
                <a:solidFill>
                  <a:srgbClr val="002060"/>
                </a:solidFill>
              </a:rPr>
              <a:t>Варіант </a:t>
            </a:r>
            <a:r>
              <a:rPr lang="en-US" sz="1600" b="1" dirty="0" smtClean="0">
                <a:solidFill>
                  <a:srgbClr val="002060"/>
                </a:solidFill>
              </a:rPr>
              <a:t> </a:t>
            </a:r>
            <a:endParaRPr lang="uk-UA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  <p:bldP spid="10" grpId="0" animBg="1"/>
      <p:bldP spid="1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398</TotalTime>
  <Words>1659</Words>
  <Application>Microsoft Office PowerPoint</Application>
  <PresentationFormat>Экран (4:3)</PresentationFormat>
  <Paragraphs>278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Оцінювання навчальних досягнень  за темою «Становлення козацтва (XVI – перша половина XVIIст.» </vt:lpstr>
      <vt:lpstr>Мета уроку:</vt:lpstr>
      <vt:lpstr>Пригадай:</vt:lpstr>
      <vt:lpstr>Слайд 4</vt:lpstr>
      <vt:lpstr>Слайд 5</vt:lpstr>
      <vt:lpstr>Назви історичну постать</vt:lpstr>
      <vt:lpstr>Назвіть: що це за речі? Назвіть їх.</vt:lpstr>
      <vt:lpstr>Слайд 8</vt:lpstr>
      <vt:lpstr>Назвіть козацьку зброю:</vt:lpstr>
      <vt:lpstr>Військове мистецтво козаків.</vt:lpstr>
      <vt:lpstr> Дидактична гра «Відгадай героя» </vt:lpstr>
      <vt:lpstr>Слайд 12</vt:lpstr>
      <vt:lpstr>Реєстрове козацтво</vt:lpstr>
      <vt:lpstr> Дидактична гра «Віднови втрачене» </vt:lpstr>
      <vt:lpstr>Слайд 15</vt:lpstr>
      <vt:lpstr>Поясніть значення понять і термінів:</vt:lpstr>
      <vt:lpstr>Назвіть дати:</vt:lpstr>
      <vt:lpstr> Завдання: </vt:lpstr>
      <vt:lpstr>Управління Запорозькою Січчю.</vt:lpstr>
      <vt:lpstr>               Тести </vt:lpstr>
      <vt:lpstr>Слайд 21</vt:lpstr>
      <vt:lpstr>5)Установіть відповідність</vt:lpstr>
      <vt:lpstr>Слайд 23</vt:lpstr>
      <vt:lpstr>Слайд 24</vt:lpstr>
      <vt:lpstr>Слайд 25</vt:lpstr>
      <vt:lpstr>11)Назвіть: що це за речі?</vt:lpstr>
      <vt:lpstr>12) Назви історичну  постать: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Оцінювання навчальних досягнень  за темою «Становлення козацтва (XVI – перша половина XVIIст.»</dc:title>
  <dc:creator>WWW</dc:creator>
  <cp:lastModifiedBy>2018</cp:lastModifiedBy>
  <cp:revision>8</cp:revision>
  <dcterms:created xsi:type="dcterms:W3CDTF">2017-12-13T15:36:30Z</dcterms:created>
  <dcterms:modified xsi:type="dcterms:W3CDTF">2018-06-07T12:26:25Z</dcterms:modified>
</cp:coreProperties>
</file>