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59" r:id="rId3"/>
    <p:sldId id="258" r:id="rId4"/>
    <p:sldId id="267" r:id="rId5"/>
    <p:sldId id="268" r:id="rId6"/>
    <p:sldId id="269" r:id="rId7"/>
    <p:sldId id="257" r:id="rId8"/>
    <p:sldId id="262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1387" y="4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69000"/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14.01.2021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microsoft.com/office/2007/relationships/hdphoto" Target="../media/hdphoto4.wdp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51720" y="1484784"/>
            <a:ext cx="72728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Тема: </a:t>
            </a:r>
            <a:r>
              <a:rPr lang="ru-RU" sz="4400" b="1" dirty="0" err="1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Рухи</a:t>
            </a:r>
            <a:r>
              <a:rPr lang="ru-RU" sz="4400" b="1" dirty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ru-RU" sz="4400" b="1" dirty="0" err="1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рослин</a:t>
            </a:r>
            <a:r>
              <a:rPr lang="ru-RU" sz="4400" b="1" dirty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.</a:t>
            </a:r>
            <a:endParaRPr lang="ru-RU" sz="4400" dirty="0">
              <a:solidFill>
                <a:schemeClr val="accent3">
                  <a:lumMod val="50000"/>
                </a:schemeClr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15640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6394" y="4273010"/>
            <a:ext cx="2946678" cy="2607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3528" y="227749"/>
            <a:ext cx="85689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>
                <a:latin typeface="Comic Sans MS" pitchFamily="66" charset="0"/>
              </a:rPr>
              <a:t>Зміни</a:t>
            </a:r>
            <a:r>
              <a:rPr lang="ru-RU" sz="2400" b="1" dirty="0">
                <a:latin typeface="Comic Sans MS" pitchFamily="66" charset="0"/>
              </a:rPr>
              <a:t> </a:t>
            </a:r>
            <a:r>
              <a:rPr lang="ru-RU" sz="2400" b="1" dirty="0" err="1">
                <a:latin typeface="Comic Sans MS" pitchFamily="66" charset="0"/>
              </a:rPr>
              <a:t>положення</a:t>
            </a:r>
            <a:r>
              <a:rPr lang="ru-RU" sz="2400" b="1" dirty="0">
                <a:latin typeface="Comic Sans MS" pitchFamily="66" charset="0"/>
              </a:rPr>
              <a:t> </a:t>
            </a:r>
            <a:r>
              <a:rPr lang="ru-RU" sz="2400" b="1" dirty="0" err="1">
                <a:latin typeface="Comic Sans MS" pitchFamily="66" charset="0"/>
              </a:rPr>
              <a:t>тіла</a:t>
            </a:r>
            <a:r>
              <a:rPr lang="ru-RU" sz="2400" b="1" dirty="0">
                <a:latin typeface="Comic Sans MS" pitchFamily="66" charset="0"/>
              </a:rPr>
              <a:t> </a:t>
            </a:r>
            <a:r>
              <a:rPr lang="ru-RU" sz="2400" b="1" dirty="0" err="1">
                <a:latin typeface="Comic Sans MS" pitchFamily="66" charset="0"/>
              </a:rPr>
              <a:t>рослини</a:t>
            </a:r>
            <a:r>
              <a:rPr lang="ru-RU" sz="2400" b="1" dirty="0">
                <a:latin typeface="Comic Sans MS" pitchFamily="66" charset="0"/>
              </a:rPr>
              <a:t> </a:t>
            </a:r>
            <a:r>
              <a:rPr lang="ru-RU" sz="2400" b="1" dirty="0" err="1">
                <a:latin typeface="Comic Sans MS" pitchFamily="66" charset="0"/>
              </a:rPr>
              <a:t>або</a:t>
            </a:r>
            <a:r>
              <a:rPr lang="ru-RU" sz="2400" b="1" dirty="0">
                <a:latin typeface="Comic Sans MS" pitchFamily="66" charset="0"/>
              </a:rPr>
              <a:t> </a:t>
            </a:r>
            <a:r>
              <a:rPr lang="ru-RU" sz="2400" b="1" dirty="0" err="1">
                <a:latin typeface="Comic Sans MS" pitchFamily="66" charset="0"/>
              </a:rPr>
              <a:t>її</a:t>
            </a:r>
            <a:r>
              <a:rPr lang="ru-RU" sz="2400" b="1" dirty="0">
                <a:latin typeface="Comic Sans MS" pitchFamily="66" charset="0"/>
              </a:rPr>
              <a:t> </a:t>
            </a:r>
            <a:r>
              <a:rPr lang="ru-RU" sz="2400" b="1" dirty="0" err="1">
                <a:latin typeface="Comic Sans MS" pitchFamily="66" charset="0"/>
              </a:rPr>
              <a:t>частин</a:t>
            </a:r>
            <a:r>
              <a:rPr lang="ru-RU" sz="2400" b="1" dirty="0">
                <a:latin typeface="Comic Sans MS" pitchFamily="66" charset="0"/>
              </a:rPr>
              <a:t> у </a:t>
            </a:r>
            <a:r>
              <a:rPr lang="ru-RU" sz="2400" b="1" dirty="0" err="1">
                <a:latin typeface="Comic Sans MS" pitchFamily="66" charset="0"/>
              </a:rPr>
              <a:t>просторі</a:t>
            </a:r>
            <a:r>
              <a:rPr lang="ru-RU" sz="2400" b="1" dirty="0">
                <a:latin typeface="Comic Sans MS" pitchFamily="66" charset="0"/>
              </a:rPr>
              <a:t> </a:t>
            </a:r>
            <a:r>
              <a:rPr lang="ru-RU" sz="2400" b="1" dirty="0" err="1">
                <a:latin typeface="Comic Sans MS" pitchFamily="66" charset="0"/>
              </a:rPr>
              <a:t>називають</a:t>
            </a:r>
            <a:r>
              <a:rPr lang="ru-RU" sz="2400" b="1" dirty="0">
                <a:latin typeface="Comic Sans MS" pitchFamily="66" charset="0"/>
              </a:rPr>
              <a:t> </a:t>
            </a:r>
            <a:r>
              <a:rPr lang="ru-RU" sz="2400" b="1" dirty="0" err="1">
                <a:solidFill>
                  <a:srgbClr val="C00000"/>
                </a:solidFill>
                <a:latin typeface="Comic Sans MS" pitchFamily="66" charset="0"/>
              </a:rPr>
              <a:t>рухом</a:t>
            </a:r>
            <a:r>
              <a:rPr lang="ru-RU" sz="2400" b="1" dirty="0">
                <a:latin typeface="Comic Sans MS" pitchFamily="66" charset="0"/>
              </a:rPr>
              <a:t>.</a:t>
            </a:r>
          </a:p>
        </p:txBody>
      </p:sp>
      <p:pic>
        <p:nvPicPr>
          <p:cNvPr id="6146" name="Picture 2" descr="E:\!!!\влад\бЛокнот фон\top_left_sticke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1058746"/>
            <a:ext cx="3024336" cy="3666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119664" y="1340768"/>
            <a:ext cx="302433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dirty="0" err="1">
                <a:solidFill>
                  <a:prstClr val="black"/>
                </a:solidFill>
                <a:latin typeface="Comic Sans MS" pitchFamily="66" charset="0"/>
              </a:rPr>
              <a:t>Рухи</a:t>
            </a:r>
            <a:r>
              <a:rPr lang="ru-RU" sz="2400" b="1" dirty="0">
                <a:solidFill>
                  <a:prstClr val="black"/>
                </a:solidFill>
                <a:latin typeface="Comic Sans MS" pitchFamily="66" charset="0"/>
              </a:rPr>
              <a:t> </a:t>
            </a:r>
            <a:r>
              <a:rPr lang="ru-RU" sz="2400" b="1" dirty="0" err="1">
                <a:solidFill>
                  <a:prstClr val="black"/>
                </a:solidFill>
                <a:latin typeface="Comic Sans MS" pitchFamily="66" charset="0"/>
              </a:rPr>
              <a:t>рослин</a:t>
            </a:r>
            <a:r>
              <a:rPr lang="ru-RU" sz="2400" b="1" dirty="0">
                <a:solidFill>
                  <a:prstClr val="black"/>
                </a:solidFill>
                <a:latin typeface="Comic Sans MS" pitchFamily="66" charset="0"/>
              </a:rPr>
              <a:t> </a:t>
            </a:r>
            <a:r>
              <a:rPr lang="ru-RU" sz="2400" b="1" dirty="0" err="1">
                <a:solidFill>
                  <a:prstClr val="black"/>
                </a:solidFill>
                <a:latin typeface="Comic Sans MS" pitchFamily="66" charset="0"/>
              </a:rPr>
              <a:t>зумовлюються</a:t>
            </a:r>
            <a:r>
              <a:rPr lang="ru-RU" sz="2400" b="1" dirty="0">
                <a:solidFill>
                  <a:prstClr val="black"/>
                </a:solidFill>
                <a:latin typeface="Comic Sans MS" pitchFamily="66" charset="0"/>
              </a:rPr>
              <a:t> </a:t>
            </a:r>
            <a:r>
              <a:rPr lang="ru-RU" sz="2400" b="1" dirty="0" err="1">
                <a:solidFill>
                  <a:prstClr val="black"/>
                </a:solidFill>
                <a:latin typeface="Comic Sans MS" pitchFamily="66" charset="0"/>
              </a:rPr>
              <a:t>різними</a:t>
            </a:r>
            <a:r>
              <a:rPr lang="ru-RU" sz="2400" b="1" dirty="0">
                <a:solidFill>
                  <a:prstClr val="black"/>
                </a:solidFill>
                <a:latin typeface="Comic Sans MS" pitchFamily="66" charset="0"/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  <a:latin typeface="Comic Sans MS" pitchFamily="66" charset="0"/>
              </a:rPr>
              <a:t>чинниками</a:t>
            </a:r>
            <a:r>
              <a:rPr lang="ru-RU" sz="2400" b="1" dirty="0">
                <a:solidFill>
                  <a:prstClr val="black"/>
                </a:solidFill>
                <a:latin typeface="Comic Sans MS" pitchFamily="66" charset="0"/>
              </a:rPr>
              <a:t>:</a:t>
            </a:r>
          </a:p>
          <a:p>
            <a:pPr lvl="0"/>
            <a:r>
              <a:rPr lang="ru-RU" sz="2400" b="1" dirty="0" err="1">
                <a:solidFill>
                  <a:prstClr val="black"/>
                </a:solidFill>
                <a:latin typeface="Comic Sans MS" pitchFamily="66" charset="0"/>
              </a:rPr>
              <a:t>впливом</a:t>
            </a:r>
            <a:r>
              <a:rPr lang="ru-RU" sz="2400" b="1" dirty="0">
                <a:solidFill>
                  <a:prstClr val="black"/>
                </a:solidFill>
                <a:latin typeface="Comic Sans MS" pitchFamily="66" charset="0"/>
              </a:rPr>
              <a:t> </a:t>
            </a:r>
            <a:r>
              <a:rPr lang="ru-RU" sz="2400" b="1" dirty="0" err="1">
                <a:solidFill>
                  <a:prstClr val="black"/>
                </a:solidFill>
                <a:latin typeface="Comic Sans MS" pitchFamily="66" charset="0"/>
              </a:rPr>
              <a:t>світла</a:t>
            </a:r>
            <a:r>
              <a:rPr lang="ru-RU" sz="2400" b="1" dirty="0">
                <a:solidFill>
                  <a:prstClr val="black"/>
                </a:solidFill>
                <a:latin typeface="Comic Sans MS" pitchFamily="66" charset="0"/>
              </a:rPr>
              <a:t>, </a:t>
            </a:r>
            <a:r>
              <a:rPr lang="ru-RU" sz="2400" b="1" dirty="0" err="1">
                <a:solidFill>
                  <a:prstClr val="black"/>
                </a:solidFill>
                <a:latin typeface="Comic Sans MS" pitchFamily="66" charset="0"/>
              </a:rPr>
              <a:t>температури</a:t>
            </a:r>
            <a:r>
              <a:rPr lang="ru-RU" sz="2400" b="1" dirty="0">
                <a:solidFill>
                  <a:prstClr val="black"/>
                </a:solidFill>
                <a:latin typeface="Comic Sans MS" pitchFamily="66" charset="0"/>
              </a:rPr>
              <a:t>, </a:t>
            </a:r>
            <a:r>
              <a:rPr lang="ru-RU" sz="2400" b="1" dirty="0" err="1">
                <a:solidFill>
                  <a:prstClr val="black"/>
                </a:solidFill>
                <a:latin typeface="Comic Sans MS" pitchFamily="66" charset="0"/>
              </a:rPr>
              <a:t>вологи</a:t>
            </a:r>
            <a:r>
              <a:rPr lang="ru-RU" sz="2400" b="1" dirty="0">
                <a:solidFill>
                  <a:prstClr val="black"/>
                </a:solidFill>
                <a:latin typeface="Comic Sans MS" pitchFamily="66" charset="0"/>
              </a:rPr>
              <a:t>, </a:t>
            </a:r>
            <a:r>
              <a:rPr lang="ru-RU" sz="2400" b="1" dirty="0" err="1">
                <a:solidFill>
                  <a:prstClr val="black"/>
                </a:solidFill>
                <a:latin typeface="Comic Sans MS" pitchFamily="66" charset="0"/>
              </a:rPr>
              <a:t>хіміч­них</a:t>
            </a:r>
            <a:r>
              <a:rPr lang="ru-RU" sz="2400" b="1" dirty="0">
                <a:solidFill>
                  <a:prstClr val="black"/>
                </a:solidFill>
                <a:latin typeface="Comic Sans MS" pitchFamily="66" charset="0"/>
              </a:rPr>
              <a:t> </a:t>
            </a:r>
            <a:r>
              <a:rPr lang="ru-RU" sz="2400" b="1" dirty="0" err="1">
                <a:solidFill>
                  <a:prstClr val="black"/>
                </a:solidFill>
                <a:latin typeface="Comic Sans MS" pitchFamily="66" charset="0"/>
              </a:rPr>
              <a:t>речовин</a:t>
            </a:r>
            <a:r>
              <a:rPr lang="ru-RU" sz="2400" b="1" dirty="0">
                <a:solidFill>
                  <a:prstClr val="black"/>
                </a:solidFill>
                <a:latin typeface="Comic Sans MS" pitchFamily="66" charset="0"/>
              </a:rPr>
              <a:t>. </a:t>
            </a:r>
            <a:endParaRPr lang="ru-RU" sz="2400" b="1" dirty="0">
              <a:latin typeface="Comic Sans MS" pitchFamily="66" charset="0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19" y="1163653"/>
            <a:ext cx="5791125" cy="23706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EEA"/>
              </a:clrFrom>
              <a:clrTo>
                <a:srgbClr val="FFFEEA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2748" r="59871"/>
          <a:stretch/>
        </p:blipFill>
        <p:spPr bwMode="auto">
          <a:xfrm>
            <a:off x="-17398" y="3616521"/>
            <a:ext cx="3778238" cy="18952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5" descr="E:\картинки по теме Школа\цифры знаки\def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945494" y="4533707"/>
            <a:ext cx="2207215" cy="2085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9230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260648"/>
            <a:ext cx="806489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err="1">
                <a:solidFill>
                  <a:srgbClr val="C00000"/>
                </a:solidFill>
                <a:latin typeface="Comic Sans MS" pitchFamily="66" charset="0"/>
              </a:rPr>
              <a:t>Подразливість</a:t>
            </a:r>
            <a:r>
              <a:rPr lang="ru-RU" sz="2800" dirty="0">
                <a:latin typeface="Comic Sans MS" pitchFamily="66" charset="0"/>
              </a:rPr>
              <a:t> — </a:t>
            </a:r>
            <a:r>
              <a:rPr lang="ru-RU" sz="2800" dirty="0" err="1">
                <a:latin typeface="Comic Sans MS" pitchFamily="66" charset="0"/>
              </a:rPr>
              <a:t>це</a:t>
            </a:r>
            <a:r>
              <a:rPr lang="ru-RU" sz="2800" dirty="0">
                <a:latin typeface="Comic Sans MS" pitchFamily="66" charset="0"/>
              </a:rPr>
              <a:t> </a:t>
            </a:r>
            <a:r>
              <a:rPr lang="ru-RU" sz="2800" dirty="0" err="1">
                <a:latin typeface="Comic Sans MS" pitchFamily="66" charset="0"/>
              </a:rPr>
              <a:t>здатність</a:t>
            </a:r>
            <a:r>
              <a:rPr lang="ru-RU" sz="2800" dirty="0">
                <a:latin typeface="Comic Sans MS" pitchFamily="66" charset="0"/>
              </a:rPr>
              <a:t> </a:t>
            </a:r>
            <a:r>
              <a:rPr lang="ru-RU" sz="2800" dirty="0" err="1">
                <a:latin typeface="Comic Sans MS" pitchFamily="66" charset="0"/>
              </a:rPr>
              <a:t>живих</a:t>
            </a:r>
            <a:r>
              <a:rPr lang="ru-RU" sz="2800" dirty="0">
                <a:latin typeface="Comic Sans MS" pitchFamily="66" charset="0"/>
              </a:rPr>
              <a:t> </a:t>
            </a:r>
            <a:r>
              <a:rPr lang="ru-RU" sz="2800" dirty="0" err="1">
                <a:latin typeface="Comic Sans MS" pitchFamily="66" charset="0"/>
              </a:rPr>
              <a:t>клітин</a:t>
            </a:r>
            <a:r>
              <a:rPr lang="ru-RU" sz="2800" dirty="0">
                <a:latin typeface="Comic Sans MS" pitchFamily="66" charset="0"/>
              </a:rPr>
              <a:t>, тканин </a:t>
            </a:r>
            <a:r>
              <a:rPr lang="ru-RU" sz="2800" dirty="0" err="1">
                <a:latin typeface="Comic Sans MS" pitchFamily="66" charset="0"/>
              </a:rPr>
              <a:t>або</a:t>
            </a:r>
            <a:r>
              <a:rPr lang="ru-RU" sz="2800" dirty="0">
                <a:latin typeface="Comic Sans MS" pitchFamily="66" charset="0"/>
              </a:rPr>
              <a:t> </a:t>
            </a:r>
            <a:r>
              <a:rPr lang="ru-RU" sz="2800" dirty="0" err="1">
                <a:latin typeface="Comic Sans MS" pitchFamily="66" charset="0"/>
              </a:rPr>
              <a:t>цілого</a:t>
            </a:r>
            <a:r>
              <a:rPr lang="ru-RU" sz="2800" dirty="0">
                <a:latin typeface="Comic Sans MS" pitchFamily="66" charset="0"/>
              </a:rPr>
              <a:t> </a:t>
            </a:r>
            <a:r>
              <a:rPr lang="ru-RU" sz="2800" dirty="0" err="1">
                <a:latin typeface="Comic Sans MS" pitchFamily="66" charset="0"/>
              </a:rPr>
              <a:t>організму</a:t>
            </a:r>
            <a:r>
              <a:rPr lang="ru-RU" sz="2800" dirty="0">
                <a:latin typeface="Comic Sans MS" pitchFamily="66" charset="0"/>
              </a:rPr>
              <a:t> </a:t>
            </a:r>
            <a:r>
              <a:rPr lang="ru-RU" sz="2800" dirty="0" err="1">
                <a:latin typeface="Comic Sans MS" pitchFamily="66" charset="0"/>
              </a:rPr>
              <a:t>реагувати</a:t>
            </a:r>
            <a:r>
              <a:rPr lang="ru-RU" sz="2800" dirty="0">
                <a:latin typeface="Comic Sans MS" pitchFamily="66" charset="0"/>
              </a:rPr>
              <a:t> на </a:t>
            </a:r>
            <a:r>
              <a:rPr lang="ru-RU" sz="2800" dirty="0" err="1">
                <a:latin typeface="Comic Sans MS" pitchFamily="66" charset="0"/>
              </a:rPr>
              <a:t>зовнішні</a:t>
            </a:r>
            <a:r>
              <a:rPr lang="ru-RU" sz="2800" dirty="0">
                <a:latin typeface="Comic Sans MS" pitchFamily="66" charset="0"/>
              </a:rPr>
              <a:t> </a:t>
            </a:r>
            <a:r>
              <a:rPr lang="ru-RU" sz="2800" dirty="0" err="1">
                <a:latin typeface="Comic Sans MS" pitchFamily="66" charset="0"/>
              </a:rPr>
              <a:t>чи</a:t>
            </a:r>
            <a:r>
              <a:rPr lang="ru-RU" sz="2800" dirty="0">
                <a:latin typeface="Comic Sans MS" pitchFamily="66" charset="0"/>
              </a:rPr>
              <a:t> </a:t>
            </a:r>
            <a:r>
              <a:rPr lang="ru-RU" sz="2800" dirty="0" err="1">
                <a:latin typeface="Comic Sans MS" pitchFamily="66" charset="0"/>
              </a:rPr>
              <a:t>внутрішні</a:t>
            </a:r>
            <a:r>
              <a:rPr lang="ru-RU" sz="2800" dirty="0">
                <a:latin typeface="Comic Sans MS" pitchFamily="66" charset="0"/>
              </a:rPr>
              <a:t> </a:t>
            </a:r>
            <a:r>
              <a:rPr lang="ru-RU" sz="2800" dirty="0" err="1">
                <a:latin typeface="Comic Sans MS" pitchFamily="66" charset="0"/>
              </a:rPr>
              <a:t>впливи</a:t>
            </a:r>
            <a:r>
              <a:rPr lang="ru-RU" sz="2800" dirty="0">
                <a:latin typeface="Comic Sans MS" pitchFamily="66" charset="0"/>
              </a:rPr>
              <a:t>.</a:t>
            </a:r>
          </a:p>
        </p:txBody>
      </p:sp>
      <p:sp>
        <p:nvSpPr>
          <p:cNvPr id="3" name="Овальная выноска 2"/>
          <p:cNvSpPr/>
          <p:nvPr/>
        </p:nvSpPr>
        <p:spPr>
          <a:xfrm>
            <a:off x="5874159" y="1794230"/>
            <a:ext cx="3131840" cy="1861006"/>
          </a:xfrm>
          <a:prstGeom prst="wedgeEllipseCallout">
            <a:avLst>
              <a:gd name="adj1" fmla="val -26904"/>
              <a:gd name="adj2" fmla="val 99162"/>
            </a:avLst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dirty="0" err="1" smtClean="0">
                <a:latin typeface="Comic Sans MS" pitchFamily="66" charset="0"/>
              </a:rPr>
              <a:t>Пристосування</a:t>
            </a:r>
            <a:r>
              <a:rPr lang="ru-RU" sz="2000" dirty="0" smtClean="0">
                <a:latin typeface="Comic Sans MS" pitchFamily="66" charset="0"/>
              </a:rPr>
              <a:t>  до </a:t>
            </a:r>
            <a:r>
              <a:rPr lang="ru-RU" sz="2000" dirty="0">
                <a:latin typeface="Comic Sans MS" pitchFamily="66" charset="0"/>
              </a:rPr>
              <a:t>умов </a:t>
            </a:r>
            <a:r>
              <a:rPr lang="ru-RU" sz="2000" dirty="0" err="1">
                <a:latin typeface="Comic Sans MS" pitchFamily="66" charset="0"/>
              </a:rPr>
              <a:t>середовища</a:t>
            </a:r>
            <a:r>
              <a:rPr lang="ru-RU" sz="2000" dirty="0">
                <a:latin typeface="Comic Sans MS" pitchFamily="66" charset="0"/>
              </a:rPr>
              <a:t> </a:t>
            </a:r>
            <a:r>
              <a:rPr lang="ru-RU" sz="2000" dirty="0" err="1">
                <a:latin typeface="Comic Sans MS" pitchFamily="66" charset="0"/>
              </a:rPr>
              <a:t>існування</a:t>
            </a:r>
            <a:r>
              <a:rPr lang="ru-RU" sz="2000" dirty="0">
                <a:latin typeface="Comic Sans MS" pitchFamily="66" charset="0"/>
              </a:rPr>
              <a:t>.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718" y="2492896"/>
            <a:ext cx="3933595" cy="39616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3857" y="1816983"/>
            <a:ext cx="2460302" cy="3676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 descr="E:\картинки по теме Школа\цифры знаки\def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713625" y="3827685"/>
            <a:ext cx="2613254" cy="2469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15835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23728" y="51128"/>
            <a:ext cx="55623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err="1" smtClean="0">
                <a:solidFill>
                  <a:srgbClr val="C00000"/>
                </a:solidFill>
                <a:latin typeface="Comic Sans MS" pitchFamily="66" charset="0"/>
              </a:rPr>
              <a:t>Рухи</a:t>
            </a:r>
            <a:r>
              <a:rPr lang="ru-RU" sz="3600" b="1" dirty="0" smtClean="0">
                <a:solidFill>
                  <a:srgbClr val="C00000"/>
                </a:solidFill>
                <a:latin typeface="Comic Sans MS" pitchFamily="66" charset="0"/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  <a:latin typeface="Comic Sans MS" pitchFamily="66" charset="0"/>
              </a:rPr>
              <a:t>рослин</a:t>
            </a:r>
            <a:r>
              <a:rPr lang="ru-RU" sz="3600" b="1" dirty="0" smtClean="0">
                <a:solidFill>
                  <a:srgbClr val="C00000"/>
                </a:solidFill>
                <a:latin typeface="Comic Sans MS" pitchFamily="66" charset="0"/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  <a:latin typeface="Comic Sans MS" pitchFamily="66" charset="0"/>
              </a:rPr>
              <a:t>бувають</a:t>
            </a:r>
            <a:r>
              <a:rPr lang="ru-RU" sz="3600" b="1" dirty="0" smtClean="0">
                <a:solidFill>
                  <a:srgbClr val="C00000"/>
                </a:solidFill>
                <a:latin typeface="Comic Sans MS" pitchFamily="66" charset="0"/>
              </a:rPr>
              <a:t>:</a:t>
            </a:r>
            <a:endParaRPr lang="ru-RU" sz="3600" b="1" dirty="0">
              <a:latin typeface="Comic Sans MS" pitchFamily="66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67544" y="1556792"/>
            <a:ext cx="2664296" cy="576064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err="1" smtClean="0">
                <a:solidFill>
                  <a:schemeClr val="tx1"/>
                </a:solidFill>
                <a:latin typeface="Comic Sans MS" pitchFamily="66" charset="0"/>
              </a:rPr>
              <a:t>Позитивні</a:t>
            </a:r>
            <a:r>
              <a:rPr lang="ru-RU" sz="2800" b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endParaRPr lang="ru-RU" sz="28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67544" y="2488723"/>
            <a:ext cx="2664296" cy="1643473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 smtClean="0">
                <a:solidFill>
                  <a:schemeClr val="tx1"/>
                </a:solidFill>
                <a:latin typeface="Comic Sans MS" pitchFamily="66" charset="0"/>
              </a:rPr>
              <a:t>Напрям</a:t>
            </a:r>
            <a:r>
              <a:rPr lang="ru-RU" sz="2400" b="1" dirty="0" smtClean="0">
                <a:solidFill>
                  <a:schemeClr val="tx1"/>
                </a:solidFill>
                <a:latin typeface="Comic Sans MS" pitchFamily="66" charset="0"/>
              </a:rPr>
              <a:t>  </a:t>
            </a:r>
            <a:r>
              <a:rPr lang="ru-RU" sz="2400" b="1" dirty="0">
                <a:solidFill>
                  <a:schemeClr val="tx1"/>
                </a:solidFill>
                <a:latin typeface="Comic Sans MS" pitchFamily="66" charset="0"/>
              </a:rPr>
              <a:t>до </a:t>
            </a:r>
            <a:r>
              <a:rPr lang="ru-RU" sz="2400" b="1" dirty="0" err="1">
                <a:solidFill>
                  <a:schemeClr val="tx1"/>
                </a:solidFill>
                <a:latin typeface="Comic Sans MS" pitchFamily="66" charset="0"/>
              </a:rPr>
              <a:t>чинника</a:t>
            </a:r>
            <a:endParaRPr lang="ru-RU" sz="24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898820" y="1466136"/>
            <a:ext cx="2664296" cy="576064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err="1" smtClean="0">
                <a:solidFill>
                  <a:schemeClr val="tx1"/>
                </a:solidFill>
                <a:latin typeface="Comic Sans MS" pitchFamily="66" charset="0"/>
              </a:rPr>
              <a:t>Негативні</a:t>
            </a:r>
            <a:r>
              <a:rPr lang="ru-RU" sz="2800" b="1" dirty="0" smtClean="0">
                <a:solidFill>
                  <a:schemeClr val="tx1"/>
                </a:solidFill>
                <a:latin typeface="Comic Sans MS" pitchFamily="66" charset="0"/>
              </a:rPr>
              <a:t>  </a:t>
            </a:r>
            <a:endParaRPr lang="ru-RU" sz="28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036764" y="2488723"/>
            <a:ext cx="2664296" cy="1643473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 smtClean="0">
                <a:solidFill>
                  <a:schemeClr val="tx1"/>
                </a:solidFill>
                <a:latin typeface="Comic Sans MS" pitchFamily="66" charset="0"/>
              </a:rPr>
              <a:t>Напрям</a:t>
            </a:r>
            <a:r>
              <a:rPr lang="ru-RU" sz="2400" b="1" dirty="0" smtClean="0">
                <a:solidFill>
                  <a:schemeClr val="tx1"/>
                </a:solidFill>
                <a:latin typeface="Comic Sans MS" pitchFamily="66" charset="0"/>
              </a:rPr>
              <a:t>  </a:t>
            </a:r>
            <a:r>
              <a:rPr lang="ru-RU" sz="2400" b="1" dirty="0" err="1" smtClean="0">
                <a:solidFill>
                  <a:schemeClr val="tx1"/>
                </a:solidFill>
                <a:latin typeface="Comic Sans MS" pitchFamily="66" charset="0"/>
              </a:rPr>
              <a:t>від</a:t>
            </a:r>
            <a:r>
              <a:rPr lang="ru-RU" sz="2400" b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latin typeface="Comic Sans MS" pitchFamily="66" charset="0"/>
              </a:rPr>
              <a:t>чинника</a:t>
            </a:r>
            <a:endParaRPr lang="ru-RU" sz="24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6" name="Стрелка вниз 5"/>
          <p:cNvSpPr/>
          <p:nvPr/>
        </p:nvSpPr>
        <p:spPr>
          <a:xfrm rot="2030057">
            <a:off x="2708840" y="617602"/>
            <a:ext cx="1152128" cy="914571"/>
          </a:xfrm>
          <a:prstGeom prst="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низ 13"/>
          <p:cNvSpPr/>
          <p:nvPr/>
        </p:nvSpPr>
        <p:spPr>
          <a:xfrm rot="18884841">
            <a:off x="4870263" y="648060"/>
            <a:ext cx="1152128" cy="914571"/>
          </a:xfrm>
          <a:prstGeom prst="down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Picture 5" descr="E:\картинки по теме Школа\цифры знаки\def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080486" y="1844824"/>
            <a:ext cx="1635530" cy="1545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5" descr="E:\картинки по теме Школа\цифры знаки\def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8333" y="1924720"/>
            <a:ext cx="1682382" cy="1465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49452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DEA"/>
              </a:clrFrom>
              <a:clrTo>
                <a:srgbClr val="FFFDEA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1770"/>
          <a:stretch/>
        </p:blipFill>
        <p:spPr bwMode="auto">
          <a:xfrm>
            <a:off x="1821397" y="742453"/>
            <a:ext cx="5827713" cy="5287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60648"/>
            <a:ext cx="5827713" cy="963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9684568" y="742454"/>
            <a:ext cx="3445941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/>
              <a:t>Рухи</a:t>
            </a:r>
            <a:r>
              <a:rPr lang="ru-RU" dirty="0" smtClean="0"/>
              <a:t> </a:t>
            </a:r>
            <a:r>
              <a:rPr lang="ru-RU" dirty="0" err="1"/>
              <a:t>бувають</a:t>
            </a:r>
            <a:r>
              <a:rPr lang="ru-RU" dirty="0"/>
              <a:t> </a:t>
            </a:r>
            <a:r>
              <a:rPr lang="ru-RU" dirty="0" smtClean="0"/>
              <a:t>ими </a:t>
            </a:r>
            <a:r>
              <a:rPr lang="ru-RU" dirty="0"/>
              <a:t>(</a:t>
            </a:r>
            <a:r>
              <a:rPr lang="ru-RU" dirty="0" smtClean="0"/>
              <a:t>у)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smtClean="0"/>
              <a:t>и­ми </a:t>
            </a:r>
            <a:r>
              <a:rPr lang="ru-RU" dirty="0"/>
              <a:t>(у </a:t>
            </a:r>
            <a:r>
              <a:rPr lang="ru-RU" dirty="0" err="1"/>
              <a:t>напрямі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чинника</a:t>
            </a:r>
            <a:r>
              <a:rPr lang="ru-RU" dirty="0"/>
              <a:t>), </a:t>
            </a:r>
            <a:r>
              <a:rPr lang="ru-RU" dirty="0" err="1"/>
              <a:t>активними</a:t>
            </a:r>
            <a:r>
              <a:rPr lang="ru-RU" dirty="0"/>
              <a:t> я </a:t>
            </a:r>
            <a:r>
              <a:rPr lang="ru-RU" dirty="0" err="1"/>
              <a:t>пасивними</a:t>
            </a:r>
            <a:r>
              <a:rPr lang="ru-RU" dirty="0"/>
              <a:t>. </a:t>
            </a:r>
            <a:r>
              <a:rPr lang="ru-RU" dirty="0" err="1"/>
              <a:t>Пасивні</a:t>
            </a:r>
            <a:r>
              <a:rPr lang="ru-RU" dirty="0"/>
              <a:t> </a:t>
            </a:r>
            <a:r>
              <a:rPr lang="ru-RU" dirty="0" err="1"/>
              <a:t>рухи</a:t>
            </a:r>
            <a:r>
              <a:rPr lang="ru-RU" dirty="0"/>
              <a:t> </a:t>
            </a:r>
            <a:r>
              <a:rPr lang="ru-RU" dirty="0" smtClean="0"/>
              <a:t>(</a:t>
            </a:r>
            <a:r>
              <a:rPr lang="ru-RU" dirty="0" err="1" smtClean="0"/>
              <a:t>наприклад</a:t>
            </a:r>
            <a:r>
              <a:rPr lang="ru-RU" dirty="0" smtClean="0"/>
              <a:t>) </a:t>
            </a:r>
            <a:r>
              <a:rPr lang="ru-RU" dirty="0" err="1"/>
              <a:t>тощо</a:t>
            </a:r>
            <a:r>
              <a:rPr lang="ru-RU" dirty="0"/>
              <a:t>. </a:t>
            </a:r>
            <a:r>
              <a:rPr lang="ru-RU" dirty="0" err="1"/>
              <a:t>Активні</a:t>
            </a:r>
            <a:r>
              <a:rPr lang="ru-RU" dirty="0"/>
              <a:t> </a:t>
            </a:r>
            <a:r>
              <a:rPr lang="ru-RU" dirty="0" err="1" smtClean="0"/>
              <a:t>рухи</a:t>
            </a:r>
            <a:r>
              <a:rPr lang="ru-RU" dirty="0" smtClean="0"/>
              <a:t>. </a:t>
            </a:r>
            <a:r>
              <a:rPr lang="ru-RU" dirty="0" err="1"/>
              <a:t>Ростові</a:t>
            </a:r>
            <a:r>
              <a:rPr lang="ru-RU" dirty="0"/>
              <a:t> </a:t>
            </a:r>
            <a:r>
              <a:rPr lang="ru-RU" dirty="0" err="1"/>
              <a:t>процеси</a:t>
            </a:r>
            <a:r>
              <a:rPr lang="ru-RU" dirty="0"/>
              <a:t> </a:t>
            </a:r>
            <a:r>
              <a:rPr lang="ru-RU" dirty="0" err="1"/>
              <a:t>пов'язані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smtClean="0"/>
              <a:t>в </a:t>
            </a:r>
            <a:r>
              <a:rPr lang="ru-RU" dirty="0" err="1"/>
              <a:t>природі</a:t>
            </a:r>
            <a:r>
              <a:rPr lang="ru-RU" dirty="0"/>
              <a:t> й </a:t>
            </a:r>
            <a:r>
              <a:rPr lang="ru-RU" dirty="0" err="1"/>
              <a:t>характеризуються</a:t>
            </a:r>
            <a:r>
              <a:rPr lang="ru-RU" dirty="0"/>
              <a:t> </a:t>
            </a:r>
            <a:r>
              <a:rPr lang="ru-RU" dirty="0" err="1"/>
              <a:t>ритмічністю</a:t>
            </a:r>
            <a:r>
              <a:rPr lang="ru-RU" dirty="0"/>
              <a:t>. </a:t>
            </a:r>
            <a:r>
              <a:rPr lang="ru-RU" dirty="0" err="1"/>
              <a:t>Рослинам</a:t>
            </a:r>
            <a:r>
              <a:rPr lang="ru-RU" dirty="0"/>
              <a:t> </a:t>
            </a:r>
            <a:r>
              <a:rPr lang="ru-RU" dirty="0" err="1"/>
              <a:t>властивий</a:t>
            </a:r>
            <a:r>
              <a:rPr lang="ru-RU" dirty="0"/>
              <a:t> стан </a:t>
            </a:r>
            <a:r>
              <a:rPr lang="ru-RU" dirty="0" err="1"/>
              <a:t>спокою</a:t>
            </a:r>
            <a:r>
              <a:rPr lang="ru-RU" dirty="0"/>
              <a:t>, коли </a:t>
            </a:r>
            <a:r>
              <a:rPr lang="ru-RU" dirty="0" err="1"/>
              <a:t>ріст</a:t>
            </a:r>
            <a:r>
              <a:rPr lang="ru-RU" dirty="0"/>
              <a:t> і </a:t>
            </a:r>
            <a:r>
              <a:rPr lang="ru-RU" dirty="0" err="1"/>
              <a:t>розвиток</a:t>
            </a:r>
            <a:r>
              <a:rPr lang="ru-RU" dirty="0"/>
              <a:t> </a:t>
            </a:r>
            <a:r>
              <a:rPr lang="ru-RU" dirty="0" err="1"/>
              <a:t>припиняються</a:t>
            </a:r>
            <a:r>
              <a:rPr lang="ru-RU" dirty="0"/>
              <a:t> 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51520" y="2636912"/>
            <a:ext cx="2592288" cy="266429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>
                <a:solidFill>
                  <a:schemeClr val="tx1"/>
                </a:solidFill>
                <a:latin typeface="Comic Sans MS" pitchFamily="66" charset="0"/>
              </a:rPr>
              <a:t>виникають</a:t>
            </a:r>
            <a:r>
              <a:rPr lang="ru-RU" sz="2400" b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latin typeface="Comic Sans MS" pitchFamily="66" charset="0"/>
              </a:rPr>
              <a:t>дії</a:t>
            </a:r>
            <a:r>
              <a:rPr lang="ru-RU" sz="2400" b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latin typeface="Comic Sans MS" pitchFamily="66" charset="0"/>
              </a:rPr>
              <a:t>впливом</a:t>
            </a:r>
            <a:r>
              <a:rPr lang="ru-RU" sz="2400" b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latin typeface="Comic Sans MS" pitchFamily="66" charset="0"/>
              </a:rPr>
              <a:t>вітру</a:t>
            </a:r>
            <a:r>
              <a:rPr lang="ru-RU" sz="2400" b="1" dirty="0">
                <a:solidFill>
                  <a:schemeClr val="tx1"/>
                </a:solidFill>
                <a:latin typeface="Comic Sans MS" pitchFamily="66" charset="0"/>
              </a:rPr>
              <a:t>, </a:t>
            </a:r>
            <a:r>
              <a:rPr lang="ru-RU" sz="2400" b="1" dirty="0" err="1">
                <a:solidFill>
                  <a:schemeClr val="tx1"/>
                </a:solidFill>
                <a:latin typeface="Comic Sans MS" pitchFamily="66" charset="0"/>
              </a:rPr>
              <a:t>течій</a:t>
            </a:r>
            <a:r>
              <a:rPr lang="ru-RU" sz="2400" b="1" dirty="0">
                <a:solidFill>
                  <a:schemeClr val="tx1"/>
                </a:solidFill>
                <a:latin typeface="Comic Sans MS" pitchFamily="66" charset="0"/>
              </a:rPr>
              <a:t> води </a:t>
            </a:r>
            <a:endParaRPr lang="ru-RU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4" name="Стрелка вниз 3"/>
          <p:cNvSpPr/>
          <p:nvPr/>
        </p:nvSpPr>
        <p:spPr>
          <a:xfrm>
            <a:off x="2051720" y="2276872"/>
            <a:ext cx="648072" cy="864096"/>
          </a:xfrm>
          <a:prstGeom prst="down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367265" y="2549626"/>
            <a:ext cx="2592288" cy="3075617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>
                <a:solidFill>
                  <a:schemeClr val="tx1"/>
                </a:solidFill>
                <a:latin typeface="Comic Sans MS" pitchFamily="66" charset="0"/>
              </a:rPr>
              <a:t>пов'язані</a:t>
            </a:r>
            <a:r>
              <a:rPr lang="ru-RU" sz="2400" b="1" dirty="0">
                <a:solidFill>
                  <a:schemeClr val="tx1"/>
                </a:solidFill>
                <a:latin typeface="Comic Sans MS" pitchFamily="66" charset="0"/>
              </a:rPr>
              <a:t> з ростом і </a:t>
            </a:r>
            <a:r>
              <a:rPr lang="ru-RU" sz="2400" b="1" dirty="0" err="1">
                <a:solidFill>
                  <a:schemeClr val="tx1"/>
                </a:solidFill>
                <a:latin typeface="Comic Sans MS" pitchFamily="66" charset="0"/>
              </a:rPr>
              <a:t>розвитком</a:t>
            </a:r>
            <a:r>
              <a:rPr lang="ru-RU" sz="2400" b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  <a:latin typeface="Comic Sans MS" pitchFamily="66" charset="0"/>
              </a:rPr>
              <a:t>рослин</a:t>
            </a:r>
            <a:endParaRPr lang="ru-RU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2" name="Стрелка вниз 11"/>
          <p:cNvSpPr/>
          <p:nvPr/>
        </p:nvSpPr>
        <p:spPr>
          <a:xfrm>
            <a:off x="6367265" y="2276872"/>
            <a:ext cx="648072" cy="864096"/>
          </a:xfrm>
          <a:prstGeom prst="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низ 12"/>
          <p:cNvSpPr/>
          <p:nvPr/>
        </p:nvSpPr>
        <p:spPr>
          <a:xfrm rot="5400000">
            <a:off x="5894434" y="4869160"/>
            <a:ext cx="648072" cy="864096"/>
          </a:xfrm>
          <a:prstGeom prst="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низ 13"/>
          <p:cNvSpPr/>
          <p:nvPr/>
        </p:nvSpPr>
        <p:spPr>
          <a:xfrm rot="5400000">
            <a:off x="5764552" y="3307635"/>
            <a:ext cx="648072" cy="864096"/>
          </a:xfrm>
          <a:prstGeom prst="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589987" y="4013312"/>
            <a:ext cx="25539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err="1" smtClean="0">
                <a:solidFill>
                  <a:prstClr val="black"/>
                </a:solidFill>
                <a:latin typeface="Comic Sans MS" pitchFamily="66" charset="0"/>
              </a:rPr>
              <a:t>сезонні</a:t>
            </a:r>
            <a:r>
              <a:rPr lang="ru-RU" b="1" dirty="0" smtClean="0">
                <a:solidFill>
                  <a:prstClr val="black"/>
                </a:solidFill>
                <a:latin typeface="Comic Sans MS" pitchFamily="66" charset="0"/>
              </a:rPr>
              <a:t> </a:t>
            </a:r>
            <a:r>
              <a:rPr lang="ru-RU" b="1" dirty="0" err="1" smtClean="0">
                <a:solidFill>
                  <a:prstClr val="black"/>
                </a:solidFill>
                <a:latin typeface="Comic Sans MS" pitchFamily="66" charset="0"/>
              </a:rPr>
              <a:t>зміни</a:t>
            </a:r>
            <a:r>
              <a:rPr lang="ru-RU" b="1" dirty="0" smtClean="0">
                <a:solidFill>
                  <a:prstClr val="black"/>
                </a:solidFill>
                <a:latin typeface="Comic Sans MS" pitchFamily="66" charset="0"/>
              </a:rPr>
              <a:t>, ритм </a:t>
            </a:r>
            <a:endParaRPr lang="ru-RU" b="1" dirty="0">
              <a:latin typeface="Comic Sans MS" pitchFamily="66" charset="0"/>
            </a:endParaRPr>
          </a:p>
        </p:txBody>
      </p:sp>
      <p:pic>
        <p:nvPicPr>
          <p:cNvPr id="17" name="Picture 5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3" y="4619449"/>
            <a:ext cx="1166242" cy="870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60" y="4851608"/>
            <a:ext cx="1166242" cy="870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Скругленный прямоугольник 4"/>
          <p:cNvSpPr/>
          <p:nvPr/>
        </p:nvSpPr>
        <p:spPr>
          <a:xfrm>
            <a:off x="271411" y="5489645"/>
            <a:ext cx="2448272" cy="108012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>
                <a:solidFill>
                  <a:schemeClr val="tx1"/>
                </a:solidFill>
                <a:latin typeface="Comic Sans MS" pitchFamily="66" charset="0"/>
              </a:rPr>
              <a:t>перельоти</a:t>
            </a:r>
            <a:r>
              <a:rPr lang="ru-RU" b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Comic Sans MS" pitchFamily="66" charset="0"/>
              </a:rPr>
              <a:t>плодів</a:t>
            </a:r>
            <a:r>
              <a:rPr lang="ru-RU" b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Comic Sans MS" pitchFamily="66" charset="0"/>
              </a:rPr>
              <a:t>кульбаби</a:t>
            </a:r>
            <a:endParaRPr lang="ru-RU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0" name="Стрелка вниз 9"/>
          <p:cNvSpPr/>
          <p:nvPr/>
        </p:nvSpPr>
        <p:spPr>
          <a:xfrm>
            <a:off x="1880084" y="4869160"/>
            <a:ext cx="648072" cy="864096"/>
          </a:xfrm>
          <a:prstGeom prst="down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Picture 5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914761" y="5987804"/>
            <a:ext cx="929047" cy="870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658118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84" y="332656"/>
            <a:ext cx="8964488" cy="439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Стрелка вниз 2"/>
          <p:cNvSpPr/>
          <p:nvPr/>
        </p:nvSpPr>
        <p:spPr>
          <a:xfrm>
            <a:off x="1835696" y="1340768"/>
            <a:ext cx="648072" cy="576064"/>
          </a:xfrm>
          <a:prstGeom prst="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трелка вниз 3"/>
          <p:cNvSpPr/>
          <p:nvPr/>
        </p:nvSpPr>
        <p:spPr>
          <a:xfrm>
            <a:off x="5508104" y="1340768"/>
            <a:ext cx="648072" cy="630274"/>
          </a:xfrm>
          <a:prstGeom prst="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низ 4"/>
          <p:cNvSpPr/>
          <p:nvPr/>
        </p:nvSpPr>
        <p:spPr>
          <a:xfrm>
            <a:off x="7812360" y="1340768"/>
            <a:ext cx="648072" cy="576064"/>
          </a:xfrm>
          <a:prstGeom prst="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293096"/>
            <a:ext cx="3660412" cy="23118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4293096"/>
            <a:ext cx="4752528" cy="23118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599083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516216" y="113144"/>
            <a:ext cx="2304256" cy="52322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chemeClr val="tx1"/>
                </a:solidFill>
                <a:latin typeface="Comic Sans MS" pitchFamily="66" charset="0"/>
              </a:rPr>
              <a:t>Це цікаво!</a:t>
            </a:r>
            <a:endParaRPr lang="ru-RU" sz="28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325682" y="1332303"/>
            <a:ext cx="4716016" cy="252231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err="1" smtClean="0">
                <a:solidFill>
                  <a:schemeClr val="tx1"/>
                </a:solidFill>
                <a:latin typeface="Comic Sans MS" pitchFamily="66" charset="0"/>
              </a:rPr>
              <a:t>Квітки</a:t>
            </a:r>
            <a:r>
              <a:rPr lang="ru-RU" sz="2000" b="1" dirty="0" smtClean="0">
                <a:solidFill>
                  <a:schemeClr val="tx1"/>
                </a:solidFill>
                <a:latin typeface="Comic Sans MS" pitchFamily="66" charset="0"/>
              </a:rPr>
              <a:t>  </a:t>
            </a:r>
            <a:r>
              <a:rPr lang="ru-RU" sz="2000" b="1" dirty="0" err="1">
                <a:solidFill>
                  <a:schemeClr val="tx1"/>
                </a:solidFill>
                <a:latin typeface="Comic Sans MS" pitchFamily="66" charset="0"/>
              </a:rPr>
              <a:t>тюльпанів</a:t>
            </a:r>
            <a:r>
              <a:rPr lang="ru-RU" sz="2000" b="1" dirty="0">
                <a:solidFill>
                  <a:schemeClr val="tx1"/>
                </a:solidFill>
                <a:latin typeface="Comic Sans MS" pitchFamily="66" charset="0"/>
              </a:rPr>
              <a:t> і </a:t>
            </a:r>
            <a:r>
              <a:rPr lang="ru-RU" sz="2000" b="1" dirty="0" err="1">
                <a:solidFill>
                  <a:schemeClr val="tx1"/>
                </a:solidFill>
                <a:latin typeface="Comic Sans MS" pitchFamily="66" charset="0"/>
              </a:rPr>
              <a:t>крокусів</a:t>
            </a:r>
            <a:r>
              <a:rPr lang="ru-RU" sz="2000" b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Comic Sans MS" pitchFamily="66" charset="0"/>
              </a:rPr>
              <a:t>розкриваються</a:t>
            </a:r>
            <a:r>
              <a:rPr lang="ru-RU" sz="2000" b="1" dirty="0">
                <a:solidFill>
                  <a:schemeClr val="tx1"/>
                </a:solidFill>
                <a:latin typeface="Comic Sans MS" pitchFamily="66" charset="0"/>
              </a:rPr>
              <a:t> у </a:t>
            </a:r>
            <a:r>
              <a:rPr lang="ru-RU" sz="2000" b="1" dirty="0" err="1">
                <a:solidFill>
                  <a:schemeClr val="tx1"/>
                </a:solidFill>
                <a:latin typeface="Comic Sans MS" pitchFamily="66" charset="0"/>
              </a:rPr>
              <a:t>відповідь</a:t>
            </a:r>
            <a:r>
              <a:rPr lang="ru-RU" sz="2000" b="1" dirty="0">
                <a:solidFill>
                  <a:schemeClr val="tx1"/>
                </a:solidFill>
                <a:latin typeface="Comic Sans MS" pitchFamily="66" charset="0"/>
              </a:rPr>
              <a:t> на </a:t>
            </a:r>
            <a:r>
              <a:rPr lang="ru-RU" sz="2000" b="1" dirty="0" err="1">
                <a:solidFill>
                  <a:schemeClr val="tx1"/>
                </a:solidFill>
                <a:latin typeface="Comic Sans MS" pitchFamily="66" charset="0"/>
              </a:rPr>
              <a:t>підвищення</a:t>
            </a:r>
            <a:r>
              <a:rPr lang="ru-RU" sz="2000" b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Comic Sans MS" pitchFamily="66" charset="0"/>
              </a:rPr>
              <a:t>температури</a:t>
            </a:r>
            <a:r>
              <a:rPr lang="ru-RU" sz="2000" b="1" dirty="0">
                <a:solidFill>
                  <a:schemeClr val="tx1"/>
                </a:solidFill>
                <a:latin typeface="Comic Sans MS" pitchFamily="66" charset="0"/>
              </a:rPr>
              <a:t>. </a:t>
            </a:r>
            <a:r>
              <a:rPr lang="ru-RU" sz="2000" b="1" dirty="0" err="1">
                <a:solidFill>
                  <a:schemeClr val="tx1"/>
                </a:solidFill>
                <a:latin typeface="Comic Sans MS" pitchFamily="66" charset="0"/>
              </a:rPr>
              <a:t>Якщо</a:t>
            </a:r>
            <a:r>
              <a:rPr lang="ru-RU" sz="2000" b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Comic Sans MS" pitchFamily="66" charset="0"/>
              </a:rPr>
              <a:t>тюльпани</a:t>
            </a:r>
            <a:r>
              <a:rPr lang="ru-RU" sz="2000" b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Comic Sans MS" pitchFamily="66" charset="0"/>
              </a:rPr>
              <a:t>відчувають</a:t>
            </a:r>
            <a:r>
              <a:rPr lang="ru-RU" sz="2000" b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Comic Sans MS" pitchFamily="66" charset="0"/>
              </a:rPr>
              <a:t>різницю</a:t>
            </a:r>
            <a:r>
              <a:rPr lang="ru-RU" sz="2000" b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Comic Sans MS" pitchFamily="66" charset="0"/>
              </a:rPr>
              <a:t>температури</a:t>
            </a:r>
            <a:r>
              <a:rPr lang="ru-RU" sz="2000" b="1" dirty="0">
                <a:solidFill>
                  <a:schemeClr val="tx1"/>
                </a:solidFill>
                <a:latin typeface="Comic Sans MS" pitchFamily="66" charset="0"/>
              </a:rPr>
              <a:t> у 1°С, то </a:t>
            </a:r>
            <a:r>
              <a:rPr lang="ru-RU" sz="2000" b="1" dirty="0" err="1">
                <a:solidFill>
                  <a:schemeClr val="tx1"/>
                </a:solidFill>
                <a:latin typeface="Comic Sans MS" pitchFamily="66" charset="0"/>
              </a:rPr>
              <a:t>чутливість</a:t>
            </a:r>
            <a:r>
              <a:rPr lang="ru-RU" sz="2000" b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Comic Sans MS" pitchFamily="66" charset="0"/>
              </a:rPr>
              <a:t>крокусів</a:t>
            </a:r>
            <a:r>
              <a:rPr lang="ru-RU" sz="2000" b="1" dirty="0">
                <a:solidFill>
                  <a:schemeClr val="tx1"/>
                </a:solidFill>
                <a:latin typeface="Comic Sans MS" pitchFamily="66" charset="0"/>
              </a:rPr>
              <a:t> становить 0,2 °С. 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48430" y="3647058"/>
            <a:ext cx="4588173" cy="2124236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Comic Sans MS" pitchFamily="66" charset="0"/>
              </a:rPr>
              <a:t>В </a:t>
            </a:r>
            <a:r>
              <a:rPr lang="ru-RU" sz="2400" b="1" dirty="0" err="1">
                <a:solidFill>
                  <a:schemeClr val="tx1"/>
                </a:solidFill>
                <a:latin typeface="Comic Sans MS" pitchFamily="66" charset="0"/>
              </a:rPr>
              <a:t>темряві</a:t>
            </a:r>
            <a:r>
              <a:rPr lang="ru-RU" sz="2400" b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latin typeface="Comic Sans MS" pitchFamily="66" charset="0"/>
              </a:rPr>
              <a:t>деякі</a:t>
            </a:r>
            <a:r>
              <a:rPr lang="ru-RU" sz="2400" b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latin typeface="Comic Sans MS" pitchFamily="66" charset="0"/>
              </a:rPr>
              <a:t>рослини</a:t>
            </a:r>
            <a:r>
              <a:rPr lang="ru-RU" sz="2400" b="1" dirty="0">
                <a:solidFill>
                  <a:schemeClr val="tx1"/>
                </a:solidFill>
                <a:latin typeface="Comic Sans MS" pitchFamily="66" charset="0"/>
              </a:rPr>
              <a:t> “</a:t>
            </a:r>
            <a:r>
              <a:rPr lang="ru-RU" sz="2400" b="1" dirty="0" err="1">
                <a:solidFill>
                  <a:schemeClr val="tx1"/>
                </a:solidFill>
                <a:latin typeface="Comic Sans MS" pitchFamily="66" charset="0"/>
              </a:rPr>
              <a:t>засинають</a:t>
            </a:r>
            <a:r>
              <a:rPr lang="ru-RU" sz="2400" b="1" dirty="0">
                <a:solidFill>
                  <a:schemeClr val="tx1"/>
                </a:solidFill>
                <a:latin typeface="Comic Sans MS" pitchFamily="66" charset="0"/>
              </a:rPr>
              <a:t>” – </a:t>
            </a:r>
            <a:r>
              <a:rPr lang="ru-RU" sz="2400" b="1" dirty="0" err="1">
                <a:solidFill>
                  <a:schemeClr val="tx1"/>
                </a:solidFill>
                <a:latin typeface="Comic Sans MS" pitchFamily="66" charset="0"/>
              </a:rPr>
              <a:t>закривають</a:t>
            </a:r>
            <a:r>
              <a:rPr lang="ru-RU" sz="2400" b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latin typeface="Comic Sans MS" pitchFamily="66" charset="0"/>
              </a:rPr>
              <a:t>квітки</a:t>
            </a:r>
            <a:r>
              <a:rPr lang="ru-RU" sz="2400" b="1" dirty="0">
                <a:solidFill>
                  <a:schemeClr val="tx1"/>
                </a:solidFill>
                <a:latin typeface="Comic Sans MS" pitchFamily="66" charset="0"/>
              </a:rPr>
              <a:t> (</a:t>
            </a:r>
            <a:r>
              <a:rPr lang="ru-RU" sz="2400" b="1" dirty="0" err="1">
                <a:solidFill>
                  <a:schemeClr val="tx1"/>
                </a:solidFill>
                <a:latin typeface="Comic Sans MS" pitchFamily="66" charset="0"/>
              </a:rPr>
              <a:t>латаття</a:t>
            </a:r>
            <a:r>
              <a:rPr lang="ru-RU" sz="2400" b="1" dirty="0">
                <a:solidFill>
                  <a:schemeClr val="tx1"/>
                </a:solidFill>
                <a:latin typeface="Comic Sans MS" pitchFamily="66" charset="0"/>
              </a:rPr>
              <a:t>) </a:t>
            </a:r>
            <a:r>
              <a:rPr lang="ru-RU" sz="2400" b="1" dirty="0" err="1">
                <a:solidFill>
                  <a:schemeClr val="tx1"/>
                </a:solidFill>
                <a:latin typeface="Comic Sans MS" pitchFamily="66" charset="0"/>
              </a:rPr>
              <a:t>або</a:t>
            </a:r>
            <a:r>
              <a:rPr lang="ru-RU" sz="2400" b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latin typeface="Comic Sans MS" pitchFamily="66" charset="0"/>
              </a:rPr>
              <a:t>кошики</a:t>
            </a:r>
            <a:r>
              <a:rPr lang="ru-RU" sz="2400" b="1" dirty="0">
                <a:solidFill>
                  <a:schemeClr val="tx1"/>
                </a:solidFill>
                <a:latin typeface="Comic Sans MS" pitchFamily="66" charset="0"/>
              </a:rPr>
              <a:t> (</a:t>
            </a:r>
            <a:r>
              <a:rPr lang="ru-RU" sz="2400" b="1" dirty="0" err="1">
                <a:solidFill>
                  <a:schemeClr val="tx1"/>
                </a:solidFill>
                <a:latin typeface="Comic Sans MS" pitchFamily="66" charset="0"/>
              </a:rPr>
              <a:t>кульбаба</a:t>
            </a:r>
            <a:r>
              <a:rPr lang="ru-RU" sz="2400" b="1" dirty="0">
                <a:solidFill>
                  <a:schemeClr val="tx1"/>
                </a:solidFill>
                <a:latin typeface="Comic Sans MS" pitchFamily="66" charset="0"/>
              </a:rPr>
              <a:t>), </a:t>
            </a:r>
            <a:r>
              <a:rPr lang="ru-RU" sz="2400" b="1" dirty="0" err="1">
                <a:solidFill>
                  <a:schemeClr val="tx1"/>
                </a:solidFill>
                <a:latin typeface="Comic Sans MS" pitchFamily="66" charset="0"/>
              </a:rPr>
              <a:t>складають</a:t>
            </a:r>
            <a:r>
              <a:rPr lang="ru-RU" sz="2400" b="1" dirty="0">
                <a:solidFill>
                  <a:schemeClr val="tx1"/>
                </a:solidFill>
                <a:latin typeface="Comic Sans MS" pitchFamily="66" charset="0"/>
              </a:rPr>
              <a:t> листки (квасок)</a:t>
            </a:r>
            <a:endParaRPr lang="ru-RU" sz="20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96562" y="396856"/>
            <a:ext cx="3668163" cy="2888127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>
                <a:solidFill>
                  <a:schemeClr val="tx1"/>
                </a:solidFill>
                <a:latin typeface="Comic Sans MS" pitchFamily="66" charset="0"/>
              </a:rPr>
              <a:t>Відомий</a:t>
            </a:r>
            <a:r>
              <a:rPr lang="ru-RU" sz="2400" b="1" dirty="0">
                <a:solidFill>
                  <a:schemeClr val="tx1"/>
                </a:solidFill>
                <a:latin typeface="Comic Sans MS" pitchFamily="66" charset="0"/>
              </a:rPr>
              <a:t> кактус “</a:t>
            </a:r>
            <a:r>
              <a:rPr lang="ru-RU" sz="2400" b="1" dirty="0" err="1">
                <a:solidFill>
                  <a:schemeClr val="tx1"/>
                </a:solidFill>
                <a:latin typeface="Comic Sans MS" pitchFamily="66" charset="0"/>
              </a:rPr>
              <a:t>цариця</a:t>
            </a:r>
            <a:r>
              <a:rPr lang="ru-RU" sz="2400" b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latin typeface="Comic Sans MS" pitchFamily="66" charset="0"/>
              </a:rPr>
              <a:t>ночі</a:t>
            </a:r>
            <a:r>
              <a:rPr lang="ru-RU" sz="2400" b="1" dirty="0">
                <a:solidFill>
                  <a:schemeClr val="tx1"/>
                </a:solidFill>
                <a:latin typeface="Comic Sans MS" pitchFamily="66" charset="0"/>
              </a:rPr>
              <a:t>” (мал. 163) </a:t>
            </a:r>
            <a:r>
              <a:rPr lang="ru-RU" sz="2400" b="1" dirty="0" err="1">
                <a:solidFill>
                  <a:schemeClr val="tx1"/>
                </a:solidFill>
                <a:latin typeface="Comic Sans MS" pitchFamily="66" charset="0"/>
              </a:rPr>
              <a:t>розцвітає</a:t>
            </a:r>
            <a:r>
              <a:rPr lang="ru-RU" sz="2400" b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latin typeface="Comic Sans MS" pitchFamily="66" charset="0"/>
              </a:rPr>
              <a:t>рівно</a:t>
            </a:r>
            <a:r>
              <a:rPr lang="ru-RU" sz="2400" b="1" dirty="0">
                <a:solidFill>
                  <a:schemeClr val="tx1"/>
                </a:solidFill>
                <a:latin typeface="Comic Sans MS" pitchFamily="66" charset="0"/>
              </a:rPr>
              <a:t> через 12 годин </a:t>
            </a:r>
            <a:r>
              <a:rPr lang="ru-RU" sz="2400" b="1" dirty="0" err="1">
                <a:solidFill>
                  <a:schemeClr val="tx1"/>
                </a:solidFill>
                <a:latin typeface="Comic Sans MS" pitchFamily="66" charset="0"/>
              </a:rPr>
              <a:t>після</a:t>
            </a:r>
            <a:r>
              <a:rPr lang="ru-RU" sz="2400" b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latin typeface="Comic Sans MS" pitchFamily="66" charset="0"/>
              </a:rPr>
              <a:t>останньої</a:t>
            </a:r>
            <a:r>
              <a:rPr lang="ru-RU" sz="2400" b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latin typeface="Comic Sans MS" pitchFamily="66" charset="0"/>
              </a:rPr>
              <a:t>зміни</a:t>
            </a:r>
            <a:r>
              <a:rPr lang="ru-RU" sz="2400" b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latin typeface="Comic Sans MS" pitchFamily="66" charset="0"/>
              </a:rPr>
              <a:t>темряви</a:t>
            </a:r>
            <a:r>
              <a:rPr lang="ru-RU" sz="2400" b="1" dirty="0">
                <a:solidFill>
                  <a:schemeClr val="tx1"/>
                </a:solidFill>
                <a:latin typeface="Comic Sans MS" pitchFamily="66" charset="0"/>
              </a:rPr>
              <a:t> на </a:t>
            </a:r>
            <a:r>
              <a:rPr lang="ru-RU" sz="2400" b="1" dirty="0" err="1">
                <a:solidFill>
                  <a:schemeClr val="tx1"/>
                </a:solidFill>
                <a:latin typeface="Comic Sans MS" pitchFamily="66" charset="0"/>
              </a:rPr>
              <a:t>світло</a:t>
            </a:r>
            <a:r>
              <a:rPr lang="ru-RU" sz="2400" b="1" dirty="0">
                <a:solidFill>
                  <a:schemeClr val="tx1"/>
                </a:solidFill>
                <a:latin typeface="Comic Sans MS" pitchFamily="66" charset="0"/>
              </a:rPr>
              <a:t> і </a:t>
            </a:r>
            <a:r>
              <a:rPr lang="ru-RU" sz="2400" b="1" dirty="0" err="1">
                <a:solidFill>
                  <a:schemeClr val="tx1"/>
                </a:solidFill>
                <a:latin typeface="Comic Sans MS" pitchFamily="66" charset="0"/>
              </a:rPr>
              <a:t>цвіте</a:t>
            </a:r>
            <a:r>
              <a:rPr lang="ru-RU" sz="2400" b="1" dirty="0">
                <a:solidFill>
                  <a:schemeClr val="tx1"/>
                </a:solidFill>
                <a:latin typeface="Comic Sans MS" pitchFamily="66" charset="0"/>
              </a:rPr>
              <a:t> одну </a:t>
            </a:r>
            <a:r>
              <a:rPr lang="ru-RU" sz="2400" b="1" dirty="0" err="1">
                <a:solidFill>
                  <a:schemeClr val="tx1"/>
                </a:solidFill>
                <a:latin typeface="Comic Sans MS" pitchFamily="66" charset="0"/>
              </a:rPr>
              <a:t>ніч</a:t>
            </a:r>
            <a:r>
              <a:rPr lang="ru-RU" sz="2400" b="1" dirty="0">
                <a:solidFill>
                  <a:schemeClr val="tx1"/>
                </a:solidFill>
                <a:latin typeface="Comic Sans MS" pitchFamily="66" charset="0"/>
              </a:rPr>
              <a:t>. </a:t>
            </a:r>
            <a:endParaRPr lang="ru-RU" sz="20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413674" y="4005064"/>
            <a:ext cx="3419872" cy="1656184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Comic Sans MS" pitchFamily="66" charset="0"/>
              </a:rPr>
              <a:t>.. </a:t>
            </a:r>
            <a:endParaRPr lang="ru-RU" sz="2400" b="1" dirty="0">
              <a:solidFill>
                <a:schemeClr val="tx1"/>
              </a:solidFill>
              <a:latin typeface="Comic Sans MS" pitchFamily="66" charset="0"/>
            </a:endParaRPr>
          </a:p>
          <a:p>
            <a:pPr algn="ctr"/>
            <a:r>
              <a:rPr lang="ru-RU" sz="2400" b="1" dirty="0" err="1">
                <a:solidFill>
                  <a:schemeClr val="tx1"/>
                </a:solidFill>
                <a:latin typeface="Comic Sans MS" pitchFamily="66" charset="0"/>
              </a:rPr>
              <a:t>Нічні</a:t>
            </a:r>
            <a:r>
              <a:rPr lang="ru-RU" sz="2400" b="1" dirty="0">
                <a:solidFill>
                  <a:schemeClr val="tx1"/>
                </a:solidFill>
                <a:latin typeface="Comic Sans MS" pitchFamily="66" charset="0"/>
              </a:rPr>
              <a:t>  </a:t>
            </a:r>
            <a:r>
              <a:rPr lang="ru-RU" sz="2400" b="1" dirty="0" err="1">
                <a:solidFill>
                  <a:schemeClr val="tx1"/>
                </a:solidFill>
                <a:latin typeface="Comic Sans MS" pitchFamily="66" charset="0"/>
              </a:rPr>
              <a:t>квітки</a:t>
            </a:r>
            <a:r>
              <a:rPr lang="ru-RU" sz="2400" b="1" dirty="0">
                <a:solidFill>
                  <a:schemeClr val="tx1"/>
                </a:solidFill>
                <a:latin typeface="Comic Sans MS" pitchFamily="66" charset="0"/>
              </a:rPr>
              <a:t> в </a:t>
            </a:r>
            <a:r>
              <a:rPr lang="ru-RU" sz="2400" b="1" dirty="0" err="1">
                <a:solidFill>
                  <a:schemeClr val="tx1"/>
                </a:solidFill>
                <a:latin typeface="Comic Sans MS" pitchFamily="66" charset="0"/>
              </a:rPr>
              <a:t>темряві</a:t>
            </a:r>
            <a:r>
              <a:rPr lang="ru-RU" sz="2400" b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latin typeface="Comic Sans MS" pitchFamily="66" charset="0"/>
              </a:rPr>
              <a:t>розкриваються</a:t>
            </a:r>
            <a:endParaRPr lang="ru-RU" sz="2400" dirty="0"/>
          </a:p>
          <a:p>
            <a:pPr algn="ctr"/>
            <a:endParaRPr lang="ru-RU" sz="24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133364" y="5877272"/>
            <a:ext cx="7560840" cy="792088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>
                <a:solidFill>
                  <a:schemeClr val="tx1"/>
                </a:solidFill>
                <a:latin typeface="Comic Sans MS" pitchFamily="66" charset="0"/>
              </a:rPr>
              <a:t>Листкові</a:t>
            </a:r>
            <a:r>
              <a:rPr lang="ru-RU" sz="2400" b="1" dirty="0">
                <a:solidFill>
                  <a:schemeClr val="tx1"/>
                </a:solidFill>
                <a:latin typeface="Comic Sans MS" pitchFamily="66" charset="0"/>
              </a:rPr>
              <a:t> пластинки </a:t>
            </a:r>
            <a:r>
              <a:rPr lang="ru-RU" sz="2400" b="1" dirty="0" err="1">
                <a:solidFill>
                  <a:schemeClr val="tx1"/>
                </a:solidFill>
                <a:latin typeface="Comic Sans MS" pitchFamily="66" charset="0"/>
              </a:rPr>
              <a:t>деяких</a:t>
            </a:r>
            <a:r>
              <a:rPr lang="ru-RU" sz="2400" b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latin typeface="Comic Sans MS" pitchFamily="66" charset="0"/>
              </a:rPr>
              <a:t>рослин</a:t>
            </a:r>
            <a:r>
              <a:rPr lang="ru-RU" sz="2400" b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latin typeface="Comic Sans MS" pitchFamily="66" charset="0"/>
              </a:rPr>
              <a:t>реагують</a:t>
            </a:r>
            <a:r>
              <a:rPr lang="ru-RU" sz="2400" b="1" dirty="0">
                <a:solidFill>
                  <a:schemeClr val="tx1"/>
                </a:solidFill>
                <a:latin typeface="Comic Sans MS" pitchFamily="66" charset="0"/>
              </a:rPr>
              <a:t> на </a:t>
            </a:r>
            <a:r>
              <a:rPr lang="ru-RU" sz="2400" b="1" dirty="0" err="1">
                <a:solidFill>
                  <a:schemeClr val="tx1"/>
                </a:solidFill>
                <a:latin typeface="Comic Sans MS" pitchFamily="66" charset="0"/>
              </a:rPr>
              <a:t>зниження</a:t>
            </a:r>
            <a:r>
              <a:rPr lang="ru-RU" sz="2400" b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latin typeface="Comic Sans MS" pitchFamily="66" charset="0"/>
              </a:rPr>
              <a:t>температури</a:t>
            </a:r>
            <a:r>
              <a:rPr lang="ru-RU" sz="2400" b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  <a:latin typeface="Comic Sans MS" pitchFamily="66" charset="0"/>
              </a:rPr>
              <a:t>скручуванням</a:t>
            </a:r>
            <a:endParaRPr lang="ru-RU" sz="2400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760857" y="113144"/>
            <a:ext cx="2551491" cy="136098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>
                <a:solidFill>
                  <a:schemeClr val="tx1"/>
                </a:solidFill>
                <a:latin typeface="Comic Sans MS" pitchFamily="66" charset="0"/>
              </a:rPr>
              <a:t>Кошики</a:t>
            </a:r>
            <a:r>
              <a:rPr lang="ru-RU" b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Comic Sans MS" pitchFamily="66" charset="0"/>
              </a:rPr>
              <a:t>соняшника</a:t>
            </a:r>
            <a:r>
              <a:rPr lang="ru-RU" b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Comic Sans MS" pitchFamily="66" charset="0"/>
              </a:rPr>
              <a:t>нахиляються</a:t>
            </a:r>
            <a:r>
              <a:rPr lang="ru-RU" b="1" dirty="0">
                <a:solidFill>
                  <a:schemeClr val="tx1"/>
                </a:solidFill>
                <a:latin typeface="Comic Sans MS" pitchFamily="66" charset="0"/>
              </a:rPr>
              <a:t> у </a:t>
            </a:r>
            <a:r>
              <a:rPr lang="ru-RU" b="1" dirty="0" err="1">
                <a:solidFill>
                  <a:schemeClr val="tx1"/>
                </a:solidFill>
                <a:latin typeface="Comic Sans MS" pitchFamily="66" charset="0"/>
              </a:rPr>
              <a:t>бік</a:t>
            </a:r>
            <a:r>
              <a:rPr lang="ru-RU" b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Comic Sans MS" pitchFamily="66" charset="0"/>
              </a:rPr>
              <a:t>сонця</a:t>
            </a:r>
            <a:r>
              <a:rPr lang="ru-RU" b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endParaRPr lang="ru-RU" dirty="0"/>
          </a:p>
        </p:txBody>
      </p:sp>
      <p:pic>
        <p:nvPicPr>
          <p:cNvPr id="4099" name="Picture 3" descr="E:\картинки по теме Школа\цифры знаки\noavatar.pn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9725" y="2508417"/>
            <a:ext cx="1270000" cy="134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22164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404664"/>
            <a:ext cx="8352928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C00000"/>
                </a:solidFill>
                <a:latin typeface="Comic Sans MS" pitchFamily="66" charset="0"/>
              </a:rPr>
              <a:t>ВИСНОВКИ</a:t>
            </a:r>
          </a:p>
          <a:p>
            <a:endParaRPr lang="ru-RU" sz="2800" b="1" dirty="0">
              <a:latin typeface="Comic Sans MS" pitchFamily="66" charset="0"/>
            </a:endParaRPr>
          </a:p>
          <a:p>
            <a:r>
              <a:rPr lang="ru-RU" sz="2800" b="1" dirty="0">
                <a:latin typeface="Comic Sans MS" pitchFamily="66" charset="0"/>
              </a:rPr>
              <a:t>1. </a:t>
            </a:r>
            <a:r>
              <a:rPr lang="ru-RU" sz="2800" b="1" dirty="0" err="1">
                <a:latin typeface="Comic Sans MS" pitchFamily="66" charset="0"/>
              </a:rPr>
              <a:t>Типові</a:t>
            </a:r>
            <a:r>
              <a:rPr lang="ru-RU" sz="2800" b="1" dirty="0">
                <a:latin typeface="Comic Sans MS" pitchFamily="66" charset="0"/>
              </a:rPr>
              <a:t> </a:t>
            </a:r>
            <a:r>
              <a:rPr lang="ru-RU" sz="2800" b="1" dirty="0" err="1">
                <a:latin typeface="Comic Sans MS" pitchFamily="66" charset="0"/>
              </a:rPr>
              <a:t>рослини</a:t>
            </a:r>
            <a:r>
              <a:rPr lang="ru-RU" sz="2800" b="1" dirty="0">
                <a:latin typeface="Comic Sans MS" pitchFamily="66" charset="0"/>
              </a:rPr>
              <a:t> </a:t>
            </a:r>
            <a:r>
              <a:rPr lang="ru-RU" sz="2800" b="1" dirty="0" err="1">
                <a:latin typeface="Comic Sans MS" pitchFamily="66" charset="0"/>
              </a:rPr>
              <a:t>ведуть</a:t>
            </a:r>
            <a:r>
              <a:rPr lang="ru-RU" sz="2800" b="1" dirty="0">
                <a:latin typeface="Comic Sans MS" pitchFamily="66" charset="0"/>
              </a:rPr>
              <a:t> </a:t>
            </a:r>
            <a:r>
              <a:rPr lang="ru-RU" sz="2800" b="1" dirty="0" err="1">
                <a:latin typeface="Comic Sans MS" pitchFamily="66" charset="0"/>
              </a:rPr>
              <a:t>прикріплений</a:t>
            </a:r>
            <a:r>
              <a:rPr lang="ru-RU" sz="2800" b="1" dirty="0">
                <a:latin typeface="Comic Sans MS" pitchFamily="66" charset="0"/>
              </a:rPr>
              <a:t> </a:t>
            </a:r>
            <a:r>
              <a:rPr lang="ru-RU" sz="2800" b="1" dirty="0" err="1">
                <a:latin typeface="Comic Sans MS" pitchFamily="66" charset="0"/>
              </a:rPr>
              <a:t>спосіб</a:t>
            </a:r>
            <a:r>
              <a:rPr lang="ru-RU" sz="2800" b="1" dirty="0">
                <a:latin typeface="Comic Sans MS" pitchFamily="66" charset="0"/>
              </a:rPr>
              <a:t> </a:t>
            </a:r>
            <a:r>
              <a:rPr lang="ru-RU" sz="2800" b="1" dirty="0" err="1">
                <a:latin typeface="Comic Sans MS" pitchFamily="66" charset="0"/>
              </a:rPr>
              <a:t>життя</a:t>
            </a:r>
            <a:r>
              <a:rPr lang="ru-RU" sz="2800" b="1" dirty="0">
                <a:latin typeface="Comic Sans MS" pitchFamily="66" charset="0"/>
              </a:rPr>
              <a:t> і </a:t>
            </a:r>
            <a:r>
              <a:rPr lang="ru-RU" sz="2800" b="1" dirty="0" err="1">
                <a:latin typeface="Comic Sans MS" pitchFamily="66" charset="0"/>
              </a:rPr>
              <a:t>здатні</a:t>
            </a:r>
            <a:r>
              <a:rPr lang="ru-RU" sz="2800" b="1" dirty="0">
                <a:latin typeface="Comic Sans MS" pitchFamily="66" charset="0"/>
              </a:rPr>
              <a:t> </a:t>
            </a:r>
            <a:r>
              <a:rPr lang="ru-RU" sz="2800" b="1" dirty="0" err="1">
                <a:latin typeface="Comic Sans MS" pitchFamily="66" charset="0"/>
              </a:rPr>
              <a:t>лише</a:t>
            </a:r>
            <a:r>
              <a:rPr lang="ru-RU" sz="2800" b="1" dirty="0">
                <a:latin typeface="Comic Sans MS" pitchFamily="66" charset="0"/>
              </a:rPr>
              <a:t> </a:t>
            </a:r>
            <a:r>
              <a:rPr lang="ru-RU" sz="2800" b="1" dirty="0" err="1">
                <a:latin typeface="Comic Sans MS" pitchFamily="66" charset="0"/>
              </a:rPr>
              <a:t>переростати</a:t>
            </a:r>
            <a:r>
              <a:rPr lang="ru-RU" sz="2800" b="1" dirty="0">
                <a:latin typeface="Comic Sans MS" pitchFamily="66" charset="0"/>
              </a:rPr>
              <a:t> на </a:t>
            </a:r>
            <a:r>
              <a:rPr lang="ru-RU" sz="2800" b="1" dirty="0" err="1">
                <a:latin typeface="Comic Sans MS" pitchFamily="66" charset="0"/>
              </a:rPr>
              <a:t>нові</a:t>
            </a:r>
            <a:r>
              <a:rPr lang="ru-RU" sz="2800" b="1" dirty="0">
                <a:latin typeface="Comic Sans MS" pitchFamily="66" charset="0"/>
              </a:rPr>
              <a:t> </a:t>
            </a:r>
            <a:r>
              <a:rPr lang="ru-RU" sz="2800" b="1" dirty="0" err="1">
                <a:latin typeface="Comic Sans MS" pitchFamily="66" charset="0"/>
              </a:rPr>
              <a:t>ділянки</a:t>
            </a:r>
            <a:r>
              <a:rPr lang="ru-RU" sz="2800" b="1" dirty="0">
                <a:latin typeface="Comic Sans MS" pitchFamily="66" charset="0"/>
              </a:rPr>
              <a:t> грунту.</a:t>
            </a:r>
          </a:p>
          <a:p>
            <a:endParaRPr lang="ru-RU" sz="2800" b="1" dirty="0">
              <a:latin typeface="Comic Sans MS" pitchFamily="66" charset="0"/>
            </a:endParaRPr>
          </a:p>
          <a:p>
            <a:r>
              <a:rPr lang="ru-RU" sz="2800" b="1" dirty="0">
                <a:latin typeface="Comic Sans MS" pitchFamily="66" charset="0"/>
              </a:rPr>
              <a:t>2. </a:t>
            </a:r>
            <a:r>
              <a:rPr lang="ru-RU" sz="2800" b="1" dirty="0" err="1">
                <a:latin typeface="Comic Sans MS" pitchFamily="66" charset="0"/>
              </a:rPr>
              <a:t>Окремі</a:t>
            </a:r>
            <a:r>
              <a:rPr lang="ru-RU" sz="2800" b="1" dirty="0">
                <a:latin typeface="Comic Sans MS" pitchFamily="66" charset="0"/>
              </a:rPr>
              <a:t> </a:t>
            </a:r>
            <a:r>
              <a:rPr lang="ru-RU" sz="2800" b="1" dirty="0" err="1">
                <a:latin typeface="Comic Sans MS" pitchFamily="66" charset="0"/>
              </a:rPr>
              <a:t>частини</a:t>
            </a:r>
            <a:r>
              <a:rPr lang="ru-RU" sz="2800" b="1" dirty="0">
                <a:latin typeface="Comic Sans MS" pitchFamily="66" charset="0"/>
              </a:rPr>
              <a:t> </a:t>
            </a:r>
            <a:r>
              <a:rPr lang="ru-RU" sz="2800" b="1" dirty="0" err="1">
                <a:latin typeface="Comic Sans MS" pitchFamily="66" charset="0"/>
              </a:rPr>
              <a:t>рослини</a:t>
            </a:r>
            <a:r>
              <a:rPr lang="ru-RU" sz="2800" b="1" dirty="0">
                <a:latin typeface="Comic Sans MS" pitchFamily="66" charset="0"/>
              </a:rPr>
              <a:t> у </a:t>
            </a:r>
            <a:r>
              <a:rPr lang="ru-RU" sz="2800" b="1" dirty="0" err="1">
                <a:latin typeface="Comic Sans MS" pitchFamily="66" charset="0"/>
              </a:rPr>
              <a:t>відповідь</a:t>
            </a:r>
            <a:r>
              <a:rPr lang="ru-RU" sz="2800" b="1" dirty="0">
                <a:latin typeface="Comic Sans MS" pitchFamily="66" charset="0"/>
              </a:rPr>
              <a:t> на </a:t>
            </a:r>
            <a:r>
              <a:rPr lang="ru-RU" sz="2800" b="1" dirty="0" err="1">
                <a:latin typeface="Comic Sans MS" pitchFamily="66" charset="0"/>
              </a:rPr>
              <a:t>зовнішні</a:t>
            </a:r>
            <a:r>
              <a:rPr lang="ru-RU" sz="2800" b="1" dirty="0">
                <a:latin typeface="Comic Sans MS" pitchFamily="66" charset="0"/>
              </a:rPr>
              <a:t> </a:t>
            </a:r>
            <a:r>
              <a:rPr lang="ru-RU" sz="2800" b="1" dirty="0" err="1">
                <a:latin typeface="Comic Sans MS" pitchFamily="66" charset="0"/>
              </a:rPr>
              <a:t>подразники</a:t>
            </a:r>
            <a:r>
              <a:rPr lang="ru-RU" sz="2800" b="1" dirty="0">
                <a:latin typeface="Comic Sans MS" pitchFamily="66" charset="0"/>
              </a:rPr>
              <a:t> (</a:t>
            </a:r>
            <a:r>
              <a:rPr lang="ru-RU" sz="2800" b="1" dirty="0" err="1">
                <a:latin typeface="Comic Sans MS" pitchFamily="66" charset="0"/>
              </a:rPr>
              <a:t>спрямовані</a:t>
            </a:r>
            <a:r>
              <a:rPr lang="ru-RU" sz="2800" b="1" dirty="0">
                <a:latin typeface="Comic Sans MS" pitchFamily="66" charset="0"/>
              </a:rPr>
              <a:t> </a:t>
            </a:r>
            <a:r>
              <a:rPr lang="ru-RU" sz="2800" b="1" dirty="0" err="1">
                <a:latin typeface="Comic Sans MS" pitchFamily="66" charset="0"/>
              </a:rPr>
              <a:t>або</a:t>
            </a:r>
            <a:r>
              <a:rPr lang="ru-RU" sz="2800" b="1" dirty="0">
                <a:latin typeface="Comic Sans MS" pitchFamily="66" charset="0"/>
              </a:rPr>
              <a:t> </a:t>
            </a:r>
            <a:r>
              <a:rPr lang="ru-RU" sz="2800" b="1" dirty="0" err="1">
                <a:latin typeface="Comic Sans MS" pitchFamily="66" charset="0"/>
              </a:rPr>
              <a:t>неспрямовані</a:t>
            </a:r>
            <a:r>
              <a:rPr lang="ru-RU" sz="2800" b="1" dirty="0">
                <a:latin typeface="Comic Sans MS" pitchFamily="66" charset="0"/>
              </a:rPr>
              <a:t>) </a:t>
            </a:r>
            <a:r>
              <a:rPr lang="ru-RU" sz="2800" b="1" dirty="0" err="1">
                <a:latin typeface="Comic Sans MS" pitchFamily="66" charset="0"/>
              </a:rPr>
              <a:t>або</a:t>
            </a:r>
            <a:r>
              <a:rPr lang="ru-RU" sz="2800" b="1" dirty="0">
                <a:latin typeface="Comic Sans MS" pitchFamily="66" charset="0"/>
              </a:rPr>
              <a:t> </a:t>
            </a:r>
            <a:r>
              <a:rPr lang="ru-RU" sz="2800" b="1" dirty="0" err="1">
                <a:latin typeface="Comic Sans MS" pitchFamily="66" charset="0"/>
              </a:rPr>
              <a:t>завдяки</a:t>
            </a:r>
            <a:r>
              <a:rPr lang="ru-RU" sz="2800" b="1" dirty="0">
                <a:latin typeface="Comic Sans MS" pitchFamily="66" charset="0"/>
              </a:rPr>
              <a:t> </a:t>
            </a:r>
            <a:r>
              <a:rPr lang="ru-RU" sz="2800" b="1" dirty="0" err="1">
                <a:latin typeface="Comic Sans MS" pitchFamily="66" charset="0"/>
              </a:rPr>
              <a:t>внутрішнім</a:t>
            </a:r>
            <a:r>
              <a:rPr lang="ru-RU" sz="2800" b="1" dirty="0">
                <a:latin typeface="Comic Sans MS" pitchFamily="66" charset="0"/>
              </a:rPr>
              <a:t> ритмам </a:t>
            </a:r>
            <a:r>
              <a:rPr lang="ru-RU" sz="2800" b="1" dirty="0" err="1">
                <a:latin typeface="Comic Sans MS" pitchFamily="66" charset="0"/>
              </a:rPr>
              <a:t>можуть</a:t>
            </a:r>
            <a:r>
              <a:rPr lang="ru-RU" sz="2800" b="1" dirty="0">
                <a:latin typeface="Comic Sans MS" pitchFamily="66" charset="0"/>
              </a:rPr>
              <a:t> </a:t>
            </a:r>
            <a:r>
              <a:rPr lang="ru-RU" sz="2800" b="1" dirty="0" err="1">
                <a:latin typeface="Comic Sans MS" pitchFamily="66" charset="0"/>
              </a:rPr>
              <a:t>здійснювати</a:t>
            </a:r>
            <a:r>
              <a:rPr lang="ru-RU" sz="2800" b="1" dirty="0">
                <a:latin typeface="Comic Sans MS" pitchFamily="66" charset="0"/>
              </a:rPr>
              <a:t> </a:t>
            </a:r>
            <a:r>
              <a:rPr lang="ru-RU" sz="2800" b="1" dirty="0" err="1">
                <a:latin typeface="Comic Sans MS" pitchFamily="66" charset="0"/>
              </a:rPr>
              <a:t>рухи</a:t>
            </a:r>
            <a:r>
              <a:rPr lang="ru-RU" sz="2800" b="1" dirty="0">
                <a:latin typeface="Comic Sans MS" pitchFamily="66" charset="0"/>
              </a:rPr>
              <a:t> і </a:t>
            </a:r>
            <a:r>
              <a:rPr lang="ru-RU" sz="2800" b="1" dirty="0" err="1">
                <a:latin typeface="Comic Sans MS" pitchFamily="66" charset="0"/>
              </a:rPr>
              <a:t>змінювати</a:t>
            </a:r>
            <a:r>
              <a:rPr lang="ru-RU" sz="2800" b="1" dirty="0">
                <a:latin typeface="Comic Sans MS" pitchFamily="66" charset="0"/>
              </a:rPr>
              <a:t> </a:t>
            </a:r>
            <a:r>
              <a:rPr lang="ru-RU" sz="2800" b="1" dirty="0" err="1">
                <a:latin typeface="Comic Sans MS" pitchFamily="66" charset="0"/>
              </a:rPr>
              <a:t>положення</a:t>
            </a:r>
            <a:r>
              <a:rPr lang="ru-RU" sz="2800" b="1" dirty="0">
                <a:latin typeface="Comic Sans MS" pitchFamily="66" charset="0"/>
              </a:rPr>
              <a:t> у </a:t>
            </a:r>
            <a:r>
              <a:rPr lang="ru-RU" sz="2800" b="1" dirty="0" err="1">
                <a:latin typeface="Comic Sans MS" pitchFamily="66" charset="0"/>
              </a:rPr>
              <a:t>просторі</a:t>
            </a:r>
            <a:r>
              <a:rPr lang="ru-RU" sz="2800" b="1" dirty="0">
                <a:latin typeface="Comic Sans MS" pitchFamily="66" charset="0"/>
              </a:rPr>
              <a:t>.</a:t>
            </a:r>
          </a:p>
          <a:p>
            <a:endParaRPr lang="ru-RU" sz="2800" b="1" dirty="0">
              <a:latin typeface="Comic Sans MS" pitchFamily="66" charset="0"/>
            </a:endParaRPr>
          </a:p>
          <a:p>
            <a:r>
              <a:rPr lang="ru-RU" sz="2800" b="1" dirty="0">
                <a:latin typeface="Comic Sans MS" pitchFamily="66" charset="0"/>
              </a:rPr>
              <a:t>3. </a:t>
            </a:r>
            <a:r>
              <a:rPr lang="ru-RU" sz="2800" b="1" dirty="0" err="1">
                <a:latin typeface="Comic Sans MS" pitchFamily="66" charset="0"/>
              </a:rPr>
              <a:t>Напрямок</a:t>
            </a:r>
            <a:r>
              <a:rPr lang="ru-RU" sz="2800" b="1" dirty="0">
                <a:latin typeface="Comic Sans MS" pitchFamily="66" charset="0"/>
              </a:rPr>
              <a:t> </a:t>
            </a:r>
            <a:r>
              <a:rPr lang="ru-RU" sz="2800" b="1" dirty="0" err="1">
                <a:latin typeface="Comic Sans MS" pitchFamily="66" charset="0"/>
              </a:rPr>
              <a:t>руху</a:t>
            </a:r>
            <a:r>
              <a:rPr lang="ru-RU" sz="2800" b="1" dirty="0">
                <a:latin typeface="Comic Sans MS" pitchFamily="66" charset="0"/>
              </a:rPr>
              <a:t> </a:t>
            </a:r>
            <a:r>
              <a:rPr lang="ru-RU" sz="2800" b="1" dirty="0" err="1">
                <a:latin typeface="Comic Sans MS" pitchFamily="66" charset="0"/>
              </a:rPr>
              <a:t>рослин</a:t>
            </a:r>
            <a:r>
              <a:rPr lang="ru-RU" sz="2800" b="1" dirty="0">
                <a:latin typeface="Comic Sans MS" pitchFamily="66" charset="0"/>
              </a:rPr>
              <a:t> </a:t>
            </a:r>
            <a:r>
              <a:rPr lang="ru-RU" sz="2800" b="1" dirty="0" err="1">
                <a:latin typeface="Comic Sans MS" pitchFamily="66" charset="0"/>
              </a:rPr>
              <a:t>може</a:t>
            </a:r>
            <a:r>
              <a:rPr lang="ru-RU" sz="2800" b="1" dirty="0">
                <a:latin typeface="Comic Sans MS" pitchFamily="66" charset="0"/>
              </a:rPr>
              <a:t> </a:t>
            </a:r>
            <a:r>
              <a:rPr lang="ru-RU" sz="2800" b="1" dirty="0" err="1">
                <a:latin typeface="Comic Sans MS" pitchFamily="66" charset="0"/>
              </a:rPr>
              <a:t>визначати</a:t>
            </a:r>
            <a:r>
              <a:rPr lang="ru-RU" sz="2800" b="1" dirty="0">
                <a:latin typeface="Comic Sans MS" pitchFamily="66" charset="0"/>
              </a:rPr>
              <a:t> </a:t>
            </a:r>
            <a:r>
              <a:rPr lang="ru-RU" sz="2800" b="1" dirty="0" err="1">
                <a:latin typeface="Comic Sans MS" pitchFamily="66" charset="0"/>
              </a:rPr>
              <a:t>зовнішній</a:t>
            </a:r>
            <a:r>
              <a:rPr lang="ru-RU" sz="2800" b="1" dirty="0">
                <a:latin typeface="Comic Sans MS" pitchFamily="66" charset="0"/>
              </a:rPr>
              <a:t> </a:t>
            </a:r>
            <a:r>
              <a:rPr lang="ru-RU" sz="2800" b="1" dirty="0" err="1">
                <a:latin typeface="Comic Sans MS" pitchFamily="66" charset="0"/>
              </a:rPr>
              <a:t>подразник</a:t>
            </a:r>
            <a:r>
              <a:rPr lang="ru-RU" sz="2800" b="1" dirty="0">
                <a:latin typeface="Comic Sans MS" pitchFamily="66" charset="0"/>
              </a:rPr>
              <a:t> </a:t>
            </a:r>
            <a:r>
              <a:rPr lang="ru-RU" sz="2800" b="1" dirty="0" err="1">
                <a:latin typeface="Comic Sans MS" pitchFamily="66" charset="0"/>
              </a:rPr>
              <a:t>або</a:t>
            </a:r>
            <a:r>
              <a:rPr lang="ru-RU" sz="2800" b="1" dirty="0">
                <a:latin typeface="Comic Sans MS" pitchFamily="66" charset="0"/>
              </a:rPr>
              <a:t> </a:t>
            </a:r>
            <a:r>
              <a:rPr lang="ru-RU" sz="2800" b="1" dirty="0" err="1">
                <a:latin typeface="Comic Sans MS" pitchFamily="66" charset="0"/>
              </a:rPr>
              <a:t>внутрішня</a:t>
            </a:r>
            <a:r>
              <a:rPr lang="ru-RU" sz="2800" b="1" dirty="0">
                <a:latin typeface="Comic Sans MS" pitchFamily="66" charset="0"/>
              </a:rPr>
              <a:t> </a:t>
            </a:r>
            <a:r>
              <a:rPr lang="ru-RU" sz="2800" b="1" dirty="0" err="1">
                <a:latin typeface="Comic Sans MS" pitchFamily="66" charset="0"/>
              </a:rPr>
              <a:t>будова</a:t>
            </a:r>
            <a:r>
              <a:rPr lang="ru-RU" sz="2800" b="1" dirty="0">
                <a:latin typeface="Comic Sans MS" pitchFamily="66" charset="0"/>
              </a:rPr>
              <a:t> органа.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6541" y="4581128"/>
            <a:ext cx="1224136" cy="154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009004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298</Words>
  <Application>Microsoft Office PowerPoint</Application>
  <PresentationFormat>Екран (4:3)</PresentationFormat>
  <Paragraphs>31</Paragraphs>
  <Slides>8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8</vt:i4>
      </vt:variant>
    </vt:vector>
  </HeadingPairs>
  <TitlesOfParts>
    <vt:vector size="12" baseType="lpstr">
      <vt:lpstr>Arial</vt:lpstr>
      <vt:lpstr>Calibri</vt:lpstr>
      <vt:lpstr>Comic Sans MS</vt:lpstr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дом</dc:creator>
  <cp:lastModifiedBy>User</cp:lastModifiedBy>
  <cp:revision>12</cp:revision>
  <dcterms:created xsi:type="dcterms:W3CDTF">2019-02-20T17:07:49Z</dcterms:created>
  <dcterms:modified xsi:type="dcterms:W3CDTF">2021-01-14T09:11:40Z</dcterms:modified>
</cp:coreProperties>
</file>