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27"/>
  </p:notesMasterIdLst>
  <p:sldIdLst>
    <p:sldId id="256" r:id="rId2"/>
    <p:sldId id="277" r:id="rId3"/>
    <p:sldId id="322" r:id="rId4"/>
    <p:sldId id="325" r:id="rId5"/>
    <p:sldId id="416" r:id="rId6"/>
    <p:sldId id="324" r:id="rId7"/>
    <p:sldId id="413" r:id="rId8"/>
    <p:sldId id="414" r:id="rId9"/>
    <p:sldId id="415" r:id="rId10"/>
    <p:sldId id="355" r:id="rId11"/>
    <p:sldId id="327" r:id="rId12"/>
    <p:sldId id="410" r:id="rId13"/>
    <p:sldId id="411" r:id="rId14"/>
    <p:sldId id="409" r:id="rId15"/>
    <p:sldId id="408" r:id="rId16"/>
    <p:sldId id="356" r:id="rId17"/>
    <p:sldId id="357" r:id="rId18"/>
    <p:sldId id="328" r:id="rId19"/>
    <p:sldId id="278" r:id="rId20"/>
    <p:sldId id="279" r:id="rId21"/>
    <p:sldId id="266" r:id="rId22"/>
    <p:sldId id="335" r:id="rId23"/>
    <p:sldId id="337" r:id="rId24"/>
    <p:sldId id="267" r:id="rId25"/>
    <p:sldId id="338" r:id="rId2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042" autoAdjust="0"/>
    <p:restoredTop sz="94665" autoAdjust="0"/>
  </p:normalViewPr>
  <p:slideViewPr>
    <p:cSldViewPr>
      <p:cViewPr varScale="1">
        <p:scale>
          <a:sx n="50" d="100"/>
          <a:sy n="50" d="100"/>
        </p:scale>
        <p:origin x="1382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C5B0A58-AFC1-41F7-8B93-72BDC4167241}" type="datetimeFigureOut">
              <a:rPr lang="ru-RU"/>
              <a:pPr>
                <a:defRPr/>
              </a:pPr>
              <a:t>14.01.2021</a:t>
            </a:fld>
            <a:endParaRPr lang="ru-RU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BDAEB49-0288-4B60-BEF9-A15AA9244B11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76804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1ED3E7C-EDC7-4C2A-B6CF-C2DFF4134AE3}" type="slidenum">
              <a:rPr lang="ru-RU" sz="1200"/>
              <a:pPr algn="r"/>
              <a:t>10</a:t>
            </a:fld>
            <a:endParaRPr lang="ru-RU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6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ACBD0F-6965-4A80-8440-0A33CB260E80}" type="datetimeFigureOut">
              <a:rPr lang="ru-RU"/>
              <a:pPr>
                <a:defRPr/>
              </a:pPr>
              <a:t>14.01.2021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E09C64-83E7-47B2-BA6E-54650DF25919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</p:cSld>
  <p:clrMapOvr>
    <a:masterClrMapping/>
  </p:clrMapOvr>
  <p:transition spd="slow" advClick="0" advTm="5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98EB35-A35C-41C1-A632-B7A6C9888E9A}" type="datetimeFigureOut">
              <a:rPr lang="ru-RU"/>
              <a:pPr>
                <a:defRPr/>
              </a:pPr>
              <a:t>14.01.2021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1809C-0FA9-4663-AB2F-7EE3BC6EEA3B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</p:cSld>
  <p:clrMapOvr>
    <a:masterClrMapping/>
  </p:clrMapOvr>
  <p:transition spd="slow" advClick="0" advTm="5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27CA19-966C-4AA3-A18D-9A258D4A4367}" type="datetimeFigureOut">
              <a:rPr lang="ru-RU"/>
              <a:pPr>
                <a:defRPr/>
              </a:pPr>
              <a:t>14.01.2021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B25799-33B4-41A7-AE2F-A333560472A9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</p:cSld>
  <p:clrMapOvr>
    <a:masterClrMapping/>
  </p:clrMapOvr>
  <p:transition spd="slow" advClick="0" advTm="5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902BA2-3D2E-4408-B8D3-B14B77EFCAB0}" type="datetimeFigureOut">
              <a:rPr lang="ru-RU"/>
              <a:pPr>
                <a:defRPr/>
              </a:pPr>
              <a:t>14.01.2021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A30DD9-DA6B-4F4B-8655-673F24BDBE69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</p:cSld>
  <p:clrMapOvr>
    <a:masterClrMapping/>
  </p:clrMapOvr>
  <p:transition spd="slow" advClick="0" advTm="5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10"/>
          <p:cNvCxnSpPr/>
          <p:nvPr/>
        </p:nvCxnSpPr>
        <p:spPr>
          <a:xfrm>
            <a:off x="7588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12"/>
          <p:cNvCxnSpPr/>
          <p:nvPr/>
        </p:nvCxnSpPr>
        <p:spPr>
          <a:xfrm>
            <a:off x="46450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28F669-646E-474C-8B6F-F7AAE628F068}" type="datetimeFigureOut">
              <a:rPr lang="ru-RU"/>
              <a:pPr>
                <a:defRPr/>
              </a:pPr>
              <a:t>14.01.2021</a:t>
            </a:fld>
            <a:endParaRPr lang="ru-RU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DCE7B8-FB0B-4B9D-B123-5E5023CAB675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</p:cSld>
  <p:clrMapOvr>
    <a:masterClrMapping/>
  </p:clrMapOvr>
  <p:transition spd="slow" advClick="0" advTm="5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6E413A-9F24-4CFB-8B06-C1375CCADACC}" type="datetimeFigureOut">
              <a:rPr lang="ru-RU"/>
              <a:pPr>
                <a:defRPr/>
              </a:pPr>
              <a:t>14.01.2021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EA0D2A-2A63-44C1-A49C-8390F72C13F7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</p:cSld>
  <p:clrMapOvr>
    <a:masterClrMapping/>
  </p:clrMapOvr>
  <p:transition spd="slow" advClick="0" advTm="5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CF46C9-DB31-4735-80B8-AC085B1E0C3F}" type="datetimeFigureOut">
              <a:rPr lang="ru-RU"/>
              <a:pPr>
                <a:defRPr/>
              </a:pPr>
              <a:t>14.01.2021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B01173-49B1-4631-83B1-56871CE4DFDA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</p:cSld>
  <p:clrMapOvr>
    <a:masterClrMapping/>
  </p:clrMapOvr>
  <p:transition spd="slow" advClick="0" advTm="5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9"/>
          <p:cNvCxnSpPr/>
          <p:nvPr/>
        </p:nvCxnSpPr>
        <p:spPr>
          <a:xfrm rot="5400000">
            <a:off x="1677194" y="2515394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E5248-BAA9-4D72-A812-E3ED9EC048C6}" type="datetimeFigureOut">
              <a:rPr lang="ru-RU"/>
              <a:pPr>
                <a:defRPr/>
              </a:pPr>
              <a:t>14.01.2021</a:t>
            </a:fld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1DE50A-B1D2-425A-915B-E2EC6CEC1D9F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</p:cSld>
  <p:clrMapOvr>
    <a:masterClrMapping/>
  </p:clrMapOvr>
  <p:transition spd="slow" advClick="0" advTm="5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15C754-2982-46FE-95C3-8C6C4980E4CE}" type="datetimeFigureOut">
              <a:rPr lang="ru-RU"/>
              <a:pPr>
                <a:defRPr/>
              </a:pPr>
              <a:t>14.01.2021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A9E9FA-8053-45B6-B918-ECFF9D9DBFB5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</p:cSld>
  <p:clrMapOvr>
    <a:masterClrMapping/>
  </p:clrMapOvr>
  <p:transition spd="slow" advClick="0" advTm="5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6ED52-D4DA-4A6A-84D8-04B745179060}" type="datetimeFigureOut">
              <a:rPr lang="ru-RU"/>
              <a:pPr>
                <a:defRPr/>
              </a:pPr>
              <a:t>14.01.2021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407C6D-C453-4F21-8138-7ABC775A9E5F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</p:cSld>
  <p:clrMapOvr>
    <a:masterClrMapping/>
  </p:clrMapOvr>
  <p:transition spd="slow" advClick="0" advTm="5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AB98CB-3B7D-4F4B-95FF-DDB728300977}" type="datetimeFigureOut">
              <a:rPr lang="ru-RU"/>
              <a:pPr>
                <a:defRPr/>
              </a:pPr>
              <a:t>14.01.2021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C7CAD2-BA1F-470B-9843-55F35CB30A2C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</p:cSld>
  <p:clrMapOvr>
    <a:masterClrMapping/>
  </p:clrMapOvr>
  <p:transition spd="slow" advClick="0" advTm="5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62000" y="4572000"/>
            <a:ext cx="67818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62000" y="685800"/>
            <a:ext cx="75438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E5D3323-918A-4C28-AB74-2C48998B4CFF}" type="datetimeFigureOut">
              <a:rPr lang="ru-RU"/>
              <a:pPr>
                <a:defRPr/>
              </a:pPr>
              <a:t>14.01.2021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" y="6208713"/>
            <a:ext cx="4873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8013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+mn-cs"/>
              </a:defRPr>
            </a:lvl1pPr>
          </a:lstStyle>
          <a:p>
            <a:pPr>
              <a:defRPr/>
            </a:pPr>
            <a:fld id="{BEF54BD7-C72D-4FF8-83DC-2D6EC051ECD7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875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3" r:id="rId2"/>
    <p:sldLayoutId id="2147483805" r:id="rId3"/>
    <p:sldLayoutId id="2147483802" r:id="rId4"/>
    <p:sldLayoutId id="2147483806" r:id="rId5"/>
    <p:sldLayoutId id="2147483801" r:id="rId6"/>
    <p:sldLayoutId id="2147483800" r:id="rId7"/>
    <p:sldLayoutId id="2147483807" r:id="rId8"/>
    <p:sldLayoutId id="2147483799" r:id="rId9"/>
    <p:sldLayoutId id="2147483798" r:id="rId10"/>
    <p:sldLayoutId id="2147483797" r:id="rId11"/>
  </p:sldLayoutIdLst>
  <p:transition spd="slow" advClick="0" advTm="5000">
    <p:fad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54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3725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3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uralweb.ru/p/212505/Image/0808/chimpanzee.jpg" TargetMode="Externa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://www.gorodnews.ru/aif/img/thumb.php?id=622.jpg&amp;w=350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ctrTitle"/>
          </p:nvPr>
        </p:nvSpPr>
        <p:spPr>
          <a:xfrm>
            <a:off x="900113" y="1341438"/>
            <a:ext cx="7102475" cy="1366837"/>
          </a:xfrm>
        </p:spPr>
        <p:txBody>
          <a:bodyPr/>
          <a:lstStyle/>
          <a:p>
            <a:pPr algn="ctr" eaLnBrk="1" hangingPunct="1"/>
            <a:r>
              <a:rPr lang="uk-UA" smtClean="0"/>
              <a:t>СНІД - хвороба XXI століття</a:t>
            </a:r>
          </a:p>
        </p:txBody>
      </p:sp>
      <p:pic>
        <p:nvPicPr>
          <p:cNvPr id="14338" name="Picture 3" descr="30"/>
          <p:cNvPicPr>
            <a:picLocks noChangeAspect="1" noChangeArrowheads="1"/>
          </p:cNvPicPr>
          <p:nvPr/>
        </p:nvPicPr>
        <p:blipFill>
          <a:blip r:embed="rId2"/>
          <a:srcRect t="4199" b="5879"/>
          <a:stretch>
            <a:fillRect/>
          </a:stretch>
        </p:blipFill>
        <p:spPr bwMode="auto">
          <a:xfrm>
            <a:off x="2124075" y="3141663"/>
            <a:ext cx="428625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836613"/>
            <a:ext cx="5292725" cy="1484312"/>
          </a:xfrm>
        </p:spPr>
        <p:txBody>
          <a:bodyPr anchor="ctr"/>
          <a:lstStyle/>
          <a:p>
            <a:pPr algn="ctr" eaLnBrk="1" hangingPunct="1">
              <a:defRPr/>
            </a:pPr>
            <a:r>
              <a:rPr lang="ru-RU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Що </a:t>
            </a:r>
            <a:r>
              <a:rPr lang="uk-UA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таке</a:t>
            </a:r>
            <a:r>
              <a:rPr lang="ru-RU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СНІД.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11188" y="3284538"/>
            <a:ext cx="7129462" cy="3168650"/>
          </a:xfrm>
        </p:spPr>
        <p:txBody>
          <a:bodyPr anchor="t"/>
          <a:lstStyle/>
          <a:p>
            <a:pPr eaLnBrk="1" hangingPunct="1">
              <a:defRPr/>
            </a:pPr>
            <a:r>
              <a:rPr lang="uk-UA" sz="2000" b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термін СНІД розшифровується як синдром набутого імунодефіциту, але набутих імунодефіцитів багато, а СНІД – один. </a:t>
            </a:r>
          </a:p>
          <a:p>
            <a:pPr eaLnBrk="1" hangingPunct="1">
              <a:defRPr/>
            </a:pPr>
            <a:r>
              <a:rPr lang="uk-UA" sz="2000" b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СНІД – повільно прогресуюче інфекційне захворювання, що характеризується порушеннями функцій імунної системи та сумою різних клінічних ознак. </a:t>
            </a:r>
          </a:p>
          <a:p>
            <a:pPr eaLnBrk="1" hangingPunct="1">
              <a:defRPr/>
            </a:pPr>
            <a:r>
              <a:rPr lang="uk-UA" sz="2000" b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СНІД відноситься до групи повільних інфекцій. </a:t>
            </a:r>
          </a:p>
          <a:p>
            <a:pPr eaLnBrk="1" hangingPunct="1">
              <a:buFont typeface="Arial" charset="0"/>
              <a:buNone/>
              <a:defRPr/>
            </a:pPr>
            <a:endParaRPr lang="uk-UA" sz="2000" b="1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5363" name="Picture 4" descr="1859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86425" y="0"/>
            <a:ext cx="3457575" cy="307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/>
      <p:bldP spid="4096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4"/>
          <p:cNvSpPr>
            <a:spLocks noChangeArrowheads="1"/>
          </p:cNvSpPr>
          <p:nvPr/>
        </p:nvSpPr>
        <p:spPr bwMode="auto">
          <a:xfrm>
            <a:off x="1042988" y="3073400"/>
            <a:ext cx="7059612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uk-UA" b="1" i="1"/>
              <a:t>В – вірус   ( збудник захворювань )</a:t>
            </a:r>
            <a:br>
              <a:rPr lang="uk-UA" b="1" i="1"/>
            </a:br>
            <a:r>
              <a:rPr lang="uk-UA" b="1" i="1"/>
              <a:t>І – імунодефіциту ( відсутність імунної реакції організму )</a:t>
            </a:r>
            <a:br>
              <a:rPr lang="uk-UA" b="1" i="1"/>
            </a:br>
            <a:r>
              <a:rPr lang="uk-UA" b="1" i="1"/>
              <a:t>Л – людини ( може бути тільки у людини )</a:t>
            </a:r>
            <a:br>
              <a:rPr lang="uk-UA" b="1" i="1"/>
            </a:br>
            <a:r>
              <a:rPr lang="uk-UA" b="1" i="1"/>
              <a:t> </a:t>
            </a:r>
            <a:br>
              <a:rPr lang="uk-UA" b="1" i="1"/>
            </a:br>
            <a:r>
              <a:rPr lang="uk-UA" b="1" i="1"/>
              <a:t>С – синдром ( низка симптомів , що вказують на хворобу)</a:t>
            </a:r>
            <a:br>
              <a:rPr lang="uk-UA" b="1" i="1"/>
            </a:br>
            <a:r>
              <a:rPr lang="uk-UA" b="1" i="1"/>
              <a:t>Н – набутого ( не спадкового) </a:t>
            </a:r>
            <a:br>
              <a:rPr lang="uk-UA" b="1" i="1"/>
            </a:br>
            <a:r>
              <a:rPr lang="uk-UA" b="1" i="1"/>
              <a:t>І -  імунного ( стосується імунної системи)</a:t>
            </a:r>
            <a:br>
              <a:rPr lang="uk-UA" b="1" i="1"/>
            </a:br>
            <a:r>
              <a:rPr lang="uk-UA" b="1" i="1"/>
              <a:t>Д – дефіциту ( відсутність або нестача )</a:t>
            </a:r>
            <a:r>
              <a:rPr lang="ru-RU"/>
              <a:t> </a:t>
            </a:r>
          </a:p>
        </p:txBody>
      </p:sp>
      <p:sp>
        <p:nvSpPr>
          <p:cNvPr id="16386" name="Rectangle 15"/>
          <p:cNvSpPr>
            <a:spLocks noGrp="1"/>
          </p:cNvSpPr>
          <p:nvPr>
            <p:ph type="title" idx="4294967295"/>
          </p:nvPr>
        </p:nvSpPr>
        <p:spPr>
          <a:xfrm>
            <a:off x="1042988" y="692150"/>
            <a:ext cx="6781800" cy="1600200"/>
          </a:xfrm>
        </p:spPr>
        <p:txBody>
          <a:bodyPr/>
          <a:lstStyle/>
          <a:p>
            <a:r>
              <a:rPr lang="uk-UA" smtClean="0"/>
              <a:t>СНІД          ВІЛ</a:t>
            </a:r>
            <a:endParaRPr lang="ru-RU" smtClean="0"/>
          </a:p>
        </p:txBody>
      </p:sp>
    </p:spTree>
  </p:cSld>
  <p:clrMapOvr>
    <a:masterClrMapping/>
  </p:clrMapOvr>
  <p:transition spd="slow" advClick="0" advTm="50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457200"/>
            <a:ext cx="6934200" cy="4114800"/>
          </a:xfrm>
          <a:solidFill>
            <a:srgbClr val="FFFFFF"/>
          </a:solidFill>
        </p:spPr>
        <p:txBody>
          <a:bodyPr anchor="t"/>
          <a:lstStyle/>
          <a:p>
            <a:pPr>
              <a:spcBef>
                <a:spcPct val="0"/>
              </a:spcBef>
              <a:buFont typeface="Arial" charset="0"/>
              <a:buNone/>
              <a:defRPr/>
            </a:pPr>
            <a:r>
              <a:rPr lang="uk-UA" b="1" i="1" u="sng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СНІД</a:t>
            </a:r>
            <a:r>
              <a:rPr lang="uk-UA" smtClean="0"/>
              <a:t> – </a:t>
            </a:r>
            <a:r>
              <a:rPr lang="uk-UA" sz="2000" smtClean="0"/>
              <a:t>це тяжке інфекційне захворювання, спричинене вірусом імунодефіциту людини (ВІЛ), який уражає імунну систему людини, знижуючи при цьому протидію організму захворюванням.</a:t>
            </a:r>
          </a:p>
        </p:txBody>
      </p:sp>
      <p:pic>
        <p:nvPicPr>
          <p:cNvPr id="17410" name="Picture 3" descr="15855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3505200"/>
            <a:ext cx="428625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4" descr="469_html_16d012e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9000" y="457200"/>
            <a:ext cx="1543050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49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49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404813"/>
            <a:ext cx="8229600" cy="5761037"/>
          </a:xfrm>
        </p:spPr>
        <p:txBody>
          <a:bodyPr anchor="t"/>
          <a:lstStyle/>
          <a:p>
            <a:pPr eaLnBrk="1" hangingPunct="1">
              <a:lnSpc>
                <a:spcPct val="80000"/>
              </a:lnSpc>
            </a:pPr>
            <a:r>
              <a:rPr lang="ru-RU" sz="28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Взимку 1980/81 року в госпіталь Нью-йоркського університету поступили кілька осіб з незнайомою для лікарів формою так званої саркоми Капоші. Це рідкісна хвороба добре піддається терапії. Ця форма хвороби протікала злоякісно, і більша частина їх загинула протягом 20 місяців. Всі хворі були чоловіками до 30 років і гомосексуалістами. 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Навесні 1981 року лікарі Лос-Анджелеса і Нью-Йорка виявили хворих зі злоякісною формою пневмоцистної пневмонії. За рік загинули майже всі. Вони теж були гомосексуалістами. 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Влітку 1981 року в США налічувалося вже 116 подібних випадків. У 1981 році СНІД виявився й у країнах Західної Європи.</a:t>
            </a:r>
            <a:r>
              <a:rPr lang="ru-RU" sz="2800" b="1" smtClean="0"/>
              <a:t> </a:t>
            </a:r>
          </a:p>
        </p:txBody>
      </p:sp>
    </p:spTree>
  </p:cSld>
  <p:clrMapOvr>
    <a:masterClrMapping/>
  </p:clrMapOvr>
  <p:transition spd="slow" advClick="0" advTm="50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4" name="Picture 8" descr="39_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371600"/>
            <a:ext cx="2217738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90800" y="381000"/>
            <a:ext cx="6324600" cy="2971800"/>
          </a:xfrm>
        </p:spPr>
        <p:txBody>
          <a:bodyPr anchor="t"/>
          <a:lstStyle/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mtClean="0">
                <a:solidFill>
                  <a:schemeClr val="tx1"/>
                </a:solidFill>
              </a:rPr>
              <a:t>Вперше в науковій літературі з</a:t>
            </a:r>
            <a:r>
              <a:rPr lang="en-US" smtClean="0">
                <a:solidFill>
                  <a:schemeClr val="tx1"/>
                </a:solidFill>
              </a:rPr>
              <a:t>’</a:t>
            </a:r>
            <a:r>
              <a:rPr lang="ru-RU" smtClean="0">
                <a:solidFill>
                  <a:schemeClr val="tx1"/>
                </a:solidFill>
              </a:rPr>
              <a:t>явилось повідомлення, що в США виявлені хворі з ураженням іммунної системи, котре супроводжується рядом побічних захворювань </a:t>
            </a:r>
          </a:p>
        </p:txBody>
      </p:sp>
      <p:sp>
        <p:nvSpPr>
          <p:cNvPr id="14341" name="WordArt 5"/>
          <p:cNvSpPr>
            <a:spLocks noChangeArrowheads="1" noChangeShapeType="1" noTextEdit="1"/>
          </p:cNvSpPr>
          <p:nvPr/>
        </p:nvSpPr>
        <p:spPr bwMode="auto">
          <a:xfrm>
            <a:off x="1600200" y="3276600"/>
            <a:ext cx="5791200" cy="1143000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"/>
                <a:cs typeface="Arial"/>
              </a:rPr>
              <a:t>1981 рік…</a:t>
            </a:r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304800" y="4941888"/>
            <a:ext cx="6211888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/>
              <a:t>Першовідкривачами вірусу стали </a:t>
            </a:r>
            <a:r>
              <a:rPr lang="ru-RU" sz="2000" b="1" i="1"/>
              <a:t>Люк Монтаньє</a:t>
            </a:r>
            <a:r>
              <a:rPr lang="ru-RU" sz="2000"/>
              <a:t> (Франція) и </a:t>
            </a:r>
            <a:r>
              <a:rPr lang="ru-RU" sz="2000" b="1" i="1"/>
              <a:t>Роберт Галло</a:t>
            </a:r>
            <a:r>
              <a:rPr lang="ru-RU" sz="2000"/>
              <a:t> (США). В </a:t>
            </a:r>
            <a:r>
              <a:rPr lang="ru-RU" sz="2000" b="1"/>
              <a:t>1983</a:t>
            </a:r>
            <a:r>
              <a:rPr lang="ru-RU" sz="2000"/>
              <a:t> році (тільки через два роки післе виявлення перших випадків хвороби) у лімфатичних вузлах хворого СНІДом був виявлений вірус — збудник СНІДу </a:t>
            </a:r>
          </a:p>
        </p:txBody>
      </p:sp>
      <p:pic>
        <p:nvPicPr>
          <p:cNvPr id="14345" name="Picture 9" descr="39_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51663" y="2276475"/>
            <a:ext cx="2192337" cy="290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20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20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  <p:bldP spid="14341" grpId="0" animBg="1"/>
      <p:bldP spid="14341" grpId="1" animBg="1"/>
      <p:bldP spid="1434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609600"/>
            <a:ext cx="8229600" cy="5486400"/>
          </a:xfrm>
        </p:spPr>
        <p:txBody>
          <a:bodyPr anchor="t"/>
          <a:lstStyle/>
          <a:p>
            <a:pPr eaLnBrk="1" hangingPunct="1">
              <a:lnSpc>
                <a:spcPct val="80000"/>
              </a:lnSpc>
            </a:pPr>
            <a:r>
              <a:rPr lang="ru-RU" sz="32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Навесні 1982 року жертвою СНІДу став перший хворий на гемофілію. Він заразився при переливанні крові. </a:t>
            </a:r>
          </a:p>
          <a:p>
            <a:pPr eaLnBrk="1" hangingPunct="1">
              <a:lnSpc>
                <a:spcPct val="80000"/>
              </a:lnSpc>
            </a:pPr>
            <a:r>
              <a:rPr lang="ru-RU" sz="32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Влітку 1983р. з'ясувалося, що збудник може міститися не тільки в крові, але і в спермі, в інших рідинах тіла. Тривога посилилася. </a:t>
            </a:r>
          </a:p>
          <a:p>
            <a:pPr eaLnBrk="1" hangingPunct="1">
              <a:lnSpc>
                <a:spcPct val="80000"/>
              </a:lnSpc>
            </a:pPr>
            <a:r>
              <a:rPr lang="ru-RU" sz="32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До 1 вересня 1983р. У Нью-Йорку загинуло 228 осіб. </a:t>
            </a:r>
          </a:p>
          <a:p>
            <a:pPr eaLnBrk="1" hangingPunct="1">
              <a:lnSpc>
                <a:spcPct val="80000"/>
              </a:lnSpc>
            </a:pPr>
            <a:r>
              <a:rPr lang="ru-RU" sz="32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 Африці СНІД вперше був зареєстрований клініцистами Брюсселя та Парижа в 1983 році.</a:t>
            </a:r>
            <a:r>
              <a:rPr lang="ru-RU" sz="3200" smtClean="0"/>
              <a:t> </a:t>
            </a:r>
          </a:p>
        </p:txBody>
      </p:sp>
    </p:spTree>
  </p:cSld>
  <p:clrMapOvr>
    <a:masterClrMapping/>
  </p:clrMapOvr>
  <p:transition spd="slow" advClick="0" advTm="50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55650" y="692150"/>
            <a:ext cx="7543800" cy="3886200"/>
          </a:xfrm>
        </p:spPr>
        <p:txBody>
          <a:bodyPr anchor="t"/>
          <a:lstStyle/>
          <a:p>
            <a:pPr eaLnBrk="1" hangingPunct="1">
              <a:lnSpc>
                <a:spcPct val="90000"/>
              </a:lnSpc>
            </a:pPr>
            <a:r>
              <a:rPr lang="ru-RU" sz="280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Захворювання стали образно називати «чотири Г», що відображало включення в епідемію основних категорій ризику: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280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-гомосексуалістів (75-77%), 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ru-RU" sz="280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героїністи (близько 16%, 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ru-RU" sz="280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гемофілісти,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ru-RU" sz="280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гаїтяни, серед яких зазначалося найбільша кількість захворювань за межами США. 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ru-RU" sz="280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 1984р. СНІД був оголошений проблемою номер один для охорони здоров'я США. У Нью-Йорку був створений спеціальний інститут.</a:t>
            </a:r>
            <a:r>
              <a:rPr lang="ru-RU" sz="2800" smtClean="0">
                <a:solidFill>
                  <a:schemeClr val="tx1"/>
                </a:solidFill>
              </a:rPr>
              <a:t> </a:t>
            </a:r>
          </a:p>
        </p:txBody>
      </p:sp>
    </p:spTree>
  </p:cSld>
  <p:clrMapOvr>
    <a:masterClrMapping/>
  </p:clrMapOvr>
  <p:transition spd="slow" advClick="0" advTm="50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9750" y="620713"/>
            <a:ext cx="8229600" cy="5867400"/>
          </a:xfrm>
        </p:spPr>
        <p:txBody>
          <a:bodyPr anchor="t"/>
          <a:lstStyle/>
          <a:p>
            <a:pPr eaLnBrk="1" hangingPunct="1">
              <a:lnSpc>
                <a:spcPct val="90000"/>
              </a:lnSpc>
            </a:pPr>
            <a:r>
              <a:rPr lang="ru-RU" sz="2800" smtClean="0">
                <a:solidFill>
                  <a:schemeClr val="tx1"/>
                </a:solidFill>
              </a:rPr>
              <a:t>До червня 1985 року СНІД вже реєстрували у 40 країнах світу. Епідемія перетворилася в пандемію. Вивчення нового грізного захворювання включилися вчені різних країн – імунологи, вірусологи, епідеміологи, інфекціоністи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smtClean="0">
                <a:solidFill>
                  <a:schemeClr val="tx1"/>
                </a:solidFill>
              </a:rPr>
              <a:t> У 1983р. У Нью-Йорку вийшла перша монографія. На її обкладинці був зображений скелет з косою і було крупно написано «СНІД». 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smtClean="0">
                <a:solidFill>
                  <a:schemeClr val="tx1"/>
                </a:solidFill>
              </a:rPr>
              <a:t>У лютому 1990р., за даними ВООЗ, загальна кількість зареєстрованих випадків СНІДу склала 215 444 в 153 країнах світу </a:t>
            </a:r>
          </a:p>
        </p:txBody>
      </p:sp>
    </p:spTree>
  </p:cSld>
  <p:clrMapOvr>
    <a:masterClrMapping/>
  </p:clrMapOvr>
  <p:transition spd="slow" advClick="0" advTm="50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Прямоугольник 3"/>
          <p:cNvSpPr>
            <a:spLocks noChangeArrowheads="1"/>
          </p:cNvSpPr>
          <p:nvPr/>
        </p:nvSpPr>
        <p:spPr bwMode="auto">
          <a:xfrm>
            <a:off x="1116013" y="692150"/>
            <a:ext cx="69119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ru-RU" sz="3200" b="1">
                <a:solidFill>
                  <a:srgbClr val="100000"/>
                </a:solidFill>
                <a:latin typeface="Times New Roman" pitchFamily="18" charset="0"/>
                <a:cs typeface="Times New Roman" pitchFamily="18" charset="0"/>
              </a:rPr>
              <a:t>Кожен день інфікується 16 тисяч людей.</a:t>
            </a:r>
          </a:p>
        </p:txBody>
      </p:sp>
      <p:pic>
        <p:nvPicPr>
          <p:cNvPr id="75779" name="Picture 4" descr="C:\Documents and Settings\ADMIN\Рабочий стол\кл час СПИД\спид рис\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87450" y="3789363"/>
            <a:ext cx="254635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80" name="Picture 5" descr="C:\Documents and Settings\ADMIN\Рабочий стол\кл час СПИД\спид рис\1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10200" y="3886200"/>
            <a:ext cx="2601913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81" name="Picture 5" descr="1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27088" y="1916113"/>
            <a:ext cx="7777162" cy="4941887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50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657600" y="3068638"/>
            <a:ext cx="5189538" cy="3103562"/>
          </a:xfrm>
        </p:spPr>
        <p:txBody>
          <a:bodyPr anchor="t"/>
          <a:lstStyle/>
          <a:p>
            <a:pPr algn="ctr" eaLnBrk="1" hangingPunct="1">
              <a:lnSpc>
                <a:spcPct val="90000"/>
              </a:lnSpc>
              <a:buFont typeface="Arial" charset="0"/>
              <a:buNone/>
            </a:pPr>
            <a:r>
              <a:rPr lang="ru-RU" sz="1800" b="1" smtClean="0">
                <a:solidFill>
                  <a:srgbClr val="663300"/>
                </a:solidFill>
                <a:latin typeface="Dutch801 XBd BT"/>
              </a:rPr>
              <a:t>     </a:t>
            </a:r>
            <a:r>
              <a:rPr lang="ru-RU" sz="2000" b="1" smtClean="0">
                <a:solidFill>
                  <a:srgbClr val="663300"/>
                </a:solidFill>
              </a:rPr>
              <a:t>Американс</a:t>
            </a:r>
            <a:r>
              <a:rPr lang="uk-UA" sz="2000" b="1" smtClean="0">
                <a:solidFill>
                  <a:srgbClr val="663300"/>
                </a:solidFill>
              </a:rPr>
              <a:t>ь</a:t>
            </a:r>
            <a:r>
              <a:rPr lang="ru-RU" sz="2000" b="1" smtClean="0">
                <a:solidFill>
                  <a:srgbClr val="663300"/>
                </a:solidFill>
              </a:rPr>
              <a:t>кими вченими отримано кінцеві докази того, що першоджерелом вірусу імунодефіциту людини (ВІЛ), що викликає СНІД, були </a:t>
            </a:r>
            <a:r>
              <a:rPr lang="uk-UA" sz="2000" b="1" smtClean="0">
                <a:solidFill>
                  <a:srgbClr val="663300"/>
                </a:solidFill>
              </a:rPr>
              <a:t>шимпанзе</a:t>
            </a:r>
            <a:r>
              <a:rPr lang="ru-RU" sz="2000" b="1" smtClean="0">
                <a:solidFill>
                  <a:srgbClr val="663300"/>
                </a:solidFill>
              </a:rPr>
              <a:t>, що жили на волі. Завдяки проведенню генетичного аналізу калу приматів, вчені змогли відслідкувати окремих заражених шимпанзе</a:t>
            </a:r>
            <a:endParaRPr lang="ru-RU" sz="2000" b="1" smtClean="0">
              <a:solidFill>
                <a:srgbClr val="663300"/>
              </a:solidFill>
              <a:latin typeface="Dutch801 XBd BT"/>
            </a:endParaRPr>
          </a:p>
        </p:txBody>
      </p:sp>
      <p:pic>
        <p:nvPicPr>
          <p:cNvPr id="52227" name="Picture 6" descr="Картинка 7 из 3934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476250"/>
            <a:ext cx="34448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0" y="42863"/>
            <a:ext cx="9144000" cy="980727"/>
          </a:xfrm>
        </p:spPr>
        <p:txBody>
          <a:bodyPr rtlCol="0" anchor="ctr"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Найпроблемніші країни </a:t>
            </a:r>
            <a:endParaRPr lang="uk-UA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4294967295"/>
          </p:nvPr>
        </p:nvSpPr>
        <p:spPr>
          <a:xfrm>
            <a:off x="827088" y="1196975"/>
            <a:ext cx="7705725" cy="2736850"/>
          </a:xfrm>
        </p:spPr>
        <p:txBody>
          <a:bodyPr anchor="t">
            <a:normAutofit lnSpcReduction="10000"/>
          </a:bodyPr>
          <a:lstStyle/>
          <a:p>
            <a:pPr marL="0" indent="0" algn="ctr">
              <a:lnSpc>
                <a:spcPct val="90000"/>
              </a:lnSpc>
              <a:buFont typeface="Arial" charset="0"/>
              <a:buNone/>
            </a:pPr>
            <a:r>
              <a:rPr lang="uk-UA" sz="2200" smtClean="0">
                <a:solidFill>
                  <a:schemeClr val="tx1"/>
                </a:solidFill>
                <a:cs typeface="Times New Roman" pitchFamily="18" charset="0"/>
              </a:rPr>
              <a:t>Сьогодні на африканському континенті більше 25 мільйон дорослих і більше 1 мільйона дітей живуть з ВІЛ-інфекцією. В країні Уганда у 15 % населення інфекція ВІЛ. Існують села, де всі люди вже померли від цієї хвороби. Коли там проводили обстеження юнаків в армії, лікарі виявили, що у 90 % інфекція ВІЛ. В Уганді ця проблема пов'язана не тільки зі здоров'ям, вона також є соціальною і економічною проблемою. У цій країні багато сиріт і мало людей, які могли б заробляти гроші для суспільства.</a:t>
            </a: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3861048"/>
            <a:ext cx="4345006" cy="2872644"/>
          </a:xfrm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149" y="728315"/>
            <a:ext cx="288032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Африка</a:t>
            </a:r>
            <a:r>
              <a:rPr lang="uk-UA" sz="3200" b="1" dirty="0">
                <a:solidFill>
                  <a:schemeClr val="bg1"/>
                </a:solidFill>
                <a:latin typeface="+mn-lt"/>
                <a:cs typeface="+mn-cs"/>
              </a:rPr>
              <a:t> 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Объект 13"/>
          <p:cNvPicPr>
            <a:picLocks noGrp="1" noChangeAspect="1"/>
          </p:cNvPicPr>
          <p:nvPr>
            <p:ph sz="half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46"/>
          <a:stretch/>
        </p:blipFill>
        <p:spPr>
          <a:xfrm>
            <a:off x="251520" y="2564904"/>
            <a:ext cx="4259948" cy="329254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Объект 14"/>
          <p:cNvPicPr>
            <a:picLocks noGrp="1" noChangeAspect="1"/>
          </p:cNvPicPr>
          <p:nvPr>
            <p:ph sz="half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28" r="3932"/>
          <a:stretch/>
        </p:blipFill>
        <p:spPr>
          <a:xfrm>
            <a:off x="5004048" y="2564904"/>
            <a:ext cx="3907098" cy="331236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6196" name="Прямоугольник 11"/>
          <p:cNvSpPr>
            <a:spLocks noChangeArrowheads="1"/>
          </p:cNvSpPr>
          <p:nvPr/>
        </p:nvSpPr>
        <p:spPr bwMode="auto">
          <a:xfrm>
            <a:off x="0" y="266700"/>
            <a:ext cx="43561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3600" b="1" u="sng">
                <a:latin typeface="Calibri" pitchFamily="34" charset="0"/>
              </a:rPr>
              <a:t>Індія </a:t>
            </a:r>
            <a:r>
              <a:rPr lang="uk-UA" sz="3600">
                <a:latin typeface="Calibri" pitchFamily="34" charset="0"/>
              </a:rPr>
              <a:t>- 4 мільйони ВІЛ інфікованих людей.</a:t>
            </a:r>
          </a:p>
        </p:txBody>
      </p:sp>
      <p:sp>
        <p:nvSpPr>
          <p:cNvPr id="136197" name="Прямоугольник 12"/>
          <p:cNvSpPr>
            <a:spLocks noChangeArrowheads="1"/>
          </p:cNvSpPr>
          <p:nvPr/>
        </p:nvSpPr>
        <p:spPr bwMode="auto">
          <a:xfrm>
            <a:off x="4597400" y="266700"/>
            <a:ext cx="443865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b="1" u="sng">
                <a:latin typeface="Calibri" pitchFamily="34" charset="0"/>
              </a:rPr>
              <a:t>Таїланд</a:t>
            </a:r>
            <a:r>
              <a:rPr lang="ru-RU" sz="3600">
                <a:latin typeface="Calibri" pitchFamily="34" charset="0"/>
              </a:rPr>
              <a:t> - більше одного мільйона людей з вірусом ВІЛ.</a:t>
            </a:r>
            <a:endParaRPr lang="uk-UA" sz="3600">
              <a:latin typeface="Calibri" pitchFamily="34" charset="0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Объект 2"/>
          <p:cNvSpPr>
            <a:spLocks noGrp="1"/>
          </p:cNvSpPr>
          <p:nvPr>
            <p:ph idx="4294967295"/>
          </p:nvPr>
        </p:nvSpPr>
        <p:spPr>
          <a:xfrm>
            <a:off x="755650" y="549275"/>
            <a:ext cx="7543800" cy="3462338"/>
          </a:xfrm>
        </p:spPr>
        <p:txBody>
          <a:bodyPr/>
          <a:lstStyle/>
          <a:p>
            <a:pPr eaLnBrk="1" hangingPunct="1"/>
            <a:r>
              <a:rPr lang="uk-UA" smtClean="0"/>
              <a:t>Україна за темпами розвитку епідемії ВІЛ-інфекції займає 2-е місце в Європі та 5-е - у світі.</a:t>
            </a:r>
          </a:p>
          <a:p>
            <a:pPr eaLnBrk="1" hangingPunct="1"/>
            <a:r>
              <a:rPr lang="uk-UA" smtClean="0"/>
              <a:t>Україна за темпами росту захворювання наздоганяє навіть Африку.</a:t>
            </a:r>
          </a:p>
          <a:p>
            <a:pPr eaLnBrk="1" hangingPunct="1"/>
            <a:r>
              <a:rPr lang="uk-UA" smtClean="0"/>
              <a:t>При сьогоднішніх темпах розвитку захворювання в 2017 році від СНІДу в Україні щоденно буде помирати 140 людей.</a:t>
            </a:r>
            <a:endParaRPr lang="ru-RU" smtClean="0"/>
          </a:p>
        </p:txBody>
      </p:sp>
      <p:pic>
        <p:nvPicPr>
          <p:cNvPr id="134147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3933825"/>
            <a:ext cx="7632700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3" name="Rectangle 3"/>
          <p:cNvSpPr>
            <a:spLocks noGrp="1"/>
          </p:cNvSpPr>
          <p:nvPr>
            <p:ph type="body" idx="4294967295"/>
          </p:nvPr>
        </p:nvSpPr>
        <p:spPr>
          <a:xfrm>
            <a:off x="611188" y="2924175"/>
            <a:ext cx="7543800" cy="3598863"/>
          </a:xfrm>
        </p:spPr>
        <p:txBody>
          <a:bodyPr/>
          <a:lstStyle/>
          <a:p>
            <a:r>
              <a:rPr lang="ru-RU" b="1" smtClean="0"/>
              <a:t>Україна залишається лідером в Європі за масштабами розповсюдження ВІЛ-інфекції. За оцінками експертів UNAIDS, в Україні з ВІЛ-інфекцією живе близько 290 тисяч осіб. І тільки кожен другий знає про свій діагноз – станом на 1 квітня 2016 року на обліку в Україні перебуває 128 455 ВІЛ-позитивних пацієнтів. </a:t>
            </a:r>
          </a:p>
        </p:txBody>
      </p:sp>
      <p:pic>
        <p:nvPicPr>
          <p:cNvPr id="133124" name="Picture 4" descr="СПИД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3713" y="0"/>
            <a:ext cx="5472112" cy="3357563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50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1"/>
          <p:cNvSpPr>
            <a:spLocks noChangeArrowheads="1"/>
          </p:cNvSpPr>
          <p:nvPr/>
        </p:nvSpPr>
        <p:spPr bwMode="auto">
          <a:xfrm>
            <a:off x="304800" y="1171575"/>
            <a:ext cx="8458200" cy="520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ru-RU" sz="2400" b="1"/>
              <a:t>1 – я гіпотеза – більшість дослідників схиляються до думки, що захворювання виникло в Африці, а потім поширилося на інші території (США і країни Європи). Згідно африканської гіпотезі попередником ВІЛ могли бути близькоспоріднені віруси приматів. В Африці були виявлені вогнища, де у мавп досить широко поширювався вірус, схожі з вірусом імунодефіциту людини. </a:t>
            </a:r>
          </a:p>
          <a:p>
            <a:pPr algn="just" eaLnBrk="0" hangingPunct="0"/>
            <a:r>
              <a:rPr lang="ru-RU" sz="2400" b="1"/>
              <a:t>2 – я гіпотеза – вірус міг пристосуватися до життя в людському організмі завдяки широкому використанню таких наукових досягнень 20 століття, як пересадки органів і інших відкриттів у медицині, які могли сприяти формуванню більш слабких, так і більш небезпечних форм вірусу.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547813" y="404813"/>
            <a:ext cx="6191250" cy="6413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i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Гіпотези походження СНІДу</a:t>
            </a:r>
          </a:p>
        </p:txBody>
      </p:sp>
    </p:spTree>
  </p:cSld>
  <p:clrMapOvr>
    <a:masterClrMapping/>
  </p:clrMapOvr>
  <p:transition spd="slow" advClick="0" advTm="50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1"/>
          <p:cNvSpPr>
            <a:spLocks noChangeArrowheads="1"/>
          </p:cNvSpPr>
          <p:nvPr/>
        </p:nvSpPr>
        <p:spPr bwMode="auto">
          <a:xfrm>
            <a:off x="304800" y="3236913"/>
            <a:ext cx="861060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49263" algn="just" eaLnBrk="0" hangingPunct="0"/>
            <a:r>
              <a:rPr lang="ru-RU" sz="2400">
                <a:latin typeface="Times New Roman" pitchFamily="18" charset="0"/>
                <a:cs typeface="Times New Roman" pitchFamily="18" charset="0"/>
              </a:rPr>
              <a:t>3 – я гіпотеза – штучне виникнення вірусу в кінці 70 – х років на основі бактеріологічної зброї. </a:t>
            </a:r>
          </a:p>
          <a:p>
            <a:pPr indent="449263" algn="just" eaLnBrk="0" hangingPunct="0"/>
            <a:r>
              <a:rPr lang="ru-RU" sz="2400">
                <a:latin typeface="Times New Roman" pitchFamily="18" charset="0"/>
                <a:cs typeface="Times New Roman" pitchFamily="18" charset="0"/>
              </a:rPr>
              <a:t>4 – я гіпотеза - вірус міг існувати з давніх часів, міняючи модифікацію. </a:t>
            </a:r>
            <a:endParaRPr lang="ru-RU" sz="2400">
              <a:solidFill>
                <a:srgbClr val="100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49263" algn="just" eaLnBrk="0" hangingPunct="0"/>
            <a:endParaRPr lang="ru-RU" sz="2400">
              <a:solidFill>
                <a:srgbClr val="100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49263" algn="just" eaLnBrk="0" hangingPunct="0"/>
            <a:endParaRPr lang="ru-RU" sz="2400">
              <a:solidFill>
                <a:srgbClr val="100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49263" algn="just" eaLnBrk="0" hangingPunct="0"/>
            <a:endParaRPr lang="ru-RU" sz="2400">
              <a:solidFill>
                <a:srgbClr val="1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8852" name="Picture 2" descr="C:\Documents and Settings\ADMIN\Рабочий стол\кл час СПИД\спид рис\i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5513" y="404813"/>
            <a:ext cx="4824412" cy="230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05200" y="274638"/>
            <a:ext cx="5181600" cy="2392362"/>
          </a:xfrm>
        </p:spPr>
        <p:txBody>
          <a:bodyPr anchor="ctr"/>
          <a:lstStyle/>
          <a:p>
            <a:pPr eaLnBrk="1" hangingPunct="1"/>
            <a:r>
              <a:rPr lang="uk-UA" sz="3200" smtClean="0">
                <a:latin typeface="Times New Roman" pitchFamily="18" charset="0"/>
              </a:rPr>
              <a:t>На сьогодні не існує вакцини для профілактики СНІДу і недостатньо ефективні методи лікарської терапії цього захворювання</a:t>
            </a:r>
            <a:endParaRPr lang="ru-RU" sz="3200" smtClean="0">
              <a:latin typeface="Times New Roman" pitchFamily="18" charset="0"/>
            </a:endParaRPr>
          </a:p>
        </p:txBody>
      </p:sp>
      <p:pic>
        <p:nvPicPr>
          <p:cNvPr id="39940" name="Picture 4" descr="quebechiv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3429000"/>
            <a:ext cx="4160838" cy="316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381000" y="2286000"/>
            <a:ext cx="3048000" cy="399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uk-UA" sz="2400">
                <a:solidFill>
                  <a:schemeClr val="tx2"/>
                </a:solidFill>
              </a:rPr>
              <a:t>Основна проблема створення лікарських препаратів проти СНІДу полягає у високій властивлості ВІЛ змінювати свою структуру</a:t>
            </a:r>
            <a:endParaRPr lang="ru-RU" sz="2400">
              <a:solidFill>
                <a:schemeClr val="tx2"/>
              </a:solidFill>
            </a:endParaRPr>
          </a:p>
        </p:txBody>
      </p:sp>
      <p:pic>
        <p:nvPicPr>
          <p:cNvPr id="39942" name="Picture 6" descr="Клетка, зараженная ВИЧ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304800"/>
            <a:ext cx="281940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700" decel="100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30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  <p:bldP spid="3994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989138"/>
          </a:xfrm>
        </p:spPr>
        <p:txBody>
          <a:bodyPr anchor="ctr"/>
          <a:lstStyle/>
          <a:p>
            <a:pPr algn="ctr" eaLnBrk="1" hangingPunct="1">
              <a:defRPr/>
            </a:pPr>
            <a:r>
              <a:rPr lang="ru-RU" sz="48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Як довго живе вірус поза організмом людини?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16013" y="2997200"/>
            <a:ext cx="6553200" cy="3168650"/>
          </a:xfrm>
        </p:spPr>
        <p:txBody>
          <a:bodyPr anchor="t"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uk-UA" sz="280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Віруси </a:t>
            </a:r>
            <a:r>
              <a:rPr lang="uk-UA" sz="2800" b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СНІДу</a:t>
            </a:r>
            <a:r>
              <a:rPr lang="uk-UA" sz="280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80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при кип</a:t>
            </a:r>
            <a:r>
              <a:rPr lang="en-US" sz="280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`</a:t>
            </a:r>
            <a:r>
              <a:rPr lang="uk-UA" sz="280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ятінні</a:t>
            </a:r>
            <a:r>
              <a:rPr lang="ru-RU" sz="280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гинуть через 1 хвилину.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ru-RU" sz="280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Якщо нагрівати при t = 56 С ̊, то загинуть протягом 30 хв.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ru-RU" sz="280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Можна знищити хлором, </a:t>
            </a:r>
            <a:r>
              <a:rPr lang="uk-UA" sz="280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хлорним вапном, </a:t>
            </a:r>
            <a:r>
              <a:rPr lang="ru-RU" sz="280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спиртом.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ru-RU" sz="280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На шкірі гине протягом 20 хвилин. </a:t>
            </a:r>
            <a:endParaRPr lang="ru-RU" sz="28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ru-RU" sz="20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endParaRPr lang="ru-RU" sz="20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endParaRPr lang="ru-RU" sz="20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0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/>
      <p:bldP spid="41987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4" name="Rectangle 8"/>
          <p:cNvSpPr>
            <a:spLocks noGrp="1"/>
          </p:cNvSpPr>
          <p:nvPr>
            <p:ph type="body" idx="4294967295"/>
          </p:nvPr>
        </p:nvSpPr>
        <p:spPr>
          <a:xfrm>
            <a:off x="762000" y="2924175"/>
            <a:ext cx="7543800" cy="3744913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  <a:defRPr/>
            </a:pPr>
            <a:r>
              <a:rPr lang="ru-RU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 от </a:t>
            </a:r>
            <a:r>
              <a:rPr lang="uk-UA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сонячні промені і заморожування, вірус витримає без проблем.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uk-UA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 лабораторних умовах </a:t>
            </a:r>
            <a:r>
              <a:rPr lang="ru-RU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ВІЛ може залишатися живим протягом 1-3 днів після висихання рідини.  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ru-RU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Використаний шприц або порожниста голка (без стерилізації) може містити живий вірус протягом кількох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ru-RU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діб.</a:t>
            </a: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 eaLnBrk="1" hangingPunct="1">
              <a:defRPr/>
            </a:pPr>
            <a:endParaRPr lang="ru-RU" smtClean="0"/>
          </a:p>
        </p:txBody>
      </p:sp>
      <p:pic>
        <p:nvPicPr>
          <p:cNvPr id="22530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924300" cy="307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Заголовок 1"/>
          <p:cNvSpPr>
            <a:spLocks noGrp="1"/>
          </p:cNvSpPr>
          <p:nvPr>
            <p:ph type="title"/>
          </p:nvPr>
        </p:nvSpPr>
        <p:spPr>
          <a:xfrm>
            <a:off x="1130300" y="333375"/>
            <a:ext cx="6781800" cy="1014413"/>
          </a:xfrm>
        </p:spPr>
        <p:txBody>
          <a:bodyPr/>
          <a:lstStyle/>
          <a:p>
            <a:pPr algn="ctr" eaLnBrk="1" hangingPunct="1"/>
            <a:r>
              <a:rPr lang="uk-UA" smtClean="0"/>
              <a:t>СНІД передається</a:t>
            </a:r>
            <a:endParaRPr lang="ru-RU" smtClean="0"/>
          </a:p>
        </p:txBody>
      </p:sp>
      <p:sp>
        <p:nvSpPr>
          <p:cNvPr id="30722" name="Объект 2"/>
          <p:cNvSpPr>
            <a:spLocks noGrp="1"/>
          </p:cNvSpPr>
          <p:nvPr>
            <p:ph idx="1"/>
          </p:nvPr>
        </p:nvSpPr>
        <p:spPr>
          <a:xfrm>
            <a:off x="323850" y="1557338"/>
            <a:ext cx="7632700" cy="2305050"/>
          </a:xfrm>
        </p:spPr>
        <p:txBody>
          <a:bodyPr/>
          <a:lstStyle/>
          <a:p>
            <a:pPr eaLnBrk="1" hangingPunct="1"/>
            <a:r>
              <a:rPr lang="uk-UA" smtClean="0">
                <a:solidFill>
                  <a:schemeClr val="tx1"/>
                </a:solidFill>
              </a:rPr>
              <a:t>Статевим шляхом</a:t>
            </a:r>
          </a:p>
          <a:p>
            <a:pPr eaLnBrk="1" hangingPunct="1"/>
            <a:r>
              <a:rPr lang="uk-UA" smtClean="0">
                <a:solidFill>
                  <a:schemeClr val="tx1"/>
                </a:solidFill>
              </a:rPr>
              <a:t>Парентерально (ін</a:t>
            </a:r>
            <a:r>
              <a:rPr lang="en-US" smtClean="0">
                <a:solidFill>
                  <a:schemeClr val="tx1"/>
                </a:solidFill>
              </a:rPr>
              <a:t>’</a:t>
            </a:r>
            <a:r>
              <a:rPr lang="uk-UA" smtClean="0">
                <a:solidFill>
                  <a:schemeClr val="tx1"/>
                </a:solidFill>
              </a:rPr>
              <a:t>єкційно, через кров та інші біологічні рідини)</a:t>
            </a:r>
          </a:p>
          <a:p>
            <a:pPr eaLnBrk="1" hangingPunct="1"/>
            <a:r>
              <a:rPr lang="uk-UA" smtClean="0">
                <a:solidFill>
                  <a:schemeClr val="tx1"/>
                </a:solidFill>
              </a:rPr>
              <a:t>Перинатальним шляхом від матері до дитини</a:t>
            </a:r>
          </a:p>
          <a:p>
            <a:pPr eaLnBrk="1" hangingPunct="1"/>
            <a:endParaRPr lang="ru-RU" smtClean="0"/>
          </a:p>
        </p:txBody>
      </p:sp>
      <p:pic>
        <p:nvPicPr>
          <p:cNvPr id="30723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3862388"/>
            <a:ext cx="2840037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Рисунок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1275" y="3422650"/>
            <a:ext cx="2195513" cy="272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Рисунок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32588" y="3201988"/>
            <a:ext cx="1685925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42988" y="115888"/>
            <a:ext cx="6781800" cy="1600200"/>
          </a:xfrm>
        </p:spPr>
        <p:txBody>
          <a:bodyPr anchor="ctr"/>
          <a:lstStyle/>
          <a:p>
            <a:pPr eaLnBrk="1" hangingPunct="1"/>
            <a:r>
              <a:rPr lang="ru-RU" b="1" smtClean="0">
                <a:solidFill>
                  <a:srgbClr val="FF0000"/>
                </a:solidFill>
              </a:rPr>
              <a:t>МАТИ І ДИТИН</a:t>
            </a:r>
            <a:r>
              <a:rPr lang="en-US" b="1" smtClean="0">
                <a:solidFill>
                  <a:srgbClr val="FF0000"/>
                </a:solidFill>
              </a:rPr>
              <a:t>A</a:t>
            </a:r>
            <a:endParaRPr lang="ru-RU" b="1" smtClean="0">
              <a:solidFill>
                <a:srgbClr val="FF0000"/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1412875"/>
            <a:ext cx="3124200" cy="5029200"/>
          </a:xfrm>
        </p:spPr>
        <p:txBody>
          <a:bodyPr anchor="t"/>
          <a:lstStyle/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mtClean="0">
                <a:solidFill>
                  <a:schemeClr val="tx1"/>
                </a:solidFill>
              </a:rPr>
              <a:t>За даними Вссвітньої організації охорони здоров</a:t>
            </a:r>
            <a:r>
              <a:rPr lang="en-US" smtClean="0">
                <a:solidFill>
                  <a:schemeClr val="tx1"/>
                </a:solidFill>
              </a:rPr>
              <a:t>’</a:t>
            </a:r>
            <a:r>
              <a:rPr lang="ru-RU" smtClean="0">
                <a:solidFill>
                  <a:schemeClr val="tx1"/>
                </a:solidFill>
              </a:rPr>
              <a:t>я, ризик передачі ВІЛ-инфекції від матері дитині становить 20–45%. </a:t>
            </a:r>
          </a:p>
        </p:txBody>
      </p:sp>
      <p:pic>
        <p:nvPicPr>
          <p:cNvPr id="25604" name="Picture 4" descr="eyes_in_ey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48038" y="4149725"/>
            <a:ext cx="54102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4038600" y="1905000"/>
            <a:ext cx="4648200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ru-RU" sz="2800"/>
              <a:t>При проведенні відповідного лікування цей ризик можна знизити до 1-2%.</a:t>
            </a:r>
            <a:r>
              <a:rPr lang="ru-RU" sz="2400"/>
              <a:t> 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3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" dur="8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" dur="8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8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  <p:bldP spid="25603" grpId="0" build="p"/>
      <p:bldP spid="2560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4" descr="int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0" y="1524000"/>
            <a:ext cx="53340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4941888"/>
            <a:ext cx="5976937" cy="1600200"/>
          </a:xfrm>
        </p:spPr>
        <p:txBody>
          <a:bodyPr anchor="ctr"/>
          <a:lstStyle/>
          <a:p>
            <a:pPr eaLnBrk="1" hangingPunct="1"/>
            <a:r>
              <a:rPr lang="ru-RU" b="1" smtClean="0">
                <a:solidFill>
                  <a:srgbClr val="CC0000"/>
                </a:solidFill>
              </a:rPr>
              <a:t>НАРКОМАНІЯ</a:t>
            </a: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428625" y="549275"/>
            <a:ext cx="871537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/>
              <a:t>Від загальної кількості ВІЛ-інфікованих,</a:t>
            </a:r>
          </a:p>
          <a:p>
            <a:r>
              <a:rPr lang="ru-RU" sz="2800"/>
              <a:t>наркомани складають</a:t>
            </a:r>
            <a:r>
              <a:rPr lang="ru-RU" sz="2800">
                <a:latin typeface="Calibri" pitchFamily="34" charset="0"/>
              </a:rPr>
              <a:t> 88%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07950" y="1916113"/>
            <a:ext cx="352742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/>
              <a:t>В Україні 450 тисяч молодих людей з подвійним діагнозом – ВІЛ - наркоманія…</a:t>
            </a:r>
          </a:p>
        </p:txBody>
      </p:sp>
      <p:sp>
        <p:nvSpPr>
          <p:cNvPr id="2" name="Прямоугольник 7"/>
          <p:cNvSpPr>
            <a:spLocks noChangeArrowheads="1"/>
          </p:cNvSpPr>
          <p:nvPr/>
        </p:nvSpPr>
        <p:spPr bwMode="auto">
          <a:xfrm>
            <a:off x="179388" y="3716338"/>
            <a:ext cx="360045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/>
              <a:t>52% заражень ВІЛ відбувається «через шприц»</a:t>
            </a:r>
            <a:r>
              <a:rPr lang="ru-RU" sz="2400">
                <a:latin typeface="Calibri" pitchFamily="34" charset="0"/>
              </a:rPr>
              <a:t>…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60"/>
                            </p:stCondLst>
                            <p:childTnLst>
                              <p:par>
                                <p:cTn id="23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Заголовок 1"/>
          <p:cNvSpPr>
            <a:spLocks noGrp="1"/>
          </p:cNvSpPr>
          <p:nvPr>
            <p:ph type="title"/>
          </p:nvPr>
        </p:nvSpPr>
        <p:spPr>
          <a:xfrm>
            <a:off x="611188" y="404813"/>
            <a:ext cx="7770812" cy="1087437"/>
          </a:xfrm>
        </p:spPr>
        <p:txBody>
          <a:bodyPr/>
          <a:lstStyle/>
          <a:p>
            <a:pPr eaLnBrk="1" hangingPunct="1"/>
            <a:r>
              <a:rPr lang="uk-UA" smtClean="0"/>
              <a:t>ВІЛ-СНІД не передається</a:t>
            </a:r>
            <a:endParaRPr lang="ru-RU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850" y="1628775"/>
            <a:ext cx="5184775" cy="4464050"/>
          </a:xfrm>
        </p:spPr>
        <p:txBody>
          <a:bodyPr rtlCol="0">
            <a:normAutofit fontScale="925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>
                <a:solidFill>
                  <a:schemeClr val="tx1"/>
                </a:solidFill>
              </a:rPr>
              <a:t>п</a:t>
            </a:r>
            <a:r>
              <a:rPr lang="ru-RU" dirty="0" smtClean="0">
                <a:solidFill>
                  <a:schemeClr val="tx1"/>
                </a:solidFill>
              </a:rPr>
              <a:t>ри </a:t>
            </a:r>
            <a:r>
              <a:rPr lang="ru-RU" dirty="0" err="1">
                <a:solidFill>
                  <a:schemeClr val="tx1"/>
                </a:solidFill>
              </a:rPr>
              <a:t>дотиках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 smtClean="0">
                <a:solidFill>
                  <a:schemeClr val="tx1"/>
                </a:solidFill>
              </a:rPr>
              <a:t>обіймах</a:t>
            </a:r>
            <a:r>
              <a:rPr lang="ru-RU" dirty="0" smtClean="0">
                <a:solidFill>
                  <a:schemeClr val="tx1"/>
                </a:solidFill>
              </a:rPr>
              <a:t>, </a:t>
            </a:r>
            <a:r>
              <a:rPr lang="ru-RU" dirty="0" err="1" smtClean="0">
                <a:solidFill>
                  <a:schemeClr val="tx1"/>
                </a:solidFill>
              </a:rPr>
              <a:t>рукостисканнях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  <a:endParaRPr lang="ru-RU" dirty="0">
              <a:solidFill>
                <a:schemeClr val="tx1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chemeClr val="tx1"/>
                </a:solidFill>
              </a:rPr>
              <a:t>через </a:t>
            </a:r>
            <a:r>
              <a:rPr lang="ru-RU" dirty="0" err="1" smtClean="0">
                <a:solidFill>
                  <a:schemeClr val="tx1"/>
                </a:solidFill>
              </a:rPr>
              <a:t>поцілунки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  <a:endParaRPr lang="ru-RU" dirty="0">
              <a:solidFill>
                <a:schemeClr val="tx1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chemeClr val="tx1"/>
                </a:solidFill>
              </a:rPr>
              <a:t>при </a:t>
            </a:r>
            <a:r>
              <a:rPr lang="ru-RU" dirty="0" err="1">
                <a:solidFill>
                  <a:schemeClr val="tx1"/>
                </a:solidFill>
              </a:rPr>
              <a:t>спільному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проживанні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одній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квартирі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  <a:endParaRPr lang="ru-RU" dirty="0">
              <a:solidFill>
                <a:schemeClr val="tx1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err="1" smtClean="0">
                <a:solidFill>
                  <a:schemeClr val="tx1"/>
                </a:solidFill>
              </a:rPr>
              <a:t>повітряно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- </a:t>
            </a:r>
            <a:r>
              <a:rPr lang="ru-RU" dirty="0" err="1">
                <a:solidFill>
                  <a:schemeClr val="tx1"/>
                </a:solidFill>
              </a:rPr>
              <a:t>крапельним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шляхом 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  (</a:t>
            </a:r>
            <a:r>
              <a:rPr lang="ru-RU" dirty="0">
                <a:solidFill>
                  <a:schemeClr val="tx1"/>
                </a:solidFill>
              </a:rPr>
              <a:t>у тому </a:t>
            </a:r>
            <a:r>
              <a:rPr lang="ru-RU" dirty="0" err="1">
                <a:solidFill>
                  <a:schemeClr val="tx1"/>
                </a:solidFill>
              </a:rPr>
              <a:t>числі</a:t>
            </a:r>
            <a:r>
              <a:rPr lang="ru-RU" dirty="0">
                <a:solidFill>
                  <a:schemeClr val="tx1"/>
                </a:solidFill>
              </a:rPr>
              <a:t> при </a:t>
            </a:r>
            <a:r>
              <a:rPr lang="ru-RU" dirty="0" err="1">
                <a:solidFill>
                  <a:schemeClr val="tx1"/>
                </a:solidFill>
              </a:rPr>
              <a:t>чханні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кашлі</a:t>
            </a:r>
            <a:r>
              <a:rPr lang="ru-RU" dirty="0" smtClean="0">
                <a:solidFill>
                  <a:schemeClr val="tx1"/>
                </a:solidFill>
              </a:rPr>
              <a:t>);</a:t>
            </a:r>
            <a:endParaRPr lang="ru-RU" dirty="0">
              <a:solidFill>
                <a:schemeClr val="tx1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chemeClr val="tx1"/>
                </a:solidFill>
              </a:rPr>
              <a:t>через </a:t>
            </a:r>
            <a:r>
              <a:rPr lang="ru-RU" dirty="0" err="1" smtClean="0">
                <a:solidFill>
                  <a:schemeClr val="tx1"/>
                </a:solidFill>
              </a:rPr>
              <a:t>гроші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  <a:endParaRPr lang="ru-RU" dirty="0">
              <a:solidFill>
                <a:schemeClr val="tx1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chemeClr val="tx1"/>
                </a:solidFill>
              </a:rPr>
              <a:t>при </a:t>
            </a:r>
            <a:r>
              <a:rPr lang="ru-RU" dirty="0" err="1">
                <a:solidFill>
                  <a:schemeClr val="tx1"/>
                </a:solidFill>
              </a:rPr>
              <a:t>купанні</a:t>
            </a:r>
            <a:r>
              <a:rPr lang="ru-RU" dirty="0">
                <a:solidFill>
                  <a:schemeClr val="tx1"/>
                </a:solidFill>
              </a:rPr>
              <a:t> у </a:t>
            </a:r>
            <a:r>
              <a:rPr lang="ru-RU" dirty="0" err="1" smtClean="0">
                <a:solidFill>
                  <a:schemeClr val="tx1"/>
                </a:solidFill>
              </a:rPr>
              <a:t>воді</a:t>
            </a:r>
            <a:r>
              <a:rPr lang="ru-RU" dirty="0">
                <a:solidFill>
                  <a:schemeClr val="tx1"/>
                </a:solidFill>
              </a:rPr>
              <a:t>;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chemeClr val="tx1"/>
                </a:solidFill>
              </a:rPr>
              <a:t>через </a:t>
            </a:r>
            <a:r>
              <a:rPr lang="ru-RU" dirty="0" err="1">
                <a:solidFill>
                  <a:schemeClr val="tx1"/>
                </a:solidFill>
              </a:rPr>
              <a:t>постільну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білизну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предмети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побуту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 smtClean="0">
                <a:solidFill>
                  <a:schemeClr val="tx1"/>
                </a:solidFill>
              </a:rPr>
              <a:t>іграшки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  <a:endParaRPr lang="ru-RU" dirty="0">
              <a:solidFill>
                <a:schemeClr val="tx1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chemeClr val="tx1"/>
                </a:solidFill>
              </a:rPr>
              <a:t>при </a:t>
            </a:r>
            <a:r>
              <a:rPr lang="ru-RU" dirty="0">
                <a:solidFill>
                  <a:schemeClr val="tx1"/>
                </a:solidFill>
              </a:rPr>
              <a:t>укусах комах </a:t>
            </a:r>
            <a:r>
              <a:rPr lang="ru-RU" dirty="0" err="1">
                <a:solidFill>
                  <a:schemeClr val="tx1"/>
                </a:solidFill>
              </a:rPr>
              <a:t>або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тварин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  <a:endParaRPr lang="ru-RU" dirty="0">
              <a:solidFill>
                <a:schemeClr val="tx1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pic>
        <p:nvPicPr>
          <p:cNvPr id="35843" name="Рисунок 3"/>
          <p:cNvPicPr>
            <a:picLocks noChangeAspect="1"/>
          </p:cNvPicPr>
          <p:nvPr/>
        </p:nvPicPr>
        <p:blipFill>
          <a:blip r:embed="rId2"/>
          <a:srcRect b="14905"/>
          <a:stretch>
            <a:fillRect/>
          </a:stretch>
        </p:blipFill>
        <p:spPr bwMode="auto">
          <a:xfrm>
            <a:off x="5292725" y="2060575"/>
            <a:ext cx="3267075" cy="389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cover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uk-UA" b="1" i="1" smtClean="0">
                <a:solidFill>
                  <a:srgbClr val="003300"/>
                </a:solidFill>
              </a:rPr>
              <a:t>ОЗНАКИ СНІДу</a:t>
            </a:r>
            <a:endParaRPr lang="ru-RU" b="1" i="1" smtClean="0">
              <a:solidFill>
                <a:srgbClr val="003300"/>
              </a:solidFill>
            </a:endParaRP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5257800" cy="4876800"/>
          </a:xfrm>
        </p:spPr>
        <p:txBody>
          <a:bodyPr anchor="t"/>
          <a:lstStyle/>
          <a:p>
            <a:pPr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uk-UA" sz="1600" smtClean="0"/>
              <a:t>втрачає вагу;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uk-UA" sz="1600" smtClean="0"/>
              <a:t>людина відчуває постійну втому;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uk-UA" sz="1600" smtClean="0"/>
              <a:t>довго може триматися висока температура;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uk-UA" sz="1600" smtClean="0"/>
              <a:t>підвищена пітливість;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uk-UA" sz="1600" smtClean="0"/>
              <a:t>частий пронос;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uk-UA" sz="1600" smtClean="0"/>
              <a:t>спостерігаються сухий кашель і задишка;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uk-UA" sz="1600" smtClean="0"/>
              <a:t>легкі інфекції, наприклад, простуда протікають набагато серйозніше і тривають значно довше звичайного;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uk-UA" sz="1600" smtClean="0"/>
              <a:t>у хворих СНІДом можуть початися пневмонія, коліт, герпес, грибкова інфекція в порожнині рота, горлі, стравоході і прямій кишці;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uk-UA" sz="1600" smtClean="0"/>
              <a:t>хворі СНІДом більш уразливі відносно раку.</a:t>
            </a:r>
            <a:endParaRPr lang="ru-RU" sz="1600" smtClean="0"/>
          </a:p>
        </p:txBody>
      </p:sp>
      <p:pic>
        <p:nvPicPr>
          <p:cNvPr id="51205" name="Picture 4" descr="Картинка 117 из 3878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38800" y="2133600"/>
            <a:ext cx="3048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9" dur="2000"/>
                                        <p:tgtEl>
                                          <p:spTgt spid="5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/>
      <p:bldP spid="5120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966</TotalTime>
  <Words>1186</Words>
  <Application>Microsoft Office PowerPoint</Application>
  <PresentationFormat>Екран (4:3)</PresentationFormat>
  <Paragraphs>90</Paragraphs>
  <Slides>25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25</vt:i4>
      </vt:variant>
    </vt:vector>
  </HeadingPairs>
  <TitlesOfParts>
    <vt:vector size="32" baseType="lpstr">
      <vt:lpstr>Arial</vt:lpstr>
      <vt:lpstr>Calibri</vt:lpstr>
      <vt:lpstr>Dutch801 XBd BT</vt:lpstr>
      <vt:lpstr>Impact</vt:lpstr>
      <vt:lpstr>Times New Roman</vt:lpstr>
      <vt:lpstr>Wingdings</vt:lpstr>
      <vt:lpstr>NewsPrint</vt:lpstr>
      <vt:lpstr>СНІД - хвороба XXI століття</vt:lpstr>
      <vt:lpstr>Що таке СНІД.</vt:lpstr>
      <vt:lpstr>СНІД          ВІЛ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Найпроблемніші країни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На сьогодні не існує вакцини для профілактики СНІДу і недостатньо ефективні методи лікарської терапії цього захворювання</vt:lpstr>
      <vt:lpstr>Як довго живе вірус поза організмом людини?</vt:lpstr>
      <vt:lpstr>Презентація PowerPoint</vt:lpstr>
      <vt:lpstr>СНІД передається</vt:lpstr>
      <vt:lpstr>МАТИ І ДИТИНA</vt:lpstr>
      <vt:lpstr>НАРКОМАНІЯ</vt:lpstr>
      <vt:lpstr>ВІЛ-СНІД не передається</vt:lpstr>
      <vt:lpstr>ОЗНАКИ СНІДу</vt:lpstr>
    </vt:vector>
  </TitlesOfParts>
  <Company>Curnos™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СНІД - хвороба XXI століття</dc:title>
  <dc:creator>home1</dc:creator>
  <cp:lastModifiedBy>User</cp:lastModifiedBy>
  <cp:revision>49</cp:revision>
  <dcterms:created xsi:type="dcterms:W3CDTF">2013-05-06T15:47:39Z</dcterms:created>
  <dcterms:modified xsi:type="dcterms:W3CDTF">2021-01-14T09:22:20Z</dcterms:modified>
</cp:coreProperties>
</file>