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9"/>
  </p:notesMasterIdLst>
  <p:sldIdLst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переміщення сторінки клацніть мишею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2000" b="0" strike="noStrike" spc="-1">
                <a:latin typeface="Arial"/>
              </a:rPr>
              <a:t>Для редагування формату приміток клацніть мишею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400" b="0" strike="noStrike" spc="-1">
                <a:latin typeface="Times New Roman"/>
              </a:rPr>
              <a:t>&lt;заголовок&gt;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uk-UA" sz="1400" b="0" strike="noStrike" spc="-1">
                <a:latin typeface="Times New Roman"/>
              </a:rPr>
              <a:t>&lt;дата/час&gt;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uk-UA" sz="1400" b="0" strike="noStrike" spc="-1">
                <a:latin typeface="Times New Roman"/>
              </a:rPr>
              <a:t>&lt;нижній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B41F632-2DA3-4851-BC71-F1390FA0BBCA}" type="slidenum">
              <a:rPr lang="uk-UA" sz="1400" b="0" strike="noStrike" spc="-1">
                <a:latin typeface="Times New Roman"/>
              </a:rPr>
              <a:t>‹#›</a:t>
            </a:fld>
            <a:endParaRPr lang="uk-UA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uk-UA" sz="2000" b="0" strike="noStrike" spc="-1">
              <a:latin typeface="Arial"/>
            </a:endParaRPr>
          </a:p>
        </p:txBody>
      </p:sp>
      <p:sp>
        <p:nvSpPr>
          <p:cNvPr id="20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6944AD9-E1B3-4772-B2BD-8B677AE3E561}" type="slidenum">
              <a:rPr lang="uk-UA" sz="1200" b="0" strike="noStrike" spc="-1">
                <a:latin typeface="Arial"/>
              </a:rPr>
              <a:t>16</a:t>
            </a:fld>
            <a:endParaRPr lang="uk-UA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852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822924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335400"/>
            <a:ext cx="822924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822924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335400"/>
            <a:ext cx="822924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27792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27792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33540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33540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33540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852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822924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5852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335400"/>
            <a:ext cx="822924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822924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335400"/>
            <a:ext cx="822924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27792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335400"/>
            <a:ext cx="40158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27792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27792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27792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33540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33540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335400"/>
            <a:ext cx="2649600" cy="2791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body"/>
          </p:nvPr>
        </p:nvSpPr>
        <p:spPr>
          <a:xfrm>
            <a:off x="457200" y="277920"/>
            <a:ext cx="8229240" cy="585288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248520"/>
            <a:ext cx="2133360" cy="456840"/>
          </a:xfrm>
          <a:prstGeom prst="rect">
            <a:avLst/>
          </a:prstGeom>
        </p:spPr>
        <p:txBody>
          <a:bodyPr anchor="ctr"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 anchor="ctr"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2133360" cy="45684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8340701-C724-49D9-83EE-F4F49E5F2D82}" type="slidenum">
              <a:rPr lang="uk-UA" sz="1200" b="0" strike="noStrike" spc="-1">
                <a:solidFill>
                  <a:srgbClr val="8B8B8B"/>
                </a:solidFill>
                <a:latin typeface="Arial"/>
              </a:rPr>
              <a:t>‹#›</a:t>
            </a:fld>
            <a:endParaRPr lang="uk-UA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0ED3D1F9-31EE-401A-B1CD-1D20FCF9C5FE}" type="datetime">
              <a:rPr lang="uk-UA" sz="1200" b="0" strike="noStrike" spc="-1">
                <a:solidFill>
                  <a:srgbClr val="8B8B8B"/>
                </a:solidFill>
                <a:latin typeface="Arial"/>
              </a:rPr>
              <a:t>19.01.2021</a:t>
            </a:fld>
            <a:endParaRPr lang="uk-UA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1F331141-29FF-488C-B0EB-492225AA48EF}" type="slidenum">
              <a:rPr lang="uk-UA" sz="1200" b="0" strike="noStrike" spc="-1">
                <a:solidFill>
                  <a:srgbClr val="8B8B8B"/>
                </a:solidFill>
                <a:latin typeface="Arial"/>
              </a:rPr>
              <a:t>‹#›</a:t>
            </a:fld>
            <a:endParaRPr lang="uk-UA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906480" y="836640"/>
            <a:ext cx="7849800" cy="1800000"/>
          </a:xfrm>
          <a:prstGeom prst="horizontalScroll">
            <a:avLst>
              <a:gd name="adj" fmla="val 12500"/>
            </a:avLst>
          </a:prstGeom>
          <a:solidFill>
            <a:srgbClr val="FFC000"/>
          </a:solidFill>
          <a:ln>
            <a:rou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000000"/>
                </a:solidFill>
                <a:latin typeface="Arial"/>
              </a:rPr>
              <a:t>Леонід Глібов. «Химерний, маленький». Акровірші «Що за птиця?», «Хто вона?», «Хто розмовляє?», «Хто сестра і брат?» Роль казкових елементів, фольклорної основи, гумору, пестливих слів. ТЛ: акровірш</a:t>
            </a:r>
            <a:endParaRPr lang="uk-UA" sz="2000" b="0" strike="noStrike" spc="-1"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2340000" y="222120"/>
            <a:ext cx="4752720" cy="696600"/>
          </a:xfrm>
          <a:prstGeom prst="ribbon">
            <a:avLst>
              <a:gd name="adj1" fmla="val 12500"/>
              <a:gd name="adj2" fmla="val 50000"/>
            </a:avLst>
          </a:prstGeom>
          <a:solidFill>
            <a:srgbClr val="C00000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FFFFFF"/>
                </a:solidFill>
                <a:latin typeface="Arial"/>
              </a:rPr>
              <a:t>   </a:t>
            </a:r>
            <a:r>
              <a:rPr lang="uk-UA" sz="2400" b="1" strike="noStrike" spc="-1">
                <a:solidFill>
                  <a:srgbClr val="FFFFFF"/>
                </a:solidFill>
                <a:latin typeface="Comic Sans MS"/>
              </a:rPr>
              <a:t>Тема уроку:</a:t>
            </a:r>
            <a:endParaRPr lang="uk-UA" sz="2400" b="0" strike="noStrike" spc="-1">
              <a:latin typeface="Arial"/>
            </a:endParaRPr>
          </a:p>
        </p:txBody>
      </p:sp>
      <p:sp>
        <p:nvSpPr>
          <p:cNvPr id="126" name="CustomShape 3"/>
          <p:cNvSpPr/>
          <p:nvPr/>
        </p:nvSpPr>
        <p:spPr>
          <a:xfrm>
            <a:off x="4728240" y="3789000"/>
            <a:ext cx="3582720" cy="1473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000000"/>
                </a:solidFill>
                <a:latin typeface="Arial"/>
              </a:rPr>
              <a:t>Л.Глібов – найкращий український байкописець</a:t>
            </a:r>
            <a:endParaRPr lang="uk-UA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000000"/>
                </a:solidFill>
                <a:latin typeface="Arial"/>
              </a:rPr>
              <a:t>                    І.Франко</a:t>
            </a:r>
            <a:endParaRPr lang="uk-UA" sz="2000" b="0" strike="noStrike" spc="-1">
              <a:latin typeface="Arial"/>
            </a:endParaRPr>
          </a:p>
        </p:txBody>
      </p:sp>
      <p:pic>
        <p:nvPicPr>
          <p:cNvPr id="127" name="Picture 2"/>
          <p:cNvPicPr/>
          <p:nvPr/>
        </p:nvPicPr>
        <p:blipFill>
          <a:blip r:embed="rId2"/>
          <a:stretch/>
        </p:blipFill>
        <p:spPr>
          <a:xfrm>
            <a:off x="972720" y="2631960"/>
            <a:ext cx="2734560" cy="4101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2470680" y="312840"/>
            <a:ext cx="4608000" cy="8636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Леонід Глібов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(1827-1893)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3551400" y="1845000"/>
            <a:ext cx="5520600" cy="484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Народився  5 березня 1827 року в селі Великий Поділ  на Полтавщині.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Початкову освіту здобував дома.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Із 1840 р. навчався в Полтавській гімназії.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1849 р. – навчання в Ніжинському ліцеї вищих наук</a:t>
            </a:r>
            <a:endParaRPr lang="uk-UA" sz="2400" b="0" strike="noStrike" spc="-1">
              <a:latin typeface="Arial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2"/>
          <a:stretch/>
        </p:blipFill>
        <p:spPr>
          <a:xfrm>
            <a:off x="164160" y="1556640"/>
            <a:ext cx="3356280" cy="5024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2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3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4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5"/>
          <p:cNvSpPr/>
          <p:nvPr/>
        </p:nvSpPr>
        <p:spPr>
          <a:xfrm>
            <a:off x="1115640" y="312840"/>
            <a:ext cx="6840360" cy="8636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Чарівник української байки</a:t>
            </a:r>
            <a:endParaRPr lang="uk-UA" sz="2800" b="0" strike="noStrike" spc="-1">
              <a:latin typeface="Arial"/>
            </a:endParaRPr>
          </a:p>
        </p:txBody>
      </p:sp>
      <p:pic>
        <p:nvPicPr>
          <p:cNvPr id="138" name="Picture 3"/>
          <p:cNvPicPr/>
          <p:nvPr/>
        </p:nvPicPr>
        <p:blipFill>
          <a:blip r:embed="rId2"/>
          <a:stretch/>
        </p:blipFill>
        <p:spPr>
          <a:xfrm>
            <a:off x="1115640" y="1347120"/>
            <a:ext cx="7416360" cy="5235840"/>
          </a:xfrm>
          <a:prstGeom prst="rect">
            <a:avLst/>
          </a:prstGeom>
          <a:ln>
            <a:noFill/>
          </a:ln>
        </p:spPr>
      </p:pic>
      <p:sp>
        <p:nvSpPr>
          <p:cNvPr id="139" name="CustomShape 6"/>
          <p:cNvSpPr/>
          <p:nvPr/>
        </p:nvSpPr>
        <p:spPr>
          <a:xfrm>
            <a:off x="1115640" y="5617080"/>
            <a:ext cx="7416360" cy="1123920"/>
          </a:xfrm>
          <a:prstGeom prst="rect">
            <a:avLst/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CustomShape 7"/>
          <p:cNvSpPr/>
          <p:nvPr/>
        </p:nvSpPr>
        <p:spPr>
          <a:xfrm>
            <a:off x="1115640" y="5617080"/>
            <a:ext cx="7560360" cy="155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Рідною мовою письменник написав 107 байок.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2"/>
          <p:cNvPicPr/>
          <p:nvPr/>
        </p:nvPicPr>
        <p:blipFill>
          <a:blip r:embed="rId2"/>
          <a:stretch/>
        </p:blipFill>
        <p:spPr>
          <a:xfrm>
            <a:off x="539640" y="1628640"/>
            <a:ext cx="3546000" cy="4730040"/>
          </a:xfrm>
          <a:prstGeom prst="rect">
            <a:avLst/>
          </a:prstGeom>
          <a:ln>
            <a:noFill/>
          </a:ln>
        </p:spPr>
      </p:pic>
      <p:sp>
        <p:nvSpPr>
          <p:cNvPr id="142" name="CustomShape 1"/>
          <p:cNvSpPr/>
          <p:nvPr/>
        </p:nvSpPr>
        <p:spPr>
          <a:xfrm>
            <a:off x="539640" y="312840"/>
            <a:ext cx="8064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Леонід Глібов – ніжний поет-лірик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4284000" y="2047680"/>
            <a:ext cx="4518000" cy="191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Стоїть гора високая,</a:t>
            </a:r>
            <a:r>
              <a:t/>
            </a:r>
            <a:br/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Попід горою гай, гай...</a:t>
            </a:r>
            <a:r>
              <a:t/>
            </a:r>
            <a:br/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Зелений гай, густесенький,</a:t>
            </a:r>
            <a:r>
              <a:t/>
            </a:r>
            <a:br/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Неначе справді рай!</a:t>
            </a:r>
            <a:endParaRPr lang="uk-UA" sz="2400" b="0" strike="noStrike" spc="-1">
              <a:latin typeface="Arial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4860000" y="4869000"/>
            <a:ext cx="387972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FF0000"/>
                </a:solidFill>
                <a:latin typeface="Comic Sans MS"/>
              </a:rPr>
              <a:t>СМТ Седнів</a:t>
            </a:r>
            <a:endParaRPr lang="uk-UA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FF0000"/>
                </a:solidFill>
                <a:latin typeface="Comic Sans MS"/>
              </a:rPr>
              <a:t>Чернігівська область</a:t>
            </a:r>
            <a:endParaRPr lang="uk-UA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2"/>
          <p:cNvPicPr/>
          <p:nvPr/>
        </p:nvPicPr>
        <p:blipFill>
          <a:blip r:embed="rId2"/>
          <a:stretch/>
        </p:blipFill>
        <p:spPr>
          <a:xfrm>
            <a:off x="24480" y="0"/>
            <a:ext cx="9127800" cy="6938280"/>
          </a:xfrm>
          <a:prstGeom prst="rect">
            <a:avLst/>
          </a:prstGeom>
          <a:ln>
            <a:noFill/>
          </a:ln>
        </p:spPr>
      </p:pic>
      <p:pic>
        <p:nvPicPr>
          <p:cNvPr id="146" name="Picture 3"/>
          <p:cNvPicPr/>
          <p:nvPr/>
        </p:nvPicPr>
        <p:blipFill>
          <a:blip r:embed="rId3"/>
          <a:stretch/>
        </p:blipFill>
        <p:spPr>
          <a:xfrm rot="21102000">
            <a:off x="2867760" y="4469040"/>
            <a:ext cx="2046960" cy="2333880"/>
          </a:xfrm>
          <a:prstGeom prst="rect">
            <a:avLst/>
          </a:prstGeom>
          <a:ln>
            <a:noFill/>
          </a:ln>
        </p:spPr>
      </p:pic>
      <p:pic>
        <p:nvPicPr>
          <p:cNvPr id="147" name="Picture 4"/>
          <p:cNvPicPr/>
          <p:nvPr/>
        </p:nvPicPr>
        <p:blipFill>
          <a:blip r:embed="rId4"/>
          <a:stretch/>
        </p:blipFill>
        <p:spPr>
          <a:xfrm>
            <a:off x="6854040" y="3789000"/>
            <a:ext cx="2167920" cy="2952000"/>
          </a:xfrm>
          <a:prstGeom prst="rect">
            <a:avLst/>
          </a:prstGeom>
          <a:ln>
            <a:noFill/>
          </a:ln>
        </p:spPr>
      </p:pic>
      <p:pic>
        <p:nvPicPr>
          <p:cNvPr id="148" name="Picture 5"/>
          <p:cNvPicPr/>
          <p:nvPr/>
        </p:nvPicPr>
        <p:blipFill>
          <a:blip r:embed="rId5"/>
          <a:stretch/>
        </p:blipFill>
        <p:spPr>
          <a:xfrm rot="429600">
            <a:off x="5210640" y="4527720"/>
            <a:ext cx="1634760" cy="2317680"/>
          </a:xfrm>
          <a:prstGeom prst="rect">
            <a:avLst/>
          </a:prstGeom>
          <a:ln>
            <a:noFill/>
          </a:ln>
        </p:spPr>
      </p:pic>
      <p:pic>
        <p:nvPicPr>
          <p:cNvPr id="149" name="Picture 6"/>
          <p:cNvPicPr/>
          <p:nvPr/>
        </p:nvPicPr>
        <p:blipFill>
          <a:blip r:embed="rId6"/>
          <a:stretch/>
        </p:blipFill>
        <p:spPr>
          <a:xfrm>
            <a:off x="323640" y="3400200"/>
            <a:ext cx="2268000" cy="3327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2"/>
          <p:cNvPicPr/>
          <p:nvPr/>
        </p:nvPicPr>
        <p:blipFill>
          <a:blip r:embed="rId2"/>
          <a:stretch/>
        </p:blipFill>
        <p:spPr>
          <a:xfrm>
            <a:off x="212760" y="1644480"/>
            <a:ext cx="3204720" cy="4271400"/>
          </a:xfrm>
          <a:prstGeom prst="rect">
            <a:avLst/>
          </a:prstGeom>
          <a:ln>
            <a:noFill/>
          </a:ln>
        </p:spPr>
      </p:pic>
      <p:sp>
        <p:nvSpPr>
          <p:cNvPr id="151" name="CustomShape 1"/>
          <p:cNvSpPr/>
          <p:nvPr/>
        </p:nvSpPr>
        <p:spPr>
          <a:xfrm>
            <a:off x="539640" y="312840"/>
            <a:ext cx="8064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Твори Леоніда Глібова для дітей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3564000" y="1629360"/>
            <a:ext cx="5328360" cy="447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1840 р. – перша збірка віршів юного поета.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Друкував свої вірші в єдиному на той час дитячому журналі «Дзвінок», підписував їх просто – дідусь Кенир.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Відомо 107 байок, понад 50 загадок, 14 акровіршів поета.</a:t>
            </a:r>
            <a:endParaRPr lang="uk-UA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539640" y="312840"/>
            <a:ext cx="8064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Життя і діяльність у м.Чернігові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pic>
        <p:nvPicPr>
          <p:cNvPr id="154" name="Picture 2"/>
          <p:cNvPicPr/>
          <p:nvPr/>
        </p:nvPicPr>
        <p:blipFill>
          <a:blip r:embed="rId2"/>
          <a:stretch/>
        </p:blipFill>
        <p:spPr>
          <a:xfrm>
            <a:off x="179640" y="1772640"/>
            <a:ext cx="3327480" cy="443664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3564000" y="1629360"/>
            <a:ext cx="5328360" cy="484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1861 р. – редактор газети «Чернігівський листок».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1895 р. – чиновник у канцелярії  губернатора.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З 1867 р. – управитель земської друкарні.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Помер 10 листопада 1893 р. в Чернігові, похований на території монастиря Святої Трійці.</a:t>
            </a:r>
            <a:endParaRPr lang="uk-UA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1585800" y="238680"/>
            <a:ext cx="6624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«Химерний, маленький»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410040" y="1124640"/>
            <a:ext cx="7776360" cy="1439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400" b="1" u="sng" strike="noStrike" spc="-1">
                <a:solidFill>
                  <a:srgbClr val="FF0000"/>
                </a:solidFill>
                <a:uFillTx/>
                <a:latin typeface="Comic Sans MS"/>
              </a:rPr>
              <a:t>Запам'ятай</a:t>
            </a: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: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химерний – дивний;                                        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окріп – кипляча вода;                                         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макітра – глиняний посуд із широким отвором.</a:t>
            </a:r>
            <a:endParaRPr lang="uk-UA" sz="2400" b="0" strike="noStrike" spc="-1">
              <a:latin typeface="Arial"/>
            </a:endParaRPr>
          </a:p>
        </p:txBody>
      </p:sp>
      <p:pic>
        <p:nvPicPr>
          <p:cNvPr id="158" name="Picture 5"/>
          <p:cNvPicPr/>
          <p:nvPr/>
        </p:nvPicPr>
        <p:blipFill>
          <a:blip r:embed="rId2"/>
          <a:stretch/>
        </p:blipFill>
        <p:spPr>
          <a:xfrm>
            <a:off x="410040" y="2925000"/>
            <a:ext cx="1923480" cy="1443240"/>
          </a:xfrm>
          <a:prstGeom prst="rect">
            <a:avLst/>
          </a:prstGeom>
          <a:ln>
            <a:noFill/>
          </a:ln>
        </p:spPr>
      </p:pic>
      <p:sp>
        <p:nvSpPr>
          <p:cNvPr id="159" name="CustomShape 3"/>
          <p:cNvSpPr/>
          <p:nvPr/>
        </p:nvSpPr>
        <p:spPr>
          <a:xfrm>
            <a:off x="6635880" y="4620960"/>
            <a:ext cx="11502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800" b="1" i="1" strike="noStrike" spc="-1">
                <a:solidFill>
                  <a:srgbClr val="FF0000"/>
                </a:solidFill>
                <a:latin typeface="Arial"/>
              </a:rPr>
              <a:t>Макітра</a:t>
            </a:r>
            <a:endParaRPr lang="uk-UA" sz="1800" b="0" strike="noStrike" spc="-1">
              <a:latin typeface="Arial"/>
            </a:endParaRPr>
          </a:p>
        </p:txBody>
      </p:sp>
      <p:sp>
        <p:nvSpPr>
          <p:cNvPr id="160" name="CustomShape 4"/>
          <p:cNvSpPr/>
          <p:nvPr/>
        </p:nvSpPr>
        <p:spPr>
          <a:xfrm>
            <a:off x="3349440" y="4620960"/>
            <a:ext cx="2444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800" b="1" i="1" strike="noStrike" spc="-1">
                <a:solidFill>
                  <a:srgbClr val="FF0000"/>
                </a:solidFill>
                <a:latin typeface="Arial"/>
              </a:rPr>
              <a:t>Химерний вареник  </a:t>
            </a:r>
            <a:endParaRPr lang="uk-UA" sz="1800" b="0" strike="noStrike" spc="-1">
              <a:latin typeface="Arial"/>
            </a:endParaRPr>
          </a:p>
        </p:txBody>
      </p:sp>
      <p:sp>
        <p:nvSpPr>
          <p:cNvPr id="161" name="CustomShape 5"/>
          <p:cNvSpPr/>
          <p:nvPr/>
        </p:nvSpPr>
        <p:spPr>
          <a:xfrm>
            <a:off x="528840" y="4620960"/>
            <a:ext cx="2113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800" b="1" i="1" strike="noStrike" spc="-1">
                <a:solidFill>
                  <a:srgbClr val="FF0000"/>
                </a:solidFill>
                <a:latin typeface="Arial"/>
              </a:rPr>
              <a:t>Химерні дерева: </a:t>
            </a:r>
            <a:endParaRPr lang="uk-UA" sz="1800" b="0" strike="noStrike" spc="-1">
              <a:latin typeface="Arial"/>
            </a:endParaRPr>
          </a:p>
        </p:txBody>
      </p:sp>
      <p:sp>
        <p:nvSpPr>
          <p:cNvPr id="162" name="CustomShape 6"/>
          <p:cNvSpPr/>
          <p:nvPr/>
        </p:nvSpPr>
        <p:spPr>
          <a:xfrm>
            <a:off x="755640" y="5337360"/>
            <a:ext cx="7848360" cy="1331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000" b="1" i="1" strike="noStrike" spc="-1">
                <a:solidFill>
                  <a:srgbClr val="000000"/>
                </a:solidFill>
                <a:latin typeface="Comic Sans MS"/>
              </a:rPr>
              <a:t>Маленький,   товстенький, коханчик </a:t>
            </a:r>
            <a:r>
              <a:rPr lang="uk-UA" sz="2000" b="1" strike="noStrike" spc="-1">
                <a:solidFill>
                  <a:srgbClr val="000000"/>
                </a:solidFill>
                <a:latin typeface="Comic Sans MS"/>
              </a:rPr>
              <a:t>– це </a:t>
            </a:r>
            <a:r>
              <a:rPr lang="uk-UA" sz="2000" b="1" u="sng" strike="noStrike" spc="-1">
                <a:solidFill>
                  <a:srgbClr val="FF0000"/>
                </a:solidFill>
                <a:uFillTx/>
                <a:latin typeface="Comic Sans MS"/>
              </a:rPr>
              <a:t>пестливі слова</a:t>
            </a:r>
            <a:r>
              <a:rPr lang="uk-UA" sz="2000" b="1" strike="noStrike" spc="-1">
                <a:solidFill>
                  <a:srgbClr val="000000"/>
                </a:solidFill>
                <a:latin typeface="Comic Sans MS"/>
              </a:rPr>
              <a:t>. Їх називають так тому, що  вони мають відтінок зменшуваності або ніжності.</a:t>
            </a:r>
            <a:endParaRPr lang="uk-UA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1547640" y="376560"/>
            <a:ext cx="5040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«Що за птиця?»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611640" y="4005000"/>
            <a:ext cx="7776360" cy="1439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800" b="1" strike="noStrike" spc="-1">
                <a:solidFill>
                  <a:srgbClr val="FF0000"/>
                </a:solidFill>
                <a:latin typeface="Comic Sans MS"/>
              </a:rPr>
              <a:t>Акровірш</a:t>
            </a: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r>
              <a:rPr lang="uk-UA" sz="2800" b="1" strike="noStrike" spc="-1">
                <a:solidFill>
                  <a:srgbClr val="000000"/>
                </a:solidFill>
                <a:latin typeface="Comic Sans MS"/>
              </a:rPr>
              <a:t>– це  вірш, у якому перші літери кожного рядка утворюють слово.</a:t>
            </a:r>
            <a:endParaRPr lang="uk-U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800" b="0" strike="noStrike" spc="-1">
              <a:latin typeface="Arial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1841760" y="1565280"/>
            <a:ext cx="1577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1800" b="1" strike="noStrike" spc="-1">
                <a:solidFill>
                  <a:srgbClr val="FF0000"/>
                </a:solidFill>
                <a:latin typeface="Comic Sans MS"/>
              </a:rPr>
              <a:t>Фото мухи</a:t>
            </a:r>
            <a:endParaRPr lang="uk-UA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1562040" y="332640"/>
            <a:ext cx="5040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«Хто вона?»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755640" y="1414440"/>
            <a:ext cx="7704360" cy="93456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Прочитайте приклади художніх засобів, назвіть їх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676440" y="2971800"/>
            <a:ext cx="7416360" cy="3409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u="sng" strike="noStrike" spc="-1">
                <a:solidFill>
                  <a:srgbClr val="000000"/>
                </a:solidFill>
                <a:uFillTx/>
                <a:latin typeface="Comic Sans MS"/>
              </a:rPr>
              <a:t>Лиха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зима, </a:t>
            </a:r>
            <a:r>
              <a:rPr lang="uk-UA" sz="2400" b="1" u="sng" strike="noStrike" spc="-1">
                <a:solidFill>
                  <a:srgbClr val="000000"/>
                </a:solidFill>
                <a:uFillTx/>
                <a:latin typeface="Comic Sans MS"/>
              </a:rPr>
              <a:t>тихенько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тануть стане, </a:t>
            </a:r>
            <a:r>
              <a:rPr lang="uk-UA" sz="2400" b="1" u="sng" strike="noStrike" spc="-1">
                <a:solidFill>
                  <a:srgbClr val="000000"/>
                </a:solidFill>
                <a:uFillTx/>
                <a:latin typeface="Comic Sans MS"/>
              </a:rPr>
              <a:t>бистресенько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прибуде, буде </a:t>
            </a:r>
            <a:r>
              <a:rPr lang="uk-UA" sz="2400" b="1" u="sng" strike="noStrike" spc="-1">
                <a:solidFill>
                  <a:srgbClr val="000000"/>
                </a:solidFill>
                <a:uFillTx/>
                <a:latin typeface="Comic Sans MS"/>
              </a:rPr>
              <a:t>любесенько.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Зима сховається, сонечко прогляне, сніжок води злякається.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Сонечко, сніжок, тихенько, бистресенько, любесенько, діткам. </a:t>
            </a:r>
            <a:endParaRPr lang="uk-UA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1703520" y="188640"/>
            <a:ext cx="5040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«Хто розмовляє?»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183960" y="980640"/>
            <a:ext cx="8712720" cy="2808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400" b="1" u="sng" strike="noStrike" spc="-1">
                <a:solidFill>
                  <a:srgbClr val="FF0000"/>
                </a:solidFill>
                <a:uFillTx/>
                <a:latin typeface="Comic Sans MS"/>
              </a:rPr>
              <a:t>Запам'ятай</a:t>
            </a: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: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осок</a:t>
            </a:r>
            <a:r>
              <a:rPr lang="uk-UA" sz="2400" b="1" u="sng" strike="noStrike" spc="-1">
                <a:solidFill>
                  <a:srgbClr val="FF0000"/>
                </a:solidFill>
                <a:uFillTx/>
                <a:latin typeface="Comic Sans MS"/>
              </a:rPr>
              <a:t>а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– назва трави, що росте на болоті, має гострі краї листків;                                        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удовиця, вдова 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– жінка, у якої помер чоловік;                                         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джеркотуха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– та, що джеркотить;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FF0000"/>
                </a:solidFill>
                <a:latin typeface="Comic Sans MS"/>
              </a:rPr>
              <a:t>джеркотіти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(про птахів) – кричати, видавати звуки.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Доберіть </a:t>
            </a:r>
            <a:r>
              <a:rPr lang="uk-UA" sz="2400" b="1" u="sng" strike="noStrike" spc="-1">
                <a:solidFill>
                  <a:srgbClr val="FF0000"/>
                </a:solidFill>
                <a:uFillTx/>
                <a:latin typeface="Comic Sans MS"/>
              </a:rPr>
              <a:t>синонім</a:t>
            </a: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 до слова «джеркотить» (сорока)</a:t>
            </a:r>
            <a:endParaRPr lang="uk-UA" sz="2400" b="0" strike="noStrike" spc="-1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-185760" y="5904000"/>
            <a:ext cx="766692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800" b="1" strike="noStrike" spc="-1">
                <a:solidFill>
                  <a:srgbClr val="000000"/>
                </a:solidFill>
                <a:latin typeface="Comic Sans MS"/>
              </a:rPr>
              <a:t>Що необхідно, щоб прославитися</a:t>
            </a:r>
            <a:endParaRPr lang="uk-U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800" b="1" strike="noStrike" spc="-1">
                <a:solidFill>
                  <a:srgbClr val="000000"/>
                </a:solidFill>
                <a:latin typeface="Comic Sans MS"/>
              </a:rPr>
              <a:t>   в народі?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72" name="CustomShape 4"/>
          <p:cNvSpPr/>
          <p:nvPr/>
        </p:nvSpPr>
        <p:spPr>
          <a:xfrm>
            <a:off x="208800" y="5316120"/>
            <a:ext cx="4268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800" b="1" strike="noStrike" spc="-1">
                <a:solidFill>
                  <a:srgbClr val="FF0000"/>
                </a:solidFill>
                <a:latin typeface="Comic Sans MS"/>
              </a:rPr>
              <a:t>Калина</a:t>
            </a:r>
            <a:r>
              <a:rPr lang="uk-UA" sz="1800" b="1" strike="noStrike" spc="-1">
                <a:solidFill>
                  <a:srgbClr val="000000"/>
                </a:solidFill>
                <a:latin typeface="Comic Sans MS"/>
              </a:rPr>
              <a:t> – символ дівочої краси</a:t>
            </a:r>
            <a:endParaRPr lang="uk-UA" sz="1800" b="0" strike="noStrike" spc="-1">
              <a:latin typeface="Arial"/>
            </a:endParaRPr>
          </a:p>
        </p:txBody>
      </p:sp>
      <p:sp>
        <p:nvSpPr>
          <p:cNvPr id="173" name="CustomShape 5"/>
          <p:cNvSpPr/>
          <p:nvPr/>
        </p:nvSpPr>
        <p:spPr>
          <a:xfrm>
            <a:off x="4862160" y="5131440"/>
            <a:ext cx="34333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800" b="1" strike="noStrike" spc="-1">
                <a:solidFill>
                  <a:srgbClr val="FF0000"/>
                </a:solidFill>
                <a:latin typeface="Comic Sans MS"/>
              </a:rPr>
              <a:t>Осока</a:t>
            </a:r>
            <a:r>
              <a:rPr lang="uk-UA" sz="1800" b="1" strike="noStrike" spc="-1">
                <a:solidFill>
                  <a:srgbClr val="000000"/>
                </a:solidFill>
                <a:latin typeface="Comic Sans MS"/>
              </a:rPr>
              <a:t> – річкова рослина</a:t>
            </a:r>
            <a:endParaRPr lang="uk-UA" sz="1800" b="0" strike="noStrike" spc="-1">
              <a:latin typeface="Arial"/>
            </a:endParaRPr>
          </a:p>
        </p:txBody>
      </p:sp>
      <p:pic>
        <p:nvPicPr>
          <p:cNvPr id="174" name="Picture 22"/>
          <p:cNvPicPr/>
          <p:nvPr/>
        </p:nvPicPr>
        <p:blipFill>
          <a:blip r:embed="rId2"/>
          <a:stretch/>
        </p:blipFill>
        <p:spPr>
          <a:xfrm>
            <a:off x="7612560" y="5500800"/>
            <a:ext cx="1284120" cy="13683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1703520" y="188640"/>
            <a:ext cx="5040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«Хто сестра і брат?»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251640" y="1417320"/>
            <a:ext cx="8712720" cy="1800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uk-UA" sz="2800" b="1" u="sng" strike="noStrike" spc="-1">
                <a:solidFill>
                  <a:srgbClr val="FF0000"/>
                </a:solidFill>
                <a:uFillTx/>
                <a:latin typeface="Comic Sans MS"/>
              </a:rPr>
              <a:t>Запам'ятай</a:t>
            </a:r>
            <a:r>
              <a:rPr lang="uk-UA" sz="2800" b="1" strike="noStrike" spc="-1">
                <a:solidFill>
                  <a:srgbClr val="FF0000"/>
                </a:solidFill>
                <a:latin typeface="Comic Sans MS"/>
              </a:rPr>
              <a:t>:</a:t>
            </a:r>
            <a:r>
              <a:rPr lang="uk-UA" sz="2800" b="1" strike="noStrike" spc="-1">
                <a:solidFill>
                  <a:srgbClr val="000000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800" b="1" strike="noStrike" spc="-1">
                <a:solidFill>
                  <a:srgbClr val="FF0000"/>
                </a:solidFill>
                <a:latin typeface="Comic Sans MS"/>
              </a:rPr>
              <a:t>поливка</a:t>
            </a:r>
            <a:r>
              <a:rPr lang="uk-UA" sz="2800" b="1" strike="noStrike" spc="-1">
                <a:solidFill>
                  <a:srgbClr val="000000"/>
                </a:solidFill>
                <a:latin typeface="Comic Sans MS"/>
              </a:rPr>
              <a:t> – підлива, соус;                                         </a:t>
            </a:r>
            <a:endParaRPr lang="uk-U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800" b="1" strike="noStrike" spc="-1">
                <a:solidFill>
                  <a:srgbClr val="FF0000"/>
                </a:solidFill>
                <a:latin typeface="Comic Sans MS"/>
              </a:rPr>
              <a:t>борона </a:t>
            </a:r>
            <a:r>
              <a:rPr lang="uk-UA" sz="2800" b="1" strike="noStrike" spc="-1">
                <a:solidFill>
                  <a:srgbClr val="000000"/>
                </a:solidFill>
                <a:latin typeface="Comic Sans MS"/>
              </a:rPr>
              <a:t>– знаряддя для обробітку ґрунту</a:t>
            </a:r>
            <a:r>
              <a:rPr lang="uk-UA" sz="2800" b="0" strike="noStrike" spc="-1">
                <a:solidFill>
                  <a:srgbClr val="FFFFFF"/>
                </a:solidFill>
                <a:latin typeface="Calibri"/>
              </a:rPr>
              <a:t>.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77" name="CustomShape 3"/>
          <p:cNvSpPr/>
          <p:nvPr/>
        </p:nvSpPr>
        <p:spPr>
          <a:xfrm>
            <a:off x="1373400" y="6021360"/>
            <a:ext cx="121608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FF0000"/>
                </a:solidFill>
                <a:latin typeface="Comic Sans MS"/>
              </a:rPr>
              <a:t>Гречка</a:t>
            </a:r>
            <a:endParaRPr lang="uk-UA" sz="2000" b="0" strike="noStrike" spc="-1"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5689080" y="6158160"/>
            <a:ext cx="107712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2000" b="1" strike="noStrike" spc="-1">
                <a:solidFill>
                  <a:srgbClr val="FF0000"/>
                </a:solidFill>
                <a:latin typeface="Comic Sans MS"/>
              </a:rPr>
              <a:t>Просо</a:t>
            </a:r>
            <a:endParaRPr lang="uk-UA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1187640" y="188640"/>
            <a:ext cx="6192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Конкурс «Плутанина»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graphicFrame>
        <p:nvGraphicFramePr>
          <p:cNvPr id="180" name="Table 2"/>
          <p:cNvGraphicFramePr/>
          <p:nvPr/>
        </p:nvGraphicFramePr>
        <p:xfrm>
          <a:off x="395640" y="1989000"/>
          <a:ext cx="8352720" cy="3037680"/>
        </p:xfrm>
        <a:graphic>
          <a:graphicData uri="http://schemas.openxmlformats.org/drawingml/2006/table">
            <a:tbl>
              <a:tblPr/>
              <a:tblGrid>
                <a:gridCol w="453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6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FF0000"/>
                          </a:solidFill>
                          <a:latin typeface="Comic Sans MS"/>
                        </a:rPr>
                        <a:t>Художні засоби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FF0000"/>
                          </a:solidFill>
                          <a:latin typeface="Comic Sans MS"/>
                        </a:rPr>
                        <a:t>Назви художніх засобів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1. «Славонька»,  «сонечка», «листячко».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а) звертання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2. «Пахучії квіти», «сестро милая».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б) епітети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3.«Славонька літає», «чи гарно прибралась (гречка)».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в) пестливі слова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4. «Вітрику», «сестро милая».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г) метафори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2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 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2400" b="1" strike="noStrike" spc="-1">
                          <a:solidFill>
                            <a:srgbClr val="000000"/>
                          </a:solidFill>
                          <a:latin typeface="Comic Sans MS"/>
                        </a:rPr>
                        <a:t>д) порівняння</a:t>
                      </a:r>
                      <a:endParaRPr lang="uk-UA" sz="2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1" name="CustomShape 3"/>
          <p:cNvSpPr/>
          <p:nvPr/>
        </p:nvSpPr>
        <p:spPr>
          <a:xfrm>
            <a:off x="755640" y="1127160"/>
            <a:ext cx="7704360" cy="57384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Поєднайте художні засоби та їх назви</a:t>
            </a:r>
            <a:endParaRPr lang="uk-UA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1187640" y="188640"/>
            <a:ext cx="6192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Конкурс «Фоторобот»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539640" y="1052640"/>
            <a:ext cx="8064360" cy="57384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Поєднайте художні засоби та їх назви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84" name="CustomShape 3"/>
          <p:cNvSpPr/>
          <p:nvPr/>
        </p:nvSpPr>
        <p:spPr>
          <a:xfrm>
            <a:off x="179640" y="1989000"/>
            <a:ext cx="8784720" cy="4752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«Химерний, маленький, Бокастий, товстенький…».</a:t>
            </a: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«Між людьми, як пташка в’ється, У людей і їсть, і п’є».</a:t>
            </a: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«І здалеку бистресенько Вона до нас прибуде».</a:t>
            </a: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«Ой бідна я удовиця…».</a:t>
            </a: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«Стій лиш! Слава не брехуха, – Обізвалась джеркотуха».</a:t>
            </a: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«Є у мене листячко, пахучії квіти…».</a:t>
            </a:r>
            <a:endParaRPr lang="uk-UA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400" b="1" strike="noStrike" spc="-1">
                <a:solidFill>
                  <a:srgbClr val="000000"/>
                </a:solidFill>
                <a:latin typeface="Comic Sans MS"/>
              </a:rPr>
              <a:t>«Скрізь по людях склалася і про мене слава…». </a:t>
            </a:r>
            <a:endParaRPr lang="uk-UA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323640" y="980640"/>
            <a:ext cx="6624360" cy="12236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- Чи дійшли ми сьогодні кспіху?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1727280" y="2664000"/>
            <a:ext cx="7165080" cy="23486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Закінчіть речення:</a:t>
            </a:r>
            <a:endParaRPr lang="uk-UA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Я  досі не знав (-ла), а сьогодні </a:t>
            </a:r>
            <a:endParaRPr lang="uk-UA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знаю…</a:t>
            </a:r>
            <a:endParaRPr lang="uk-UA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Сьогодні я розкажу вдома про…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  <p:pic>
        <p:nvPicPr>
          <p:cNvPr id="187" name="Picture 22"/>
          <p:cNvPicPr/>
          <p:nvPr/>
        </p:nvPicPr>
        <p:blipFill>
          <a:blip r:embed="rId2"/>
          <a:stretch/>
        </p:blipFill>
        <p:spPr>
          <a:xfrm>
            <a:off x="6936840" y="550440"/>
            <a:ext cx="1955520" cy="2084040"/>
          </a:xfrm>
          <a:prstGeom prst="rect">
            <a:avLst/>
          </a:prstGeom>
          <a:ln w="9360">
            <a:noFill/>
          </a:ln>
        </p:spPr>
      </p:pic>
      <p:pic>
        <p:nvPicPr>
          <p:cNvPr id="188" name="Picture 2"/>
          <p:cNvPicPr/>
          <p:nvPr/>
        </p:nvPicPr>
        <p:blipFill>
          <a:blip r:embed="rId3"/>
          <a:stretch/>
        </p:blipFill>
        <p:spPr>
          <a:xfrm>
            <a:off x="179640" y="4742280"/>
            <a:ext cx="2159280" cy="1977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899640" y="1340640"/>
            <a:ext cx="8064360" cy="2736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endParaRPr lang="uk-UA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800" b="0" strike="noStrike" spc="-1" dirty="0">
                <a:solidFill>
                  <a:srgbClr val="000000"/>
                </a:solidFill>
                <a:latin typeface="Comic Sans MS"/>
              </a:rPr>
              <a:t> </a:t>
            </a:r>
            <a:endParaRPr lang="uk-UA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800" b="1" strike="noStrike" spc="-1" dirty="0">
                <a:solidFill>
                  <a:srgbClr val="000000"/>
                </a:solidFill>
                <a:latin typeface="Comic Sans MS"/>
              </a:rPr>
              <a:t>Опрацювати с. </a:t>
            </a:r>
            <a:r>
              <a:rPr lang="uk-UA" sz="2800" b="1" strike="noStrike" spc="-1" dirty="0" smtClean="0">
                <a:solidFill>
                  <a:srgbClr val="000000"/>
                </a:solidFill>
                <a:latin typeface="Comic Sans MS"/>
              </a:rPr>
              <a:t>124-127</a:t>
            </a:r>
            <a:r>
              <a:rPr lang="uk-UA" sz="2800" b="1" strike="noStrike" spc="-1" dirty="0">
                <a:solidFill>
                  <a:srgbClr val="000000"/>
                </a:solidFill>
                <a:latin typeface="Comic Sans MS"/>
              </a:rPr>
              <a:t>, відповіді на запитання. </a:t>
            </a:r>
            <a:endParaRPr lang="uk-UA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uk-UA" sz="2800" b="1" strike="noStrike" spc="-1" dirty="0">
                <a:solidFill>
                  <a:srgbClr val="000000"/>
                </a:solidFill>
                <a:latin typeface="Comic Sans MS"/>
              </a:rPr>
              <a:t>Виконати завдання </a:t>
            </a:r>
            <a:r>
              <a:rPr lang="uk-UA" sz="2800" b="1" strike="noStrike" spc="-1" dirty="0" smtClean="0">
                <a:solidFill>
                  <a:srgbClr val="000000"/>
                </a:solidFill>
                <a:latin typeface="Comic Sans MS"/>
              </a:rPr>
              <a:t>3, </a:t>
            </a:r>
            <a:r>
              <a:rPr lang="uk-UA" sz="2800" b="1" strike="noStrike" spc="-1" dirty="0">
                <a:solidFill>
                  <a:srgbClr val="000000"/>
                </a:solidFill>
                <a:latin typeface="Comic Sans MS"/>
              </a:rPr>
              <a:t>с. </a:t>
            </a:r>
            <a:r>
              <a:rPr lang="uk-UA" sz="2800" b="1" spc="-1" dirty="0" smtClean="0">
                <a:solidFill>
                  <a:srgbClr val="000000"/>
                </a:solidFill>
                <a:latin typeface="Comic Sans MS"/>
              </a:rPr>
              <a:t>127</a:t>
            </a:r>
            <a:r>
              <a:rPr lang="uk-UA" sz="2800" b="1" strike="noStrike" spc="-1" dirty="0" smtClean="0">
                <a:solidFill>
                  <a:srgbClr val="000000"/>
                </a:solidFill>
                <a:latin typeface="Comic Sans MS"/>
              </a:rPr>
              <a:t>(письмово</a:t>
            </a:r>
            <a:r>
              <a:rPr lang="uk-UA" sz="2800" b="1" strike="noStrike" spc="-1" dirty="0">
                <a:solidFill>
                  <a:srgbClr val="000000"/>
                </a:solidFill>
                <a:latin typeface="Comic Sans MS"/>
              </a:rPr>
              <a:t>).</a:t>
            </a:r>
            <a:endParaRPr lang="uk-UA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2800" b="0" strike="noStrike" spc="-1" dirty="0"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6264360" y="596412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" name="CustomShape 3"/>
          <p:cNvSpPr/>
          <p:nvPr/>
        </p:nvSpPr>
        <p:spPr>
          <a:xfrm>
            <a:off x="2699640" y="594648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CustomShape 4"/>
          <p:cNvSpPr/>
          <p:nvPr/>
        </p:nvSpPr>
        <p:spPr>
          <a:xfrm>
            <a:off x="8078040" y="598176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CustomShape 5"/>
          <p:cNvSpPr/>
          <p:nvPr/>
        </p:nvSpPr>
        <p:spPr>
          <a:xfrm>
            <a:off x="3585600" y="599472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6"/>
          <p:cNvSpPr/>
          <p:nvPr/>
        </p:nvSpPr>
        <p:spPr>
          <a:xfrm>
            <a:off x="5364000" y="598356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CustomShape 7"/>
          <p:cNvSpPr/>
          <p:nvPr/>
        </p:nvSpPr>
        <p:spPr>
          <a:xfrm>
            <a:off x="4517280" y="600840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CustomShape 8"/>
          <p:cNvSpPr/>
          <p:nvPr/>
        </p:nvSpPr>
        <p:spPr>
          <a:xfrm>
            <a:off x="7164360" y="5949000"/>
            <a:ext cx="685440" cy="685440"/>
          </a:xfrm>
          <a:prstGeom prst="diamond">
            <a:avLst/>
          </a:prstGeom>
          <a:solidFill>
            <a:srgbClr val="7F7107"/>
          </a:solidFill>
          <a:ln w="38160">
            <a:solidFill>
              <a:schemeClr val="bg1"/>
            </a:solidFill>
            <a:miter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7" name="Рисунок 14"/>
          <p:cNvPicPr/>
          <p:nvPr/>
        </p:nvPicPr>
        <p:blipFill>
          <a:blip r:embed="rId3"/>
          <a:stretch/>
        </p:blipFill>
        <p:spPr>
          <a:xfrm>
            <a:off x="570960" y="4486680"/>
            <a:ext cx="1849320" cy="2144880"/>
          </a:xfrm>
          <a:prstGeom prst="rect">
            <a:avLst/>
          </a:prstGeom>
          <a:ln w="57240">
            <a:solidFill>
              <a:schemeClr val="accent2"/>
            </a:solidFill>
            <a:miter/>
          </a:ln>
        </p:spPr>
      </p:pic>
      <p:sp>
        <p:nvSpPr>
          <p:cNvPr id="198" name="CustomShape 9"/>
          <p:cNvSpPr/>
          <p:nvPr/>
        </p:nvSpPr>
        <p:spPr>
          <a:xfrm>
            <a:off x="1187640" y="188640"/>
            <a:ext cx="6192360" cy="5958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60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Домашнє завдання</a:t>
            </a:r>
            <a:endParaRPr lang="uk-UA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FFFFFF"/>
                </a:solidFill>
                <a:latin typeface="Comic Sans MS"/>
              </a:rPr>
              <a:t> </a:t>
            </a:r>
            <a:endParaRPr lang="uk-UA" sz="2800" b="0" strike="noStrike" spc="-1">
              <a:latin typeface="Arial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4917</TotalTime>
  <Words>650</Words>
  <Application>Microsoft Office PowerPoint</Application>
  <PresentationFormat>Экран (4:3)</PresentationFormat>
  <Paragraphs>133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Comic Sans MS</vt:lpstr>
      <vt:lpstr>DejaVu Sans</vt:lpstr>
      <vt:lpstr>StarSymbol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Формування наукового світогляду та критичного мислення на уроках і в позакласній роботі</dc:title>
  <dc:subject/>
  <dc:creator>Q1</dc:creator>
  <dc:description/>
  <cp:lastModifiedBy>Пользователь Windows</cp:lastModifiedBy>
  <cp:revision>371</cp:revision>
  <dcterms:created xsi:type="dcterms:W3CDTF">2016-01-07T10:17:54Z</dcterms:created>
  <dcterms:modified xsi:type="dcterms:W3CDTF">2021-01-19T09:04:18Z</dcterms:modified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26</vt:i4>
  </property>
</Properties>
</file>