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56" r:id="rId2"/>
    <p:sldId id="257" r:id="rId3"/>
    <p:sldId id="258" r:id="rId4"/>
    <p:sldId id="265" r:id="rId5"/>
    <p:sldId id="276" r:id="rId6"/>
    <p:sldId id="277" r:id="rId7"/>
    <p:sldId id="268" r:id="rId8"/>
    <p:sldId id="278" r:id="rId9"/>
    <p:sldId id="272" r:id="rId10"/>
    <p:sldId id="280" r:id="rId11"/>
    <p:sldId id="281" r:id="rId12"/>
    <p:sldId id="282" r:id="rId13"/>
    <p:sldId id="283" r:id="rId14"/>
    <p:sldId id="284" r:id="rId15"/>
    <p:sldId id="275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4" autoAdjust="0"/>
    <p:restoredTop sz="94660"/>
  </p:normalViewPr>
  <p:slideViewPr>
    <p:cSldViewPr snapToGrid="0">
      <p:cViewPr varScale="1">
        <p:scale>
          <a:sx n="97" d="100"/>
          <a:sy n="97" d="100"/>
        </p:scale>
        <p:origin x="66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3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31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29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8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448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30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73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26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9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9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8760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14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8180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92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24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741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9533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¾Ð»ÐµÐºÑÐ° ÑÑÐ¾ÑÐ¾Ð¶ÐµÐ½ÐºÐ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8" r="11242"/>
          <a:stretch/>
        </p:blipFill>
        <p:spPr bwMode="auto">
          <a:xfrm>
            <a:off x="-1" y="0"/>
            <a:ext cx="46141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50368" y="2434121"/>
            <a:ext cx="4493632" cy="1079489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Морально-етичні проблеми гумористичного твору «Скарб»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644549" y="2016748"/>
            <a:ext cx="4499451" cy="4173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Коротко про письменника. 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572000" y="305012"/>
            <a:ext cx="4499451" cy="1781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Олекса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Петрович</a:t>
            </a: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Стороженко </a:t>
            </a:r>
          </a:p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(1807-1876) </a:t>
            </a: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8014" y="149321"/>
            <a:ext cx="6889164" cy="4134580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uk-UA" sz="2400" b="1" dirty="0" smtClean="0"/>
              <a:t>Нащадок давнього козацького роду (з </a:t>
            </a:r>
            <a:r>
              <a:rPr lang="en-US" sz="2400" b="1" dirty="0" smtClean="0"/>
              <a:t>V</a:t>
            </a:r>
            <a:r>
              <a:rPr lang="uk-UA" sz="2400" b="1" dirty="0" smtClean="0"/>
              <a:t>ІІ ст.),</a:t>
            </a:r>
            <a:br>
              <a:rPr lang="uk-UA" sz="2400" b="1" dirty="0" smtClean="0"/>
            </a:br>
            <a:r>
              <a:rPr lang="uk-UA" sz="2400" b="1" dirty="0" smtClean="0"/>
              <a:t>військовий, </a:t>
            </a:r>
            <a:br>
              <a:rPr lang="uk-UA" sz="2400" b="1" dirty="0" smtClean="0"/>
            </a:br>
            <a:r>
              <a:rPr lang="uk-UA" sz="2400" b="1" dirty="0" smtClean="0"/>
              <a:t>письменник, </a:t>
            </a:r>
            <a:br>
              <a:rPr lang="uk-UA" sz="2400" b="1" dirty="0" smtClean="0"/>
            </a:br>
            <a:r>
              <a:rPr lang="uk-UA" sz="2400" b="1" dirty="0" smtClean="0"/>
              <a:t>етнограф, </a:t>
            </a:r>
            <a:br>
              <a:rPr lang="uk-UA" sz="2400" b="1" dirty="0" smtClean="0"/>
            </a:br>
            <a:r>
              <a:rPr lang="uk-UA" sz="2400" b="1" dirty="0" smtClean="0"/>
              <a:t>музикант, </a:t>
            </a:r>
            <a:br>
              <a:rPr lang="uk-UA" sz="2400" b="1" dirty="0" smtClean="0"/>
            </a:br>
            <a:r>
              <a:rPr lang="uk-UA" sz="2400" b="1" dirty="0" smtClean="0"/>
              <a:t>художник, </a:t>
            </a:r>
            <a:br>
              <a:rPr lang="uk-UA" sz="2400" b="1" dirty="0" smtClean="0"/>
            </a:br>
            <a:r>
              <a:rPr lang="uk-UA" sz="2400" b="1" dirty="0" smtClean="0"/>
              <a:t>скульптор</a:t>
            </a:r>
            <a:endParaRPr lang="ru-RU" sz="2400" b="1" dirty="0"/>
          </a:p>
        </p:txBody>
      </p:sp>
      <p:pic>
        <p:nvPicPr>
          <p:cNvPr id="3" name="Рисунок 2" descr="ukraine-0204__1395416218__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8298" y="1176457"/>
            <a:ext cx="2567836" cy="3584513"/>
          </a:xfrm>
          <a:prstGeom prst="round2DiagRect">
            <a:avLst>
              <a:gd name="adj1" fmla="val 16667"/>
              <a:gd name="adj2" fmla="val 331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799" y="161925"/>
            <a:ext cx="3673087" cy="20677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9844" y="507224"/>
            <a:ext cx="4716266" cy="1722409"/>
          </a:xfrm>
        </p:spPr>
        <p:txBody>
          <a:bodyPr>
            <a:noAutofit/>
          </a:bodyPr>
          <a:lstStyle/>
          <a:p>
            <a:pPr indent="363538" algn="just"/>
            <a:r>
              <a:rPr lang="uk-UA" sz="2000" b="1" dirty="0" smtClean="0">
                <a:latin typeface="Century Gothic" panose="020B0502020202020204" pitchFamily="34" charset="0"/>
              </a:rPr>
              <a:t>Народився </a:t>
            </a:r>
            <a:r>
              <a:rPr lang="uk-UA" sz="20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24 листопада 1806 року </a:t>
            </a:r>
            <a:r>
              <a:rPr lang="uk-UA" sz="2000" b="1" dirty="0" smtClean="0">
                <a:latin typeface="Century Gothic" panose="020B0502020202020204" pitchFamily="34" charset="0"/>
              </a:rPr>
              <a:t>в селі Лисогори Чернігівської області </a:t>
            </a:r>
            <a:r>
              <a:rPr lang="ru-RU" sz="2000" b="1" dirty="0">
                <a:solidFill>
                  <a:srgbClr val="222222"/>
                </a:solidFill>
                <a:latin typeface="Century Gothic" panose="020B0502020202020204" pitchFamily="34" charset="0"/>
              </a:rPr>
              <a:t>в </a:t>
            </a:r>
            <a:r>
              <a:rPr lang="ru-RU" sz="2000" b="1" dirty="0" err="1">
                <a:solidFill>
                  <a:srgbClr val="222222"/>
                </a:solidFill>
                <a:latin typeface="Century Gothic" panose="020B0502020202020204" pitchFamily="34" charset="0"/>
              </a:rPr>
              <a:t>сім'ї</a:t>
            </a:r>
            <a:r>
              <a:rPr lang="ru-RU" sz="2000" b="1" dirty="0">
                <a:solidFill>
                  <a:srgbClr val="222222"/>
                </a:solidFill>
                <a:latin typeface="Century Gothic" panose="020B0502020202020204" pitchFamily="34" charset="0"/>
              </a:rPr>
              <a:t> </a:t>
            </a:r>
            <a:r>
              <a:rPr lang="ru-RU" sz="2000" b="1" dirty="0" err="1">
                <a:solidFill>
                  <a:srgbClr val="222222"/>
                </a:solidFill>
                <a:latin typeface="Century Gothic" panose="020B0502020202020204" pitchFamily="34" charset="0"/>
              </a:rPr>
              <a:t>дрібного</a:t>
            </a:r>
            <a:r>
              <a:rPr lang="ru-RU" sz="2000" b="1" dirty="0">
                <a:solidFill>
                  <a:srgbClr val="222222"/>
                </a:solidFill>
                <a:latin typeface="Century Gothic" panose="020B0502020202020204" pitchFamily="34" charset="0"/>
              </a:rPr>
              <a:t> </a:t>
            </a:r>
            <a:r>
              <a:rPr lang="ru-RU" sz="2000" b="1" dirty="0" err="1">
                <a:solidFill>
                  <a:srgbClr val="222222"/>
                </a:solidFill>
                <a:latin typeface="Century Gothic" panose="020B0502020202020204" pitchFamily="34" charset="0"/>
              </a:rPr>
              <a:t>поміщика</a:t>
            </a:r>
            <a:r>
              <a:rPr lang="ru-RU" sz="2000" b="1" dirty="0">
                <a:solidFill>
                  <a:srgbClr val="222222"/>
                </a:solidFill>
                <a:latin typeface="Century Gothic" panose="020B0502020202020204" pitchFamily="34" charset="0"/>
              </a:rPr>
              <a:t>, </a:t>
            </a:r>
            <a:r>
              <a:rPr lang="ru-RU" sz="2000" b="1" dirty="0" err="1">
                <a:solidFill>
                  <a:srgbClr val="222222"/>
                </a:solidFill>
                <a:latin typeface="Century Gothic" panose="020B0502020202020204" pitchFamily="34" charset="0"/>
              </a:rPr>
              <a:t>відставного</a:t>
            </a:r>
            <a:r>
              <a:rPr lang="ru-RU" sz="2000" b="1" dirty="0">
                <a:solidFill>
                  <a:srgbClr val="222222"/>
                </a:solidFill>
                <a:latin typeface="Century Gothic" panose="020B0502020202020204" pitchFamily="34" charset="0"/>
              </a:rPr>
              <a:t> поручика Петра </a:t>
            </a:r>
            <a:r>
              <a:rPr lang="ru-RU" sz="2000" b="1" dirty="0" err="1">
                <a:solidFill>
                  <a:srgbClr val="222222"/>
                </a:solidFill>
                <a:latin typeface="Century Gothic" panose="020B0502020202020204" pitchFamily="34" charset="0"/>
              </a:rPr>
              <a:t>Стороженка</a:t>
            </a:r>
            <a:r>
              <a:rPr lang="ru-RU" sz="2000" b="1" dirty="0" smtClean="0">
                <a:solidFill>
                  <a:srgbClr val="222222"/>
                </a:solidFill>
                <a:latin typeface="Century Gothic" panose="020B0502020202020204" pitchFamily="34" charset="0"/>
              </a:rPr>
              <a:t>.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1026" name="AutoShape 2" descr="Картинки по запросу олекса стороженко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олекса стороженко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15063" y="2879291"/>
            <a:ext cx="3732718" cy="13195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uk-UA" sz="2000" b="1" dirty="0" smtClean="0"/>
              <a:t>Дитячі роки письменника минули в селі Великі </a:t>
            </a:r>
            <a:r>
              <a:rPr lang="uk-UA" sz="2000" b="1" dirty="0" err="1" smtClean="0"/>
              <a:t>Будища</a:t>
            </a:r>
            <a:r>
              <a:rPr lang="uk-UA" sz="2000" b="1" dirty="0" smtClean="0"/>
              <a:t> Зінківського повіту на Полтавщині 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236" y="2034873"/>
            <a:ext cx="3278688" cy="32088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767" y="2571750"/>
            <a:ext cx="4452735" cy="1677422"/>
          </a:xfrm>
        </p:spPr>
        <p:txBody>
          <a:bodyPr>
            <a:noAutofit/>
          </a:bodyPr>
          <a:lstStyle/>
          <a:p>
            <a:pPr algn="ctr"/>
            <a:r>
              <a:rPr lang="uk-UA" sz="2000" b="1" dirty="0" smtClean="0"/>
              <a:t>Помер </a:t>
            </a:r>
            <a:br>
              <a:rPr lang="uk-UA" sz="2000" b="1" dirty="0" smtClean="0"/>
            </a:br>
            <a:r>
              <a:rPr lang="uk-UA" sz="2000" b="1" dirty="0" smtClean="0"/>
              <a:t>Олекса Петрович </a:t>
            </a:r>
            <a:r>
              <a:rPr lang="uk-UA" sz="2000" b="1" dirty="0" err="1" smtClean="0"/>
              <a:t>Стороженко</a:t>
            </a:r>
            <a:r>
              <a:rPr lang="uk-UA" sz="2000" b="1" dirty="0" smtClean="0"/>
              <a:t> </a:t>
            </a:r>
            <a:br>
              <a:rPr lang="uk-UA" sz="2000" b="1" dirty="0" smtClean="0"/>
            </a:br>
            <a:r>
              <a:rPr lang="uk-UA" sz="2000" b="1" dirty="0" smtClean="0">
                <a:solidFill>
                  <a:schemeClr val="accent6">
                    <a:lumMod val="75000"/>
                  </a:schemeClr>
                </a:solidFill>
              </a:rPr>
              <a:t>18 листопада 1874 року</a:t>
            </a:r>
            <a:r>
              <a:rPr lang="uk-UA" sz="2000" b="1" dirty="0" smtClean="0"/>
              <a:t> </a:t>
            </a:r>
            <a:br>
              <a:rPr lang="uk-UA" sz="2000" b="1" dirty="0" smtClean="0"/>
            </a:br>
            <a:r>
              <a:rPr lang="uk-UA" sz="2000" b="1" dirty="0" smtClean="0"/>
              <a:t>від застуди. </a:t>
            </a:r>
            <a:br>
              <a:rPr lang="uk-UA" sz="2000" b="1" dirty="0" smtClean="0"/>
            </a:br>
            <a:r>
              <a:rPr lang="uk-UA" sz="2000" b="1" dirty="0" smtClean="0"/>
              <a:t>Похований на міському цвинтарі в Бересті.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 descr="Mogyla_Storozhenk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9965" y="188741"/>
            <a:ext cx="3570051" cy="47660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117149" y="539470"/>
            <a:ext cx="34759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Написав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14 </a:t>
            </a:r>
            <a:r>
              <a:rPr lang="ru-RU" sz="2000" b="1" dirty="0" err="1"/>
              <a:t>творів</a:t>
            </a:r>
            <a:r>
              <a:rPr lang="ru-RU" sz="2000" b="1" dirty="0"/>
              <a:t> </a:t>
            </a:r>
            <a:r>
              <a:rPr lang="ru-RU" sz="2000" b="1" dirty="0" err="1"/>
              <a:t>російською</a:t>
            </a:r>
            <a:r>
              <a:rPr lang="ru-RU" sz="2000" b="1" dirty="0"/>
              <a:t> </a:t>
            </a:r>
            <a:r>
              <a:rPr lang="ru-RU" sz="2000" b="1" dirty="0" err="1"/>
              <a:t>мовою</a:t>
            </a:r>
            <a:r>
              <a:rPr lang="ru-RU" sz="2000" b="1" dirty="0"/>
              <a:t> і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26 </a:t>
            </a:r>
            <a:r>
              <a:rPr lang="ru-RU" sz="2000" b="1" dirty="0" err="1" smtClean="0"/>
              <a:t>українською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якою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володів</a:t>
            </a:r>
            <a:r>
              <a:rPr lang="ru-RU" sz="2000" b="1" dirty="0" smtClean="0"/>
              <a:t> </a:t>
            </a:r>
            <a:r>
              <a:rPr lang="ru-RU" sz="2000" b="1" dirty="0" err="1"/>
              <a:t>досконало</a:t>
            </a:r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118658" y="0"/>
            <a:ext cx="4906684" cy="5639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entury Gothic" panose="020B0502020202020204" pitchFamily="34" charset="0"/>
              </a:rPr>
              <a:t>«СКАРБ» 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522253"/>
              </p:ext>
            </p:extLst>
          </p:nvPr>
        </p:nvGraphicFramePr>
        <p:xfrm>
          <a:off x="1189970" y="563953"/>
          <a:ext cx="7778662" cy="4069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7862">
                  <a:extLst>
                    <a:ext uri="{9D8B030D-6E8A-4147-A177-3AD203B41FA5}">
                      <a16:colId xmlns:a16="http://schemas.microsoft.com/office/drawing/2014/main" val="1782702944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687686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Рід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8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Жанр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1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Тема</a:t>
                      </a:r>
                      <a:endParaRPr lang="ru-RU" sz="1600" b="1" dirty="0" smtClean="0"/>
                    </a:p>
                    <a:p>
                      <a:endParaRPr lang="uk-UA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Ідея</a:t>
                      </a:r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Основна думка</a:t>
                      </a:r>
                    </a:p>
                    <a:p>
                      <a:endParaRPr lang="uk-UA" sz="1600" b="1" dirty="0" smtClean="0"/>
                    </a:p>
                    <a:p>
                      <a:endParaRPr lang="uk-UA" sz="1600" b="1" dirty="0" smtClean="0"/>
                    </a:p>
                    <a:p>
                      <a:endParaRPr lang="uk-UA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4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Герої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5282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82182" y="568548"/>
            <a:ext cx="7024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/>
              <a:t>епос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0360" y="937880"/>
            <a:ext cx="57983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600" b="1" dirty="0" err="1">
                <a:hlinkClick r:id="" action="ppaction://noaction"/>
              </a:rPr>
              <a:t>гумористичне</a:t>
            </a:r>
            <a:r>
              <a:rPr lang="ru-RU" sz="1600" b="1" dirty="0"/>
              <a:t> </a:t>
            </a:r>
            <a:r>
              <a:rPr lang="ru-RU" sz="1600" b="1" dirty="0" err="1"/>
              <a:t>оповідання</a:t>
            </a:r>
            <a:r>
              <a:rPr lang="ru-RU" sz="1600" b="1" dirty="0"/>
              <a:t> з </a:t>
            </a:r>
            <a:r>
              <a:rPr lang="ru-RU" sz="1600" b="1" dirty="0" err="1"/>
              <a:t>елементами</a:t>
            </a:r>
            <a:r>
              <a:rPr lang="ru-RU" sz="1600" b="1" dirty="0"/>
              <a:t> </a:t>
            </a:r>
            <a:r>
              <a:rPr lang="ru-RU" sz="1600" b="1" dirty="0" smtClean="0"/>
              <a:t>фантастики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92886" y="1323483"/>
            <a:ext cx="6300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err="1"/>
              <a:t>зображення</a:t>
            </a:r>
            <a:r>
              <a:rPr lang="ru-RU" sz="1600" b="1" dirty="0"/>
              <a:t> </a:t>
            </a:r>
            <a:r>
              <a:rPr lang="ru-RU" sz="1600" b="1" dirty="0" err="1"/>
              <a:t>щасливої</a:t>
            </a:r>
            <a:r>
              <a:rPr lang="ru-RU" sz="1600" b="1" dirty="0"/>
              <a:t> </a:t>
            </a:r>
            <a:r>
              <a:rPr lang="ru-RU" sz="1600" b="1" dirty="0" err="1"/>
              <a:t>долі</a:t>
            </a:r>
            <a:r>
              <a:rPr lang="ru-RU" sz="1600" b="1" dirty="0"/>
              <a:t> </a:t>
            </a:r>
            <a:r>
              <a:rPr lang="ru-RU" sz="1600" b="1" dirty="0" err="1"/>
              <a:t>Павлуся</a:t>
            </a:r>
            <a:r>
              <a:rPr lang="ru-RU" sz="1600" b="1" dirty="0"/>
              <a:t> Лежня, </a:t>
            </a:r>
            <a:r>
              <a:rPr lang="ru-RU" sz="1600" b="1" dirty="0" err="1"/>
              <a:t>який</a:t>
            </a:r>
            <a:r>
              <a:rPr lang="ru-RU" sz="1600" b="1" dirty="0"/>
              <a:t> </a:t>
            </a:r>
            <a:r>
              <a:rPr lang="ru-RU" sz="1600" b="1" dirty="0" err="1"/>
              <a:t>протягом</a:t>
            </a:r>
            <a:r>
              <a:rPr lang="ru-RU" sz="1600" b="1" dirty="0"/>
              <a:t> </a:t>
            </a:r>
            <a:r>
              <a:rPr lang="ru-RU" sz="1600" b="1" dirty="0" err="1"/>
              <a:t>свого</a:t>
            </a:r>
            <a:r>
              <a:rPr lang="ru-RU" sz="1600" b="1" dirty="0"/>
              <a:t> </a:t>
            </a:r>
            <a:r>
              <a:rPr lang="ru-RU" sz="1600" b="1" dirty="0" err="1"/>
              <a:t>життя</a:t>
            </a:r>
            <a:r>
              <a:rPr lang="ru-RU" sz="1600" b="1" dirty="0"/>
              <a:t> </a:t>
            </a:r>
            <a:r>
              <a:rPr lang="ru-RU" sz="1600" b="1" dirty="0" err="1"/>
              <a:t>був</a:t>
            </a:r>
            <a:r>
              <a:rPr lang="ru-RU" sz="1600" b="1" dirty="0"/>
              <a:t> </a:t>
            </a:r>
            <a:r>
              <a:rPr lang="ru-RU" sz="1600" b="1" dirty="0" err="1"/>
              <a:t>ледачим</a:t>
            </a:r>
            <a:r>
              <a:rPr lang="ru-RU" sz="1600" b="1" dirty="0"/>
              <a:t> і в той же час </a:t>
            </a:r>
            <a:r>
              <a:rPr lang="ru-RU" sz="1600" b="1" dirty="0" err="1"/>
              <a:t>байдужим</a:t>
            </a:r>
            <a:r>
              <a:rPr lang="ru-RU" sz="1600" b="1" dirty="0"/>
              <a:t> до </a:t>
            </a:r>
            <a:r>
              <a:rPr lang="ru-RU" sz="1600" b="1" dirty="0" err="1" smtClean="0"/>
              <a:t>всього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92885" y="2108606"/>
            <a:ext cx="63005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err="1"/>
              <a:t>засудження</a:t>
            </a:r>
            <a:r>
              <a:rPr lang="ru-RU" sz="1600" b="1" dirty="0"/>
              <a:t> </a:t>
            </a:r>
            <a:r>
              <a:rPr lang="ru-RU" sz="1600" b="1" dirty="0" err="1"/>
              <a:t>заздрості</a:t>
            </a:r>
            <a:r>
              <a:rPr lang="ru-RU" sz="1600" b="1" dirty="0"/>
              <a:t>, </a:t>
            </a:r>
            <a:r>
              <a:rPr lang="ru-RU" sz="1600" b="1" dirty="0" err="1"/>
              <a:t>підступництва</a:t>
            </a:r>
            <a:r>
              <a:rPr lang="ru-RU" sz="1600" b="1" dirty="0"/>
              <a:t> тих, </a:t>
            </a:r>
            <a:r>
              <a:rPr lang="ru-RU" sz="1600" b="1" dirty="0" err="1"/>
              <a:t>хто</a:t>
            </a:r>
            <a:r>
              <a:rPr lang="ru-RU" sz="1600" b="1" dirty="0"/>
              <a:t> </a:t>
            </a:r>
            <a:r>
              <a:rPr lang="ru-RU" sz="1600" b="1" dirty="0" err="1"/>
              <a:t>зазіхає</a:t>
            </a:r>
            <a:r>
              <a:rPr lang="ru-RU" sz="1600" b="1" dirty="0"/>
              <a:t> на </a:t>
            </a:r>
            <a:r>
              <a:rPr lang="ru-RU" sz="1600" b="1" dirty="0" err="1"/>
              <a:t>чуже</a:t>
            </a:r>
            <a:r>
              <a:rPr lang="ru-RU" sz="1600" b="1" dirty="0"/>
              <a:t> </a:t>
            </a:r>
            <a:r>
              <a:rPr lang="ru-RU" sz="1600" b="1" dirty="0" err="1"/>
              <a:t>майно</a:t>
            </a:r>
            <a:r>
              <a:rPr lang="ru-RU" sz="1600" b="1" dirty="0"/>
              <a:t>, </a:t>
            </a:r>
            <a:r>
              <a:rPr lang="ru-RU" sz="1600" b="1" dirty="0" err="1"/>
              <a:t>ледачого</a:t>
            </a:r>
            <a:r>
              <a:rPr lang="ru-RU" sz="1600" b="1" dirty="0"/>
              <a:t>, </a:t>
            </a:r>
            <a:r>
              <a:rPr lang="ru-RU" sz="1600" b="1" dirty="0" err="1"/>
              <a:t>паразитичного</a:t>
            </a:r>
            <a:r>
              <a:rPr lang="ru-RU" sz="1600" b="1" dirty="0"/>
              <a:t> </a:t>
            </a:r>
            <a:r>
              <a:rPr lang="ru-RU" sz="1600" b="1" dirty="0" err="1" smtClean="0"/>
              <a:t>життя</a:t>
            </a:r>
            <a:endParaRPr lang="en-US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92886" y="2707404"/>
            <a:ext cx="63005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/>
              <a:t>«…той </a:t>
            </a:r>
            <a:r>
              <a:rPr lang="ru-RU" sz="1600" b="1" dirty="0" err="1"/>
              <a:t>тільки</a:t>
            </a:r>
            <a:r>
              <a:rPr lang="ru-RU" sz="1600" b="1" dirty="0"/>
              <a:t> </a:t>
            </a:r>
            <a:r>
              <a:rPr lang="ru-RU" sz="1600" b="1" dirty="0" err="1"/>
              <a:t>щасливий</a:t>
            </a:r>
            <a:r>
              <a:rPr lang="ru-RU" sz="1600" b="1" dirty="0"/>
              <a:t>, </a:t>
            </a:r>
            <a:r>
              <a:rPr lang="ru-RU" sz="1600" b="1" dirty="0" err="1"/>
              <a:t>хто</a:t>
            </a:r>
            <a:r>
              <a:rPr lang="ru-RU" sz="1600" b="1" dirty="0"/>
              <a:t> другому не </a:t>
            </a:r>
            <a:r>
              <a:rPr lang="ru-RU" sz="1600" b="1" dirty="0" err="1"/>
              <a:t>завидує</a:t>
            </a:r>
            <a:r>
              <a:rPr lang="ru-RU" sz="1600" b="1" dirty="0"/>
              <a:t>, а </a:t>
            </a:r>
            <a:r>
              <a:rPr lang="ru-RU" sz="1600" b="1" dirty="0" err="1"/>
              <a:t>дякує</a:t>
            </a:r>
            <a:r>
              <a:rPr lang="ru-RU" sz="1600" b="1" dirty="0"/>
              <a:t> Бога за те, </a:t>
            </a:r>
            <a:r>
              <a:rPr lang="ru-RU" sz="1600" b="1" dirty="0" err="1"/>
              <a:t>що</a:t>
            </a:r>
            <a:r>
              <a:rPr lang="ru-RU" sz="1600" b="1" dirty="0"/>
              <a:t> </a:t>
            </a:r>
            <a:r>
              <a:rPr lang="ru-RU" sz="1600" b="1" dirty="0" err="1"/>
              <a:t>він</a:t>
            </a:r>
            <a:r>
              <a:rPr lang="ru-RU" sz="1600" b="1" dirty="0"/>
              <a:t> </a:t>
            </a:r>
            <a:r>
              <a:rPr lang="ru-RU" sz="1600" b="1" dirty="0" err="1"/>
              <a:t>йому</a:t>
            </a:r>
            <a:r>
              <a:rPr lang="ru-RU" sz="1600" b="1" dirty="0"/>
              <a:t> послав</a:t>
            </a:r>
            <a:r>
              <a:rPr lang="ru-RU" sz="1600" b="1" dirty="0" smtClean="0"/>
              <a:t>…»;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80359" y="3317231"/>
            <a:ext cx="6300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/>
              <a:t>«Не той </a:t>
            </a:r>
            <a:r>
              <a:rPr lang="ru-RU" sz="1600" b="1" dirty="0" err="1"/>
              <a:t>тільки</a:t>
            </a:r>
            <a:r>
              <a:rPr lang="ru-RU" sz="1600" b="1" dirty="0"/>
              <a:t> </a:t>
            </a:r>
            <a:r>
              <a:rPr lang="ru-RU" sz="1600" b="1" dirty="0" err="1"/>
              <a:t>щасливий</a:t>
            </a:r>
            <a:r>
              <a:rPr lang="ru-RU" sz="1600" b="1" dirty="0"/>
              <a:t>, </a:t>
            </a:r>
            <a:r>
              <a:rPr lang="ru-RU" sz="1600" b="1" dirty="0" err="1"/>
              <a:t>що</a:t>
            </a:r>
            <a:r>
              <a:rPr lang="ru-RU" sz="1600" b="1" dirty="0"/>
              <a:t> </a:t>
            </a:r>
            <a:r>
              <a:rPr lang="ru-RU" sz="1600" b="1" dirty="0" err="1"/>
              <a:t>натріскається</a:t>
            </a:r>
            <a:r>
              <a:rPr lang="ru-RU" sz="1600" b="1" dirty="0"/>
              <a:t> і </a:t>
            </a:r>
            <a:r>
              <a:rPr lang="ru-RU" sz="1600" b="1" dirty="0" err="1"/>
              <a:t>виспиться</a:t>
            </a:r>
            <a:r>
              <a:rPr lang="ru-RU" sz="1600" b="1" dirty="0"/>
              <a:t>, а той, </a:t>
            </a:r>
            <a:r>
              <a:rPr lang="ru-RU" sz="1600" b="1" dirty="0" err="1"/>
              <a:t>що</a:t>
            </a:r>
            <a:r>
              <a:rPr lang="ru-RU" sz="1600" b="1" dirty="0"/>
              <a:t> й другого </a:t>
            </a:r>
            <a:r>
              <a:rPr lang="ru-RU" sz="1600" b="1" dirty="0" err="1"/>
              <a:t>нагодує</a:t>
            </a:r>
            <a:r>
              <a:rPr lang="ru-RU" sz="1600" b="1" dirty="0"/>
              <a:t> і </a:t>
            </a:r>
            <a:r>
              <a:rPr lang="ru-RU" sz="1600" b="1" dirty="0" err="1"/>
              <a:t>заспокоїть</a:t>
            </a:r>
            <a:r>
              <a:rPr lang="ru-RU" sz="1600" b="1" dirty="0"/>
              <a:t>, </a:t>
            </a:r>
            <a:r>
              <a:rPr lang="ru-RU" sz="1600" b="1" dirty="0" err="1"/>
              <a:t>бо</a:t>
            </a:r>
            <a:r>
              <a:rPr lang="ru-RU" sz="1600" b="1" dirty="0"/>
              <a:t> у такого і душа буде не голодна</a:t>
            </a:r>
            <a:r>
              <a:rPr lang="ru-RU" sz="1600" b="1" dirty="0" smtClean="0"/>
              <a:t>».</a:t>
            </a:r>
            <a:endParaRPr lang="ru-RU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80358" y="4264583"/>
            <a:ext cx="63005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err="1" smtClean="0"/>
              <a:t>Павлусь</a:t>
            </a:r>
            <a:r>
              <a:rPr lang="ru-RU" sz="1600" b="1" dirty="0" smtClean="0"/>
              <a:t> Лежень, </a:t>
            </a:r>
            <a:r>
              <a:rPr lang="ru-RU" sz="1600" b="1" dirty="0" err="1" smtClean="0"/>
              <a:t>його</a:t>
            </a:r>
            <a:r>
              <a:rPr lang="ru-RU" sz="1600" b="1" dirty="0" smtClean="0"/>
              <a:t> батьки, наймит, наймичка, дружина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84255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118658" y="37778"/>
            <a:ext cx="4906684" cy="5639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entury Gothic" panose="020B0502020202020204" pitchFamily="34" charset="0"/>
              </a:rPr>
              <a:t>«СКАРБ»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277830"/>
              </p:ext>
            </p:extLst>
          </p:nvPr>
        </p:nvGraphicFramePr>
        <p:xfrm>
          <a:off x="81087" y="706850"/>
          <a:ext cx="5530573" cy="3662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09718">
                  <a:extLst>
                    <a:ext uri="{9D8B030D-6E8A-4147-A177-3AD203B41FA5}">
                      <a16:colId xmlns:a16="http://schemas.microsoft.com/office/drawing/2014/main" val="1782702944"/>
                    </a:ext>
                  </a:extLst>
                </a:gridCol>
                <a:gridCol w="4020855">
                  <a:extLst>
                    <a:ext uri="{9D8B030D-6E8A-4147-A177-3AD203B41FA5}">
                      <a16:colId xmlns:a16="http://schemas.microsoft.com/office/drawing/2014/main" val="268768651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uk-UA" sz="1600" b="1" dirty="0" smtClean="0"/>
                        <a:t>Композиція: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8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Експозиція</a:t>
                      </a:r>
                    </a:p>
                    <a:p>
                      <a:endParaRPr lang="uk-UA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1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Зав</a:t>
                      </a:r>
                      <a:r>
                        <a:rPr lang="en-US" sz="1600" b="1" dirty="0" smtClean="0"/>
                        <a:t>’</a:t>
                      </a:r>
                      <a:r>
                        <a:rPr lang="uk-UA" sz="1600" b="1" dirty="0" err="1" smtClean="0"/>
                        <a:t>язка</a:t>
                      </a:r>
                      <a:endParaRPr lang="uk-UA" sz="1600" b="1" dirty="0" smtClean="0"/>
                    </a:p>
                    <a:p>
                      <a:endParaRPr lang="uk-UA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Кульмінація</a:t>
                      </a:r>
                    </a:p>
                    <a:p>
                      <a:endParaRPr lang="uk-UA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err="1" smtClean="0"/>
                        <a:t>Розв</a:t>
                      </a:r>
                      <a:r>
                        <a:rPr lang="en-US" sz="1600" b="1" dirty="0" smtClean="0"/>
                        <a:t>’</a:t>
                      </a:r>
                      <a:r>
                        <a:rPr lang="uk-UA" sz="1600" b="1" dirty="0" err="1" smtClean="0"/>
                        <a:t>язка</a:t>
                      </a:r>
                      <a:endParaRPr lang="uk-UA" sz="1600" b="1" dirty="0" smtClean="0"/>
                    </a:p>
                    <a:p>
                      <a:endParaRPr lang="uk-UA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4203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78280" y="1075666"/>
            <a:ext cx="3933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err="1"/>
              <a:t>надмірна</a:t>
            </a:r>
            <a:r>
              <a:rPr lang="ru-RU" sz="1600" b="1" dirty="0"/>
              <a:t> </a:t>
            </a:r>
            <a:r>
              <a:rPr lang="ru-RU" sz="1600" b="1" dirty="0" err="1"/>
              <a:t>опіка</a:t>
            </a:r>
            <a:r>
              <a:rPr lang="ru-RU" sz="1600" b="1" dirty="0"/>
              <a:t> </a:t>
            </a:r>
            <a:r>
              <a:rPr lang="ru-RU" sz="1600" b="1" dirty="0" err="1"/>
              <a:t>матір’ю</a:t>
            </a:r>
            <a:r>
              <a:rPr lang="ru-RU" sz="1600" b="1" dirty="0"/>
              <a:t> </a:t>
            </a:r>
            <a:r>
              <a:rPr lang="ru-RU" sz="1600" b="1" dirty="0" err="1"/>
              <a:t>свого</a:t>
            </a:r>
            <a:r>
              <a:rPr lang="ru-RU" sz="1600" b="1" dirty="0"/>
              <a:t> </a:t>
            </a:r>
            <a:r>
              <a:rPr lang="ru-RU" sz="1600" b="1" dirty="0" err="1"/>
              <a:t>сина</a:t>
            </a:r>
            <a:r>
              <a:rPr lang="ru-RU" sz="1600" b="1" dirty="0"/>
              <a:t> </a:t>
            </a:r>
            <a:r>
              <a:rPr lang="ru-RU" sz="1600" b="1" dirty="0" err="1" smtClean="0"/>
              <a:t>Павлуся</a:t>
            </a:r>
            <a:endParaRPr lang="en-US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65755" y="1904220"/>
            <a:ext cx="3605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/>
              <a:t>смерть </a:t>
            </a:r>
            <a:r>
              <a:rPr lang="ru-RU" sz="1600" b="1" dirty="0" err="1"/>
              <a:t>батьків</a:t>
            </a:r>
            <a:r>
              <a:rPr lang="ru-RU" sz="1600" b="1" dirty="0"/>
              <a:t> </a:t>
            </a:r>
            <a:r>
              <a:rPr lang="ru-RU" sz="1600" b="1" dirty="0" err="1"/>
              <a:t>Павлуся</a:t>
            </a:r>
            <a:r>
              <a:rPr lang="ru-RU" sz="1600" b="1" dirty="0"/>
              <a:t>, </a:t>
            </a:r>
            <a:r>
              <a:rPr lang="ru-RU" sz="1600" b="1" dirty="0" err="1"/>
              <a:t>його</a:t>
            </a:r>
            <a:r>
              <a:rPr lang="ru-RU" sz="1600" b="1" dirty="0"/>
              <a:t> </a:t>
            </a:r>
            <a:r>
              <a:rPr lang="ru-RU" sz="1600" b="1" dirty="0" err="1"/>
              <a:t>сирітське</a:t>
            </a:r>
            <a:r>
              <a:rPr lang="ru-RU" sz="1600" b="1" dirty="0"/>
              <a:t> </a:t>
            </a:r>
            <a:r>
              <a:rPr lang="ru-RU" sz="1600" b="1" dirty="0" err="1" smtClean="0"/>
              <a:t>життя</a:t>
            </a:r>
            <a:r>
              <a:rPr lang="ru-RU" sz="1600" b="1" dirty="0" smtClean="0"/>
              <a:t> </a:t>
            </a:r>
            <a:endParaRPr lang="en-US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03333" y="2720249"/>
            <a:ext cx="3732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err="1"/>
              <a:t>дохлий</a:t>
            </a:r>
            <a:r>
              <a:rPr lang="ru-RU" sz="1600" b="1" dirty="0"/>
              <a:t> хорт у </a:t>
            </a:r>
            <a:r>
              <a:rPr lang="ru-RU" sz="1600" b="1" dirty="0" err="1"/>
              <a:t>хаті</a:t>
            </a:r>
            <a:r>
              <a:rPr lang="ru-RU" sz="1600" b="1" dirty="0"/>
              <a:t> </a:t>
            </a:r>
            <a:r>
              <a:rPr lang="ru-RU" sz="1600" b="1" dirty="0" err="1"/>
              <a:t>Павлуся</a:t>
            </a:r>
            <a:r>
              <a:rPr lang="ru-RU" sz="1600" b="1" dirty="0"/>
              <a:t> </a:t>
            </a:r>
            <a:r>
              <a:rPr lang="ru-RU" sz="1600" b="1" dirty="0" err="1"/>
              <a:t>виявився</a:t>
            </a:r>
            <a:r>
              <a:rPr lang="ru-RU" sz="1600" b="1" dirty="0"/>
              <a:t> </a:t>
            </a:r>
            <a:r>
              <a:rPr lang="ru-RU" sz="1600" b="1" dirty="0" smtClean="0"/>
              <a:t>дукатами</a:t>
            </a:r>
            <a:endParaRPr lang="en-US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03333" y="3586270"/>
            <a:ext cx="40083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err="1" smtClean="0"/>
              <a:t>роздуми</a:t>
            </a:r>
            <a:r>
              <a:rPr lang="ru-RU" sz="1600" b="1" dirty="0" smtClean="0"/>
              <a:t> </a:t>
            </a:r>
            <a:r>
              <a:rPr lang="ru-RU" sz="1600" b="1" dirty="0"/>
              <a:t>автора про </a:t>
            </a:r>
            <a:r>
              <a:rPr lang="ru-RU" sz="1600" b="1" dirty="0" err="1" smtClean="0"/>
              <a:t>сенс</a:t>
            </a:r>
            <a:r>
              <a:rPr lang="ru-RU" sz="1600" b="1" dirty="0" smtClean="0"/>
              <a:t> </a:t>
            </a:r>
            <a:r>
              <a:rPr lang="ru-RU" sz="1600" b="1" dirty="0" err="1"/>
              <a:t>життя</a:t>
            </a:r>
            <a:r>
              <a:rPr lang="ru-RU" sz="1600" b="1" dirty="0"/>
              <a:t>, про </a:t>
            </a:r>
            <a:r>
              <a:rPr lang="ru-RU" sz="1600" b="1" dirty="0" err="1" smtClean="0"/>
              <a:t>щасливу</a:t>
            </a:r>
            <a:r>
              <a:rPr lang="ru-RU" sz="1600" b="1" dirty="0" smtClean="0"/>
              <a:t> долю</a:t>
            </a:r>
            <a:endParaRPr lang="ru-RU" sz="16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889" y="918439"/>
            <a:ext cx="3334318" cy="31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8278" y="46938"/>
            <a:ext cx="5527444" cy="434813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Морально-етичні проблеми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oleksa-storojenko-skarb-pro-golovnogo-geroya-88371-large (1).jpg"/>
          <p:cNvPicPr>
            <a:picLocks noChangeAspect="1"/>
          </p:cNvPicPr>
          <p:nvPr/>
        </p:nvPicPr>
        <p:blipFill rotWithShape="1">
          <a:blip r:embed="rId2" cstate="print"/>
          <a:srcRect t="15551"/>
          <a:stretch/>
        </p:blipFill>
        <p:spPr>
          <a:xfrm>
            <a:off x="5521550" y="689338"/>
            <a:ext cx="3277748" cy="42408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15232" y="529352"/>
            <a:ext cx="39485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Проблема </a:t>
            </a:r>
            <a:r>
              <a:rPr lang="ru-RU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батьків</a:t>
            </a:r>
            <a:r>
              <a:rPr lang="ru-RU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і </a:t>
            </a:r>
            <a:r>
              <a:rPr lang="ru-RU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дітей</a:t>
            </a:r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r>
              <a:rPr lang="ru-RU" sz="1400" b="1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Мати</a:t>
            </a:r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Павлуся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своєю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любовю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не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дає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подорослішати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сину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Вона не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хоче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бачити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в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ньому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особистість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а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хлопець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радіє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такому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піклуванню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завдяки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цьому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може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займатися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улюбленими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справами: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їсти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пити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лежати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endParaRPr lang="ru-RU" sz="1400" b="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5232" y="2406381"/>
            <a:ext cx="3948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Проблема </a:t>
            </a:r>
            <a:r>
              <a:rPr lang="ru-RU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лінощів</a:t>
            </a:r>
            <a:r>
              <a:rPr lang="ru-RU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і </a:t>
            </a:r>
            <a:r>
              <a:rPr lang="ru-RU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працьовитості</a:t>
            </a:r>
            <a:r>
              <a:rPr lang="ru-RU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</a:t>
            </a:r>
          </a:p>
          <a:p>
            <a:pPr algn="just" fontAlgn="base"/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образі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Павлуся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автор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розкриває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проблему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лінощів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Хлопець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розбещений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опікою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матері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навіть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після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смерті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батьків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він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не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здатен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самостійно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люльку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запалити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Повною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протилежністю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Лежню в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творі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виступають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наймити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які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все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життя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працюють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щоб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забезпечити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не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лише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власне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життя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а й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добробут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свого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ледачого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хазяїна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endParaRPr lang="ru-RU" sz="1400" b="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8278" y="46938"/>
            <a:ext cx="5527444" cy="434813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Морально-етичні проблеми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oleksa-storojenko-skarb-pro-golovnogo-geroya-88371-large (1).jpg"/>
          <p:cNvPicPr>
            <a:picLocks noChangeAspect="1"/>
          </p:cNvPicPr>
          <p:nvPr/>
        </p:nvPicPr>
        <p:blipFill rotWithShape="1">
          <a:blip r:embed="rId2" cstate="print"/>
          <a:srcRect t="15551"/>
          <a:stretch/>
        </p:blipFill>
        <p:spPr>
          <a:xfrm>
            <a:off x="5521550" y="689338"/>
            <a:ext cx="3277748" cy="42408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492329" y="1648420"/>
            <a:ext cx="364334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Проблема </a:t>
            </a:r>
            <a:r>
              <a:rPr lang="ru-RU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щастя</a:t>
            </a:r>
            <a:r>
              <a:rPr lang="ru-RU" sz="1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</a:t>
            </a:r>
            <a:endParaRPr lang="ru-RU" sz="1600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just" fontAlgn="base"/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Для 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кожного героя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щастя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своє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Мати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почувається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щасливою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може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присвятити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всю себе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улюбленому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синові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Павлусь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щасливий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може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цілими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днями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байдикувати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Хлопці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вбачають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своє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щастя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у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скарбі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що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закопаний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в степу</a:t>
            </a:r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endParaRPr lang="en-US" sz="1400" b="1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23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644" y="322213"/>
            <a:ext cx="7848356" cy="4700724"/>
          </a:xfrm>
        </p:spPr>
        <p:txBody>
          <a:bodyPr>
            <a:normAutofit/>
          </a:bodyPr>
          <a:lstStyle/>
          <a:p>
            <a:r>
              <a:rPr lang="ru-RU" sz="2400" b="1" dirty="0" err="1" smtClean="0"/>
              <a:t>Якими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були</a:t>
            </a:r>
            <a:r>
              <a:rPr lang="ru-RU" sz="2400" b="1" dirty="0" smtClean="0"/>
              <a:t> батьки </a:t>
            </a:r>
            <a:r>
              <a:rPr lang="ru-RU" sz="2400" b="1" dirty="0" err="1" smtClean="0"/>
              <a:t>Павлуся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Як </a:t>
            </a:r>
            <a:r>
              <a:rPr lang="ru-RU" sz="2400" b="1" dirty="0" err="1" smtClean="0"/>
              <a:t>мати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ставилася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свого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єдиного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синочка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Через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нікуди</a:t>
            </a:r>
            <a:r>
              <a:rPr lang="ru-RU" sz="2400" b="1" dirty="0" smtClean="0"/>
              <a:t> не пускала </a:t>
            </a:r>
            <a:r>
              <a:rPr lang="ru-RU" sz="2400" b="1" dirty="0" err="1" smtClean="0"/>
              <a:t>Павлуся</a:t>
            </a:r>
            <a:r>
              <a:rPr lang="ru-RU" sz="2400" b="1" dirty="0" smtClean="0"/>
              <a:t>? </a:t>
            </a:r>
          </a:p>
          <a:p>
            <a:r>
              <a:rPr lang="ru-RU" sz="2400" b="1" dirty="0" smtClean="0"/>
              <a:t>Як </a:t>
            </a:r>
            <a:r>
              <a:rPr lang="ru-RU" sz="2400" b="1" dirty="0" err="1" smtClean="0"/>
              <a:t>реагував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батько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щодо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надмірних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пестощів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жінки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сина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На яке </a:t>
            </a:r>
            <a:r>
              <a:rPr lang="ru-RU" sz="2400" b="1" dirty="0" err="1" smtClean="0"/>
              <a:t>благополучне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життя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сподівалася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мати</a:t>
            </a:r>
            <a:r>
              <a:rPr lang="ru-RU" sz="2400" b="1" dirty="0" smtClean="0"/>
              <a:t> для </a:t>
            </a:r>
            <a:r>
              <a:rPr lang="ru-RU" sz="2400" b="1" dirty="0" err="1" smtClean="0"/>
              <a:t>свого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сина</a:t>
            </a:r>
            <a:r>
              <a:rPr lang="ru-RU" sz="2400" b="1" dirty="0" smtClean="0"/>
              <a:t>?</a:t>
            </a:r>
          </a:p>
          <a:p>
            <a:r>
              <a:rPr lang="ru-RU" sz="2400" b="1" dirty="0"/>
              <a:t>Через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мати</a:t>
            </a:r>
            <a:r>
              <a:rPr lang="ru-RU" sz="2400" b="1" dirty="0"/>
              <a:t> не пускала </a:t>
            </a:r>
            <a:r>
              <a:rPr lang="ru-RU" sz="2400" b="1" dirty="0" err="1"/>
              <a:t>сина</a:t>
            </a:r>
            <a:r>
              <a:rPr lang="ru-RU" sz="2400" b="1" dirty="0"/>
              <a:t> на </a:t>
            </a:r>
            <a:r>
              <a:rPr lang="ru-RU" sz="2400" b="1" dirty="0" err="1"/>
              <a:t>вечорниці</a:t>
            </a:r>
            <a:r>
              <a:rPr lang="ru-RU" sz="2400" b="1" dirty="0"/>
              <a:t>?</a:t>
            </a:r>
          </a:p>
          <a:p>
            <a:r>
              <a:rPr lang="ru-RU" sz="2400" b="1" dirty="0" err="1"/>
              <a:t>Чому</a:t>
            </a:r>
            <a:r>
              <a:rPr lang="ru-RU" sz="2400" b="1" dirty="0"/>
              <a:t> </a:t>
            </a:r>
            <a:r>
              <a:rPr lang="ru-RU" sz="2400" b="1" dirty="0" err="1"/>
              <a:t>життя</a:t>
            </a:r>
            <a:r>
              <a:rPr lang="ru-RU" sz="2400" b="1" dirty="0"/>
              <a:t> </a:t>
            </a:r>
            <a:r>
              <a:rPr lang="ru-RU" sz="2400" b="1" dirty="0" err="1"/>
              <a:t>Павлуся</a:t>
            </a:r>
            <a:r>
              <a:rPr lang="ru-RU" sz="2400" b="1" dirty="0"/>
              <a:t> з наймитами </a:t>
            </a:r>
            <a:r>
              <a:rPr lang="ru-RU" sz="2400" b="1" dirty="0" err="1"/>
              <a:t>після</a:t>
            </a:r>
            <a:r>
              <a:rPr lang="ru-RU" sz="2400" b="1" dirty="0"/>
              <a:t> </a:t>
            </a:r>
            <a:r>
              <a:rPr lang="ru-RU" sz="2400" b="1" dirty="0" err="1"/>
              <a:t>смерті</a:t>
            </a:r>
            <a:r>
              <a:rPr lang="ru-RU" sz="2400" b="1" dirty="0"/>
              <a:t> </a:t>
            </a:r>
            <a:r>
              <a:rPr lang="ru-RU" sz="2400" b="1" dirty="0" err="1"/>
              <a:t>батьків</a:t>
            </a:r>
            <a:r>
              <a:rPr lang="ru-RU" sz="2400" b="1" dirty="0"/>
              <a:t> </a:t>
            </a:r>
            <a:r>
              <a:rPr lang="ru-RU" sz="2400" b="1" dirty="0" err="1"/>
              <a:t>було</a:t>
            </a:r>
            <a:r>
              <a:rPr lang="ru-RU" sz="2400" b="1" dirty="0"/>
              <a:t> </a:t>
            </a:r>
            <a:r>
              <a:rPr lang="ru-RU" sz="2400" b="1" dirty="0" err="1"/>
              <a:t>щасливим</a:t>
            </a:r>
            <a:r>
              <a:rPr lang="ru-RU" sz="2400" b="1" dirty="0"/>
              <a:t>?</a:t>
            </a:r>
          </a:p>
          <a:p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9570" y="547596"/>
            <a:ext cx="6740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</a:rPr>
              <a:t>Який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+mj-lt"/>
              </a:rPr>
              <a:t>жанр </a:t>
            </a:r>
            <a:r>
              <a:rPr lang="ru-RU" sz="1400" b="1" dirty="0" err="1">
                <a:solidFill>
                  <a:srgbClr val="000000"/>
                </a:solidFill>
                <a:latin typeface="+mj-lt"/>
              </a:rPr>
              <a:t>усної</a:t>
            </a:r>
            <a:r>
              <a:rPr lang="ru-R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</a:rPr>
              <a:t>народної</a:t>
            </a:r>
            <a:r>
              <a:rPr lang="ru-R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</a:rPr>
              <a:t>творчості</a:t>
            </a:r>
            <a:r>
              <a:rPr lang="ru-R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</a:rPr>
              <a:t>нагадує</a:t>
            </a:r>
            <a:r>
              <a:rPr lang="ru-RU" sz="1400" b="1" dirty="0">
                <a:solidFill>
                  <a:srgbClr val="000000"/>
                </a:solidFill>
                <a:latin typeface="+mj-lt"/>
              </a:rPr>
              <a:t> початок </a:t>
            </a:r>
            <a:r>
              <a:rPr lang="ru-RU" sz="1400" b="1" dirty="0" err="1">
                <a:solidFill>
                  <a:srgbClr val="000000"/>
                </a:solidFill>
                <a:latin typeface="+mj-lt"/>
              </a:rPr>
              <a:t>твору</a:t>
            </a:r>
            <a:r>
              <a:rPr lang="ru-RU" sz="1400" b="1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1400" b="1" i="1" dirty="0">
                <a:solidFill>
                  <a:srgbClr val="000000"/>
                </a:solidFill>
                <a:latin typeface="+mj-lt"/>
              </a:rPr>
              <a:t>«Скарб»</a:t>
            </a:r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ru-RU" sz="1400" b="1" dirty="0">
                <a:solidFill>
                  <a:srgbClr val="000000"/>
                </a:solidFill>
                <a:latin typeface="+mj-lt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</a:rPr>
              <a:t>оповідання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легенда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</a:rPr>
              <a:t>казка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</a:rPr>
              <a:t>повість</a:t>
            </a:r>
            <a:endParaRPr lang="ru-RU" sz="14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090" y="0"/>
            <a:ext cx="4158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Тест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99570" y="1212498"/>
            <a:ext cx="78444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ставилася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Павлуся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повчала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 кожному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кроці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надмірно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любила і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пестила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добре,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всьому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вчила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виховувала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як гарного господаря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9570" y="2131881"/>
            <a:ext cx="78444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не пускала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вечорниці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 smtClean="0">
              <a:latin typeface="+mj-lt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вважала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там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боялася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викрадуть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там могли над ним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насміхатися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там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могли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побити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98674" y="3051264"/>
            <a:ext cx="78058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4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рано померла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Павлусева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indent="268288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впала в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ополонку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йдучи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річку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  <a:p>
            <a:pPr indent="268288"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через мед,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шукала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Павлуся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indent="268288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старенька,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занедужала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та й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вмерла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indent="268288"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стався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нещасний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їздила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по дрова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8674" y="4362794"/>
            <a:ext cx="6958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Яке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прізвисько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Павлуся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Лежибок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Лежень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Ледащо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Сонько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02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090" y="0"/>
            <a:ext cx="4158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Тест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93542" y="595300"/>
            <a:ext cx="78504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хлопці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вирішили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провчити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Павлуся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взяли з собою на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пошуки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скарбу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кинули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дохлого кота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кинули хорта у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вікно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змусили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пасіці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3542" y="1554306"/>
            <a:ext cx="78504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глядів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хлопця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наймити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сусіди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тітка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дядько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дідусь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і бабуся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93542" y="2297868"/>
            <a:ext cx="75605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8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роздумує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автор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земні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скарби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                 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Як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склалося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Як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склалося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наймитів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                         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93543" y="3116184"/>
            <a:ext cx="7761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just">
              <a:spcAft>
                <a:spcPts val="0"/>
              </a:spcAft>
              <a:buFont typeface="+mj-lt"/>
              <a:buAutoNum type="arabicPeriod" startAt="9"/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Гумор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177800" indent="-177800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різке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глузливе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висміювання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рис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характеру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177800" indent="-177800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прихована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насмішка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явщем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особою про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говорять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у позитивному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у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захопленому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тоні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протилежне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насмішки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177800" indent="-177800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співчутливе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доброзичливе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висміювання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характеру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177800" indent="-177800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зла й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уїдлива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насмішка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дошкульний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глум,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сповнений</a:t>
            </a:r>
            <a:r>
              <a:rPr lang="ru-RU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зневаги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46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090" y="0"/>
            <a:ext cx="4158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Тест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67852" y="639209"/>
            <a:ext cx="70141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 startAt="10"/>
              <a:tabLst>
                <a:tab pos="499110" algn="l"/>
              </a:tabLst>
            </a:pP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Установіть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героєм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1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та цитатою про </a:t>
            </a:r>
            <a:r>
              <a:rPr lang="ru-RU" sz="14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227334"/>
              </p:ext>
            </p:extLst>
          </p:nvPr>
        </p:nvGraphicFramePr>
        <p:xfrm>
          <a:off x="1616928" y="1124530"/>
          <a:ext cx="7527072" cy="347472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483112">
                  <a:extLst>
                    <a:ext uri="{9D8B030D-6E8A-4147-A177-3AD203B41FA5}">
                      <a16:colId xmlns:a16="http://schemas.microsoft.com/office/drawing/2014/main" val="338190796"/>
                    </a:ext>
                  </a:extLst>
                </a:gridCol>
                <a:gridCol w="6043960">
                  <a:extLst>
                    <a:ext uri="{9D8B030D-6E8A-4147-A177-3AD203B41FA5}">
                      <a16:colId xmlns:a16="http://schemas.microsoft.com/office/drawing/2014/main" val="85338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b="1" dirty="0" smtClean="0"/>
                        <a:t>1</a:t>
                      </a:r>
                      <a:r>
                        <a:rPr lang="uk-UA" dirty="0" smtClean="0"/>
                        <a:t> Павлусь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0" indent="-88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dirty="0" smtClean="0"/>
                        <a:t>А</a:t>
                      </a:r>
                      <a:r>
                        <a:rPr lang="ru-RU" sz="1200" dirty="0" smtClean="0"/>
                        <a:t> «</a:t>
                      </a:r>
                      <a:r>
                        <a:rPr lang="ru-RU" sz="1200" dirty="0" err="1" smtClean="0"/>
                        <a:t>Цілісінький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рік</a:t>
                      </a:r>
                      <a:r>
                        <a:rPr lang="ru-RU" sz="1200" dirty="0" smtClean="0"/>
                        <a:t> не </a:t>
                      </a:r>
                      <a:r>
                        <a:rPr lang="ru-RU" sz="1200" dirty="0" err="1" smtClean="0"/>
                        <a:t>дасть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йому</a:t>
                      </a:r>
                      <a:r>
                        <a:rPr lang="ru-RU" sz="1200" dirty="0" smtClean="0"/>
                        <a:t> порога </a:t>
                      </a:r>
                      <a:r>
                        <a:rPr lang="ru-RU" sz="1200" dirty="0" err="1" smtClean="0"/>
                        <a:t>переступити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хіба</a:t>
                      </a:r>
                      <a:r>
                        <a:rPr lang="ru-RU" sz="1200" dirty="0" smtClean="0"/>
                        <a:t> у </a:t>
                      </a:r>
                      <a:r>
                        <a:rPr lang="ru-RU" sz="1200" dirty="0" err="1" smtClean="0"/>
                        <a:t>неділю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поведе</a:t>
                      </a:r>
                      <a:r>
                        <a:rPr lang="ru-RU" sz="1200" dirty="0" smtClean="0"/>
                        <a:t> до церкви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та за ним і не молиться, та </a:t>
                      </a:r>
                      <a:r>
                        <a:rPr lang="ru-RU" sz="1200" dirty="0" err="1" smtClean="0"/>
                        <a:t>обома</a:t>
                      </a:r>
                      <a:r>
                        <a:rPr lang="ru-RU" sz="1200" dirty="0" smtClean="0"/>
                        <a:t> руками за </a:t>
                      </a:r>
                      <a:r>
                        <a:rPr lang="ru-RU" sz="1200" dirty="0" err="1" smtClean="0"/>
                        <a:t>його</a:t>
                      </a:r>
                      <a:r>
                        <a:rPr lang="ru-RU" sz="1200" dirty="0" smtClean="0"/>
                        <a:t> й </a:t>
                      </a:r>
                      <a:r>
                        <a:rPr lang="ru-RU" sz="1200" dirty="0" err="1" smtClean="0"/>
                        <a:t>держиться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щоб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хто</a:t>
                      </a:r>
                      <a:r>
                        <a:rPr lang="ru-RU" sz="1200" dirty="0" smtClean="0"/>
                        <a:t> не то </a:t>
                      </a:r>
                      <a:r>
                        <a:rPr lang="ru-RU" sz="1200" dirty="0" err="1" smtClean="0"/>
                        <a:t>що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штовхнув</a:t>
                      </a:r>
                      <a:r>
                        <a:rPr lang="ru-RU" sz="1200" dirty="0" smtClean="0"/>
                        <a:t>, а й не </a:t>
                      </a:r>
                      <a:r>
                        <a:rPr lang="ru-RU" sz="1200" dirty="0" err="1" smtClean="0"/>
                        <a:t>доторкнувся</a:t>
                      </a:r>
                      <a:r>
                        <a:rPr lang="ru-RU" sz="1200" dirty="0" smtClean="0"/>
                        <a:t> б». </a:t>
                      </a:r>
                    </a:p>
                    <a:p>
                      <a:pPr marL="88900" lvl="0" indent="-88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6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b="1" dirty="0" smtClean="0"/>
                        <a:t>2</a:t>
                      </a:r>
                      <a:r>
                        <a:rPr lang="uk-UA" dirty="0" smtClean="0"/>
                        <a:t> Наймит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0" indent="-88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dirty="0" smtClean="0"/>
                        <a:t>Б</a:t>
                      </a:r>
                      <a:r>
                        <a:rPr lang="ru-RU" sz="1200" dirty="0" smtClean="0"/>
                        <a:t> «— Нате вам за </a:t>
                      </a:r>
                      <a:r>
                        <a:rPr lang="ru-RU" sz="1200" dirty="0" err="1" smtClean="0"/>
                        <a:t>працю</a:t>
                      </a:r>
                      <a:r>
                        <a:rPr lang="ru-RU" sz="1200" dirty="0" smtClean="0"/>
                        <a:t>, а се </a:t>
                      </a:r>
                      <a:r>
                        <a:rPr lang="ru-RU" sz="1200" dirty="0" err="1" smtClean="0"/>
                        <a:t>наші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гроші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бо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самі</a:t>
                      </a:r>
                      <a:r>
                        <a:rPr lang="ru-RU" sz="1200" dirty="0" smtClean="0"/>
                        <a:t> таки </a:t>
                      </a:r>
                      <a:r>
                        <a:rPr lang="ru-RU" sz="1200" dirty="0" err="1" smtClean="0"/>
                        <a:t>розсудіть</a:t>
                      </a:r>
                      <a:r>
                        <a:rPr lang="ru-RU" sz="1200" dirty="0" smtClean="0"/>
                        <a:t>: </a:t>
                      </a:r>
                      <a:r>
                        <a:rPr lang="ru-RU" sz="1200" dirty="0" err="1" smtClean="0"/>
                        <a:t>хто</a:t>
                      </a:r>
                      <a:r>
                        <a:rPr lang="ru-RU" sz="1200" dirty="0" smtClean="0"/>
                        <a:t> б </a:t>
                      </a:r>
                      <a:r>
                        <a:rPr lang="ru-RU" sz="1200" dirty="0" err="1" smtClean="0"/>
                        <a:t>їх</a:t>
                      </a:r>
                      <a:r>
                        <a:rPr lang="ru-RU" sz="1200" dirty="0" smtClean="0"/>
                        <a:t> у </a:t>
                      </a:r>
                      <a:r>
                        <a:rPr lang="ru-RU" sz="1200" dirty="0" err="1" smtClean="0"/>
                        <a:t>чужу</a:t>
                      </a:r>
                      <a:r>
                        <a:rPr lang="ru-RU" sz="1200" dirty="0" smtClean="0"/>
                        <a:t> хату вкинув, </a:t>
                      </a:r>
                      <a:r>
                        <a:rPr lang="ru-RU" sz="1200" dirty="0" err="1" smtClean="0"/>
                        <a:t>якби</a:t>
                      </a:r>
                      <a:r>
                        <a:rPr lang="ru-RU" sz="1200" dirty="0" smtClean="0"/>
                        <a:t> не сам бог того </a:t>
                      </a:r>
                      <a:r>
                        <a:rPr lang="ru-RU" sz="1200" dirty="0" err="1" smtClean="0"/>
                        <a:t>схотів</a:t>
                      </a:r>
                      <a:r>
                        <a:rPr lang="ru-RU" sz="1200" dirty="0" smtClean="0"/>
                        <a:t>!»</a:t>
                      </a:r>
                    </a:p>
                    <a:p>
                      <a:pPr marL="88900" lvl="0" indent="-88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2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b="1" dirty="0" smtClean="0"/>
                        <a:t>3</a:t>
                      </a:r>
                      <a:r>
                        <a:rPr lang="uk-UA" dirty="0" smtClean="0"/>
                        <a:t> Мати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dirty="0" smtClean="0"/>
                        <a:t>В</a:t>
                      </a:r>
                      <a:r>
                        <a:rPr lang="ru-RU" sz="1200" dirty="0" smtClean="0"/>
                        <a:t> «— Не </a:t>
                      </a:r>
                      <a:r>
                        <a:rPr lang="ru-RU" sz="1200" dirty="0" err="1" smtClean="0"/>
                        <a:t>піду</a:t>
                      </a:r>
                      <a:r>
                        <a:rPr lang="ru-RU" sz="1200" dirty="0" smtClean="0"/>
                        <a:t>! — </a:t>
                      </a:r>
                      <a:r>
                        <a:rPr lang="ru-RU" sz="1200" dirty="0" err="1" smtClean="0"/>
                        <a:t>пробубонить</a:t>
                      </a:r>
                      <a:r>
                        <a:rPr lang="ru-RU" sz="1200" dirty="0" smtClean="0"/>
                        <a:t> та й </a:t>
                      </a:r>
                      <a:r>
                        <a:rPr lang="ru-RU" sz="1200" dirty="0" err="1" smtClean="0"/>
                        <a:t>очі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заплющить</a:t>
                      </a:r>
                      <a:r>
                        <a:rPr lang="ru-RU" sz="1200" dirty="0" smtClean="0"/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— </a:t>
                      </a:r>
                      <a:r>
                        <a:rPr lang="ru-RU" sz="1200" dirty="0" err="1" smtClean="0"/>
                        <a:t>Чому</a:t>
                      </a:r>
                      <a:r>
                        <a:rPr lang="ru-RU" sz="1200" dirty="0" smtClean="0"/>
                        <a:t>? — </a:t>
                      </a:r>
                      <a:r>
                        <a:rPr lang="ru-RU" sz="1200" dirty="0" err="1" smtClean="0"/>
                        <a:t>питають</a:t>
                      </a:r>
                      <a:r>
                        <a:rPr lang="ru-RU" sz="1200" dirty="0" smtClean="0"/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— Далеко. </a:t>
                      </a:r>
                      <a:r>
                        <a:rPr lang="ru-RU" sz="1200" dirty="0" err="1" smtClean="0"/>
                        <a:t>Якби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вечорниці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збирались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біля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моєї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хати</a:t>
                      </a:r>
                      <a:r>
                        <a:rPr lang="ru-RU" sz="1200" dirty="0" smtClean="0"/>
                        <a:t>, то, </a:t>
                      </a:r>
                      <a:r>
                        <a:rPr lang="ru-RU" sz="1200" dirty="0" err="1" smtClean="0"/>
                        <a:t>може</a:t>
                      </a:r>
                      <a:r>
                        <a:rPr lang="ru-RU" sz="1200" dirty="0" smtClean="0"/>
                        <a:t> б, і </a:t>
                      </a:r>
                      <a:r>
                        <a:rPr lang="ru-RU" sz="1200" dirty="0" err="1" smtClean="0"/>
                        <a:t>пішов</a:t>
                      </a:r>
                      <a:r>
                        <a:rPr lang="ru-RU" sz="1200" dirty="0" smtClean="0"/>
                        <a:t>».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99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b="1" dirty="0" smtClean="0"/>
                        <a:t>4</a:t>
                      </a:r>
                      <a:r>
                        <a:rPr lang="uk-UA" dirty="0" smtClean="0"/>
                        <a:t> Парубки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lvl="0" indent="-88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kern="1200" dirty="0" smtClean="0"/>
                        <a:t>Г</a:t>
                      </a:r>
                      <a:r>
                        <a:rPr lang="ru-RU" sz="1200" kern="1200" dirty="0" smtClean="0"/>
                        <a:t> «..</a:t>
                      </a:r>
                      <a:r>
                        <a:rPr lang="ru-RU" sz="1200" kern="1200" dirty="0" err="1" smtClean="0"/>
                        <a:t>дивлячись</a:t>
                      </a:r>
                      <a:r>
                        <a:rPr lang="ru-RU" sz="1200" kern="1200" dirty="0" smtClean="0"/>
                        <a:t> на се юродство, стане </a:t>
                      </a:r>
                      <a:r>
                        <a:rPr lang="ru-RU" sz="1200" kern="1200" dirty="0" err="1" smtClean="0"/>
                        <a:t>гримати</a:t>
                      </a:r>
                      <a:r>
                        <a:rPr lang="ru-RU" sz="1200" kern="1200" dirty="0" smtClean="0"/>
                        <a:t> на </a:t>
                      </a:r>
                      <a:r>
                        <a:rPr lang="ru-RU" sz="1200" kern="1200" dirty="0" err="1" smtClean="0"/>
                        <a:t>жінку</a:t>
                      </a:r>
                      <a:r>
                        <a:rPr lang="ru-RU" sz="1200" kern="1200" dirty="0" smtClean="0"/>
                        <a:t> і </a:t>
                      </a:r>
                      <a:r>
                        <a:rPr lang="ru-RU" sz="1200" kern="1200" dirty="0" err="1" smtClean="0"/>
                        <a:t>похвалятись</a:t>
                      </a:r>
                      <a:r>
                        <a:rPr lang="ru-RU" sz="1200" kern="1200" dirty="0" smtClean="0"/>
                        <a:t>, </a:t>
                      </a:r>
                      <a:r>
                        <a:rPr lang="ru-RU" sz="1200" kern="1200" dirty="0" err="1" smtClean="0"/>
                        <a:t>що</a:t>
                      </a:r>
                      <a:r>
                        <a:rPr lang="ru-RU" sz="1200" kern="1200" dirty="0" smtClean="0"/>
                        <a:t> </a:t>
                      </a:r>
                      <a:r>
                        <a:rPr lang="ru-RU" sz="1200" kern="1200" dirty="0" err="1" smtClean="0"/>
                        <a:t>він</a:t>
                      </a:r>
                      <a:r>
                        <a:rPr lang="ru-RU" sz="1200" kern="1200" dirty="0" smtClean="0"/>
                        <a:t> </a:t>
                      </a:r>
                      <a:r>
                        <a:rPr lang="ru-RU" sz="1200" kern="1200" dirty="0" err="1" smtClean="0"/>
                        <a:t>Павлуся</a:t>
                      </a:r>
                      <a:r>
                        <a:rPr lang="ru-RU" sz="1200" kern="1200" dirty="0" smtClean="0"/>
                        <a:t> </a:t>
                      </a:r>
                      <a:r>
                        <a:rPr lang="ru-RU" sz="1200" kern="1200" dirty="0" err="1" smtClean="0"/>
                        <a:t>віддасть</a:t>
                      </a:r>
                      <a:r>
                        <a:rPr lang="ru-RU" sz="1200" kern="1200" dirty="0" smtClean="0"/>
                        <a:t> у школу до </a:t>
                      </a:r>
                      <a:r>
                        <a:rPr lang="ru-RU" sz="1200" kern="1200" dirty="0" err="1" smtClean="0"/>
                        <a:t>дяка</a:t>
                      </a:r>
                      <a:r>
                        <a:rPr lang="ru-RU" sz="1200" kern="1200" dirty="0" smtClean="0"/>
                        <a:t> аж у друге село.</a:t>
                      </a:r>
                    </a:p>
                    <a:p>
                      <a:pPr marL="88900" lvl="0" indent="-889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8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lvl="0" indent="-17780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kern="1200" dirty="0" smtClean="0"/>
                        <a:t>Д </a:t>
                      </a:r>
                      <a:r>
                        <a:rPr lang="ru-RU" sz="1200" kern="1200" dirty="0" smtClean="0"/>
                        <a:t>«— Ми тебе так з периною на руках і </a:t>
                      </a:r>
                      <a:r>
                        <a:rPr lang="ru-RU" sz="1200" kern="1200" dirty="0" err="1" smtClean="0"/>
                        <a:t>понесемо</a:t>
                      </a:r>
                      <a:r>
                        <a:rPr lang="ru-RU" sz="1200" kern="1200" dirty="0" smtClean="0"/>
                        <a:t>; не тебе нам треба, а </a:t>
                      </a:r>
                      <a:r>
                        <a:rPr lang="ru-RU" sz="1200" kern="1200" dirty="0" err="1" smtClean="0"/>
                        <a:t>твого</a:t>
                      </a:r>
                      <a:r>
                        <a:rPr lang="ru-RU" sz="1200" kern="1200" dirty="0" smtClean="0"/>
                        <a:t> </a:t>
                      </a:r>
                      <a:r>
                        <a:rPr lang="ru-RU" sz="1200" kern="1200" dirty="0" err="1" smtClean="0"/>
                        <a:t>щастя</a:t>
                      </a:r>
                      <a:r>
                        <a:rPr lang="ru-RU" sz="1200" kern="1200" dirty="0" smtClean="0"/>
                        <a:t>. Як </a:t>
                      </a:r>
                      <a:r>
                        <a:rPr lang="ru-RU" sz="1200" kern="1200" dirty="0" err="1" smtClean="0"/>
                        <a:t>ти</a:t>
                      </a:r>
                      <a:r>
                        <a:rPr lang="ru-RU" sz="1200" kern="1200" dirty="0" smtClean="0"/>
                        <a:t> з нами </a:t>
                      </a:r>
                      <a:r>
                        <a:rPr lang="ru-RU" sz="1200" kern="1200" dirty="0" err="1" smtClean="0"/>
                        <a:t>будеш</a:t>
                      </a:r>
                      <a:r>
                        <a:rPr lang="ru-RU" sz="1200" kern="1200" dirty="0" smtClean="0"/>
                        <a:t>, то, </a:t>
                      </a:r>
                      <a:r>
                        <a:rPr lang="ru-RU" sz="1200" kern="1200" dirty="0" err="1" smtClean="0"/>
                        <a:t>може</a:t>
                      </a:r>
                      <a:r>
                        <a:rPr lang="ru-RU" sz="1200" kern="1200" dirty="0" smtClean="0"/>
                        <a:t>, бог </a:t>
                      </a:r>
                      <a:r>
                        <a:rPr lang="ru-RU" sz="1200" kern="1200" dirty="0" err="1" smtClean="0"/>
                        <a:t>дасть</a:t>
                      </a:r>
                      <a:r>
                        <a:rPr lang="ru-RU" sz="1200" kern="1200" dirty="0" smtClean="0"/>
                        <a:t>, і </a:t>
                      </a:r>
                      <a:r>
                        <a:rPr lang="ru-RU" sz="1200" kern="1200" dirty="0" err="1" smtClean="0"/>
                        <a:t>знайдемо</a:t>
                      </a:r>
                      <a:r>
                        <a:rPr lang="ru-RU" sz="1200" kern="1200" dirty="0" smtClean="0"/>
                        <a:t> скарб».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62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90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090" y="0"/>
            <a:ext cx="4158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Тест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67852" y="639209"/>
            <a:ext cx="70141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9911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11. 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Установіть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b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86518" y="1124530"/>
            <a:ext cx="74301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«Парубкам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подобалась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вигадка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; от вони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підняли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того хорта на дрючок та й понесли.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Підійшовши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тихенько до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Павлусевої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хати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розмахали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хорта та й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шпурнули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вікно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бебехнеться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об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поміст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брязнув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задзвенів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і, як жар, по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всій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хаті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розсипався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дукатами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«Були 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вони люди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заможненькі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доволі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і поля, і скотинки, і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худоби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і хата простора з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садочком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і левадою. Послав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Господь на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втіху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синка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Павлусем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звали». </a:t>
            </a:r>
            <a:endParaRPr lang="ru-RU" sz="1400" i="1" dirty="0" smtClean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i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Отакий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-то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щасливий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наш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Павлусь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! Сказано: як кому бог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дасть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то не треба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рідної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не треба і скарбу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сам скарб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знайде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i="1" dirty="0" err="1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Отож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наймит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оженився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з наймичкою і стали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господарювати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як горох з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мішка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сиплеться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Павлуся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і урожай у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луччий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як у других, і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корів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нема </a:t>
            </a:r>
            <a:r>
              <a:rPr lang="ru-RU" sz="14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ялових</a:t>
            </a:r>
            <a:r>
              <a:rPr lang="ru-RU" sz="14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5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090" y="0"/>
            <a:ext cx="4158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Тест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67852" y="639209"/>
            <a:ext cx="74858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1400" b="1" dirty="0" err="1">
                <a:latin typeface="+mj-lt"/>
              </a:rPr>
              <a:t>Установіть</a:t>
            </a:r>
            <a:r>
              <a:rPr lang="ru-RU" sz="1400" b="1" dirty="0">
                <a:latin typeface="+mj-lt"/>
              </a:rPr>
              <a:t> </a:t>
            </a:r>
            <a:r>
              <a:rPr lang="ru-RU" sz="1400" b="1" dirty="0" err="1">
                <a:latin typeface="+mj-lt"/>
              </a:rPr>
              <a:t>відповідність</a:t>
            </a:r>
            <a:r>
              <a:rPr lang="ru-RU" sz="1400" b="1" dirty="0">
                <a:latin typeface="+mj-lt"/>
              </a:rPr>
              <a:t> </a:t>
            </a:r>
            <a:r>
              <a:rPr lang="ru-RU" sz="1400" b="1" dirty="0" err="1">
                <a:latin typeface="+mj-lt"/>
              </a:rPr>
              <a:t>між</a:t>
            </a:r>
            <a:r>
              <a:rPr lang="ru-RU" sz="1400" b="1" dirty="0">
                <a:latin typeface="+mj-lt"/>
              </a:rPr>
              <a:t> </a:t>
            </a:r>
            <a:r>
              <a:rPr lang="ru-RU" sz="1400" b="1" dirty="0" err="1">
                <a:latin typeface="+mj-lt"/>
              </a:rPr>
              <a:t>засобами</a:t>
            </a:r>
            <a:r>
              <a:rPr lang="ru-RU" sz="1400" b="1" dirty="0">
                <a:latin typeface="+mj-lt"/>
              </a:rPr>
              <a:t> </a:t>
            </a:r>
            <a:r>
              <a:rPr lang="ru-RU" sz="1400" b="1" dirty="0" err="1">
                <a:latin typeface="+mj-lt"/>
              </a:rPr>
              <a:t>комічного</a:t>
            </a:r>
            <a:r>
              <a:rPr lang="ru-RU" sz="1400" b="1" dirty="0">
                <a:latin typeface="+mj-lt"/>
              </a:rPr>
              <a:t> та прикладами з </a:t>
            </a:r>
            <a:r>
              <a:rPr lang="ru-RU" sz="1400" b="1" dirty="0" err="1">
                <a:latin typeface="+mj-lt"/>
              </a:rPr>
              <a:t>твору</a:t>
            </a:r>
            <a:r>
              <a:rPr lang="ru-RU" sz="1400" b="1" dirty="0">
                <a:latin typeface="+mj-lt"/>
              </a:rPr>
              <a:t>.</a:t>
            </a:r>
            <a:endParaRPr lang="ru-RU" sz="1400" dirty="0"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695753"/>
              </p:ext>
            </p:extLst>
          </p:nvPr>
        </p:nvGraphicFramePr>
        <p:xfrm>
          <a:off x="1724721" y="1338146"/>
          <a:ext cx="7173952" cy="32308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033240">
                  <a:extLst>
                    <a:ext uri="{9D8B030D-6E8A-4147-A177-3AD203B41FA5}">
                      <a16:colId xmlns:a16="http://schemas.microsoft.com/office/drawing/2014/main" val="2144309916"/>
                    </a:ext>
                  </a:extLst>
                </a:gridCol>
                <a:gridCol w="5140712">
                  <a:extLst>
                    <a:ext uri="{9D8B030D-6E8A-4147-A177-3AD203B41FA5}">
                      <a16:colId xmlns:a16="http://schemas.microsoft.com/office/drawing/2014/main" val="305355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Іронія</a:t>
                      </a:r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А</a:t>
                      </a:r>
                      <a:r>
                        <a:rPr lang="ru-RU" sz="1400" dirty="0" smtClean="0"/>
                        <a:t> «</a:t>
                      </a:r>
                      <a:r>
                        <a:rPr lang="ru-RU" sz="1400" dirty="0" err="1" smtClean="0"/>
                        <a:t>чималий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пахолок</a:t>
                      </a:r>
                      <a:r>
                        <a:rPr lang="ru-RU" sz="1400" dirty="0" smtClean="0"/>
                        <a:t>; </a:t>
                      </a:r>
                      <a:r>
                        <a:rPr lang="ru-RU" sz="1400" dirty="0" err="1" smtClean="0"/>
                        <a:t>вигнало</a:t>
                      </a:r>
                      <a:r>
                        <a:rPr lang="ru-RU" sz="1400" dirty="0" smtClean="0"/>
                        <a:t> та </a:t>
                      </a:r>
                      <a:r>
                        <a:rPr lang="ru-RU" sz="1400" dirty="0" err="1" smtClean="0"/>
                        <a:t>розперло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опецькуватий</a:t>
                      </a:r>
                      <a:r>
                        <a:rPr lang="ru-RU" sz="1400" dirty="0" smtClean="0"/>
                        <a:t>»</a:t>
                      </a:r>
                    </a:p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0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r>
                        <a:rPr lang="ru-RU" sz="1400" dirty="0" smtClean="0"/>
                        <a:t> Парадокс</a:t>
                      </a:r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Б</a:t>
                      </a:r>
                      <a:r>
                        <a:rPr lang="ru-RU" sz="1400" dirty="0" smtClean="0"/>
                        <a:t> «</a:t>
                      </a:r>
                      <a:r>
                        <a:rPr lang="ru-RU" sz="1400" dirty="0" err="1" smtClean="0"/>
                        <a:t>заможненькі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одинчик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манесенький</a:t>
                      </a:r>
                      <a:r>
                        <a:rPr lang="ru-RU" sz="1400" dirty="0" smtClean="0"/>
                        <a:t>»</a:t>
                      </a:r>
                    </a:p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1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Жартівливі</a:t>
                      </a:r>
                      <a:r>
                        <a:rPr lang="ru-RU" sz="1400" dirty="0" smtClean="0"/>
                        <a:t> слова</a:t>
                      </a:r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В</a:t>
                      </a:r>
                      <a:r>
                        <a:rPr lang="ru-RU" sz="1400" dirty="0" smtClean="0"/>
                        <a:t> «заснув </a:t>
                      </a:r>
                      <a:r>
                        <a:rPr lang="ru-RU" sz="1400" dirty="0" err="1" smtClean="0"/>
                        <a:t>манесенький</a:t>
                      </a:r>
                      <a:r>
                        <a:rPr lang="ru-RU" sz="1400" dirty="0" smtClean="0"/>
                        <a:t>»</a:t>
                      </a:r>
                    </a:p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91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4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Пестливі</a:t>
                      </a:r>
                      <a:r>
                        <a:rPr lang="ru-RU" sz="1400" dirty="0" smtClean="0"/>
                        <a:t> слова </a:t>
                      </a:r>
                    </a:p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lvl="0" indent="-177800"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400" b="1" dirty="0" smtClean="0"/>
                        <a:t>Г</a:t>
                      </a:r>
                      <a:r>
                        <a:rPr lang="ru-RU" sz="1400" dirty="0" smtClean="0"/>
                        <a:t> «хвалить </a:t>
                      </a:r>
                      <a:r>
                        <a:rPr lang="ru-RU" sz="1400" dirty="0" err="1" smtClean="0"/>
                        <a:t>шинкар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п’яницю</a:t>
                      </a:r>
                      <a:r>
                        <a:rPr lang="ru-RU" sz="1400" dirty="0" smtClean="0"/>
                        <a:t>, а дочки </a:t>
                      </a:r>
                      <a:r>
                        <a:rPr lang="ru-RU" sz="1400" dirty="0" err="1" smtClean="0"/>
                        <a:t>своєї</a:t>
                      </a:r>
                      <a:r>
                        <a:rPr lang="ru-RU" sz="1400" dirty="0" smtClean="0"/>
                        <a:t> за </a:t>
                      </a:r>
                      <a:r>
                        <a:rPr lang="ru-RU" sz="1400" dirty="0" err="1" smtClean="0"/>
                        <a:t>його</a:t>
                      </a:r>
                      <a:r>
                        <a:rPr lang="ru-RU" sz="1400" dirty="0" smtClean="0"/>
                        <a:t> не </a:t>
                      </a:r>
                      <a:r>
                        <a:rPr lang="ru-RU" sz="1400" dirty="0" err="1" smtClean="0"/>
                        <a:t>віддасть</a:t>
                      </a:r>
                      <a:r>
                        <a:rPr lang="ru-RU" sz="1400" dirty="0" smtClean="0"/>
                        <a:t>»</a:t>
                      </a:r>
                    </a:p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6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lvl="0" indent="-177800"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400" b="1" dirty="0" smtClean="0"/>
                        <a:t>Д</a:t>
                      </a:r>
                      <a:r>
                        <a:rPr lang="ru-RU" sz="1400" dirty="0" smtClean="0"/>
                        <a:t> «</a:t>
                      </a:r>
                      <a:r>
                        <a:rPr lang="ru-RU" sz="1400" dirty="0" err="1" smtClean="0"/>
                        <a:t>такий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галас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підійме</a:t>
                      </a:r>
                      <a:r>
                        <a:rPr lang="ru-RU" sz="1400" dirty="0" smtClean="0"/>
                        <a:t> на всю </a:t>
                      </a:r>
                      <a:r>
                        <a:rPr lang="ru-RU" sz="1400" dirty="0" err="1" smtClean="0"/>
                        <a:t>церкву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буцім</a:t>
                      </a:r>
                      <a:r>
                        <a:rPr lang="ru-RU" sz="1400" dirty="0" smtClean="0"/>
                        <a:t> з </a:t>
                      </a:r>
                      <a:r>
                        <a:rPr lang="ru-RU" sz="1400" dirty="0" err="1" smtClean="0"/>
                        <a:t>нього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чортяки</a:t>
                      </a:r>
                      <a:r>
                        <a:rPr lang="ru-RU" sz="1400" dirty="0" smtClean="0"/>
                        <a:t> лика дере»</a:t>
                      </a:r>
                    </a:p>
                    <a:p>
                      <a:endParaRPr lang="ru-RU" sz="1400" i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663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01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2752" y="2828800"/>
            <a:ext cx="3692383" cy="509703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 завдання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61908" y="3547092"/>
            <a:ext cx="6691065" cy="111411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/>
              <a:t>1. </a:t>
            </a:r>
            <a:r>
              <a:rPr lang="ru-RU" sz="2000" b="1" dirty="0" err="1" smtClean="0"/>
              <a:t>Скласти</a:t>
            </a:r>
            <a:r>
              <a:rPr lang="ru-RU" sz="2000" b="1" dirty="0" smtClean="0"/>
              <a:t> </a:t>
            </a:r>
            <a:r>
              <a:rPr lang="ru-RU" sz="2000" b="1" dirty="0"/>
              <a:t> </a:t>
            </a:r>
            <a:r>
              <a:rPr lang="ru-RU" sz="2000" b="1" dirty="0" smtClean="0"/>
              <a:t>план </a:t>
            </a:r>
            <a:r>
              <a:rPr lang="ru-RU" sz="2000" b="1" dirty="0" smtClean="0"/>
              <a:t>до </a:t>
            </a:r>
            <a:r>
              <a:rPr lang="ru-RU" sz="2000" b="1" dirty="0" smtClean="0"/>
              <a:t>характеристики образу </a:t>
            </a:r>
            <a:r>
              <a:rPr lang="ru-RU" sz="2000" b="1" dirty="0" err="1" smtClean="0"/>
              <a:t>Павлуся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дібрати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цитати</a:t>
            </a:r>
            <a:r>
              <a:rPr lang="ru-RU" sz="2000" b="1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61908" y="100361"/>
            <a:ext cx="2313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себе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50379" y="640632"/>
            <a:ext cx="696951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1-В     2-Б     3-Г     4-Б     5-Б     6-В     7-А     8-Г     9-В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AutoNum type="arabicPeriod" startAt="10"/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1-В   2-Б   3-А   4-Д</a:t>
            </a:r>
          </a:p>
          <a:p>
            <a:pPr algn="just">
              <a:spcAft>
                <a:spcPts val="0"/>
              </a:spcAft>
            </a:pP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11. 2, 4, 1, 3</a:t>
            </a:r>
          </a:p>
          <a:p>
            <a:pPr algn="just">
              <a:spcAft>
                <a:spcPts val="0"/>
              </a:spcAft>
            </a:pPr>
            <a:endParaRPr lang="ru-RU" sz="14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12.  1-В   2-Г   3-А   4-Б</a:t>
            </a:r>
            <a:endParaRPr lang="ru-RU" sz="1400" dirty="0">
              <a:latin typeface="+mj-lt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538</TotalTime>
  <Words>726</Words>
  <Application>Microsoft Office PowerPoint</Application>
  <PresentationFormat>Экран (16:9)</PresentationFormat>
  <Paragraphs>126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Нащадок давнього козацького роду (з VІІ ст.), військовий,  письменник,  етнограф,  музикант,  художник,  скульптор</vt:lpstr>
      <vt:lpstr>Народився 24 листопада 1806 року в селі Лисогори Чернігівської області в сім'ї дрібного поміщика, відставного поручика Петра Стороженка.</vt:lpstr>
      <vt:lpstr>Помер  Олекса Петрович Стороженко  18 листопада 1874 року  від застуди.  Похований на міському цвинтарі в Бересті.</vt:lpstr>
      <vt:lpstr>Презентация PowerPoint</vt:lpstr>
      <vt:lpstr>Презентация PowerPoint</vt:lpstr>
      <vt:lpstr>Морально-етичні проблеми</vt:lpstr>
      <vt:lpstr>Морально-етичні проблеми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Пользователь Windows</cp:lastModifiedBy>
  <cp:revision>129</cp:revision>
  <dcterms:created xsi:type="dcterms:W3CDTF">2014-11-21T11:00:06Z</dcterms:created>
  <dcterms:modified xsi:type="dcterms:W3CDTF">2021-01-17T19:42:53Z</dcterms:modified>
</cp:coreProperties>
</file>