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68" r:id="rId2"/>
    <p:sldId id="256" r:id="rId3"/>
    <p:sldId id="257" r:id="rId4"/>
    <p:sldId id="263" r:id="rId5"/>
    <p:sldId id="265" r:id="rId6"/>
    <p:sldId id="266" r:id="rId7"/>
    <p:sldId id="258" r:id="rId8"/>
    <p:sldId id="259" r:id="rId9"/>
    <p:sldId id="262" r:id="rId10"/>
    <p:sldId id="260" r:id="rId11"/>
    <p:sldId id="26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190" autoAdjust="0"/>
    <p:restoredTop sz="9466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68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C3C5F-C905-41A9-A2BE-1377FF7B4ADA}" type="datetimeFigureOut">
              <a:rPr lang="uk-UA" smtClean="0"/>
              <a:pPr/>
              <a:t>17.01.2021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88CED-B70A-491C-AEDC-C6CC0C6C6C8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Презентація</a:t>
            </a:r>
            <a:b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 на тему: </a:t>
            </a:r>
            <a:b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“ І.Малкович. Поезія “ З янголом на плечі ”</a:t>
            </a:r>
            <a:b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 </a:t>
            </a:r>
            <a:endParaRPr lang="uk-UA" sz="32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939094"/>
          </a:xfrm>
        </p:spPr>
        <p:txBody>
          <a:bodyPr>
            <a:normAutofit/>
          </a:bodyPr>
          <a:lstStyle/>
          <a:p>
            <a:r>
              <a:rPr lang="uk-UA" sz="3600" dirty="0" smtClean="0">
                <a:latin typeface="+mn-lt"/>
              </a:rPr>
              <a:t>	Український поет ХХ століття,</a:t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latin typeface="+mn-lt"/>
              </a:rPr>
              <a:t>засновник дитячого видавництва</a:t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latin typeface="+mn-lt"/>
              </a:rPr>
              <a:t>“А- Ба – </a:t>
            </a:r>
            <a:r>
              <a:rPr lang="uk-UA" sz="3600" dirty="0" err="1" smtClean="0">
                <a:latin typeface="+mn-lt"/>
              </a:rPr>
              <a:t>Ба</a:t>
            </a:r>
            <a:r>
              <a:rPr lang="uk-UA" sz="3600" dirty="0" smtClean="0">
                <a:latin typeface="+mn-lt"/>
              </a:rPr>
              <a:t> - Га – </a:t>
            </a:r>
            <a:r>
              <a:rPr lang="uk-UA" sz="3600" dirty="0" err="1" smtClean="0">
                <a:latin typeface="+mn-lt"/>
              </a:rPr>
              <a:t>Ла</a:t>
            </a:r>
            <a:r>
              <a:rPr lang="uk-UA" sz="3600" dirty="0" smtClean="0">
                <a:latin typeface="+mn-lt"/>
              </a:rPr>
              <a:t> – Ма – Га ”</a:t>
            </a:r>
            <a:endParaRPr lang="uk-UA" sz="3600" dirty="0">
              <a:latin typeface="+mn-lt"/>
            </a:endParaRPr>
          </a:p>
        </p:txBody>
      </p:sp>
      <p:pic>
        <p:nvPicPr>
          <p:cNvPr id="9" name="Содержимое 8" descr="Изображени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643182"/>
            <a:ext cx="8072494" cy="3929089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01028" cy="1714512"/>
          </a:xfrm>
        </p:spPr>
        <p:txBody>
          <a:bodyPr/>
          <a:lstStyle/>
          <a:p>
            <a:pPr algn="ctr"/>
            <a:r>
              <a:rPr lang="uk-UA" sz="3600" dirty="0" smtClean="0"/>
              <a:t>Оригінальна творчість</a:t>
            </a:r>
            <a:br>
              <a:rPr lang="uk-UA" sz="3600" dirty="0" smtClean="0"/>
            </a:br>
            <a:r>
              <a:rPr lang="uk-UA" sz="3600" dirty="0" smtClean="0"/>
              <a:t> представлена поетичними книжками:</a:t>
            </a:r>
            <a:endParaRPr lang="uk-UA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3224666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</a:rPr>
              <a:t>.”Білий камінь ”.</a:t>
            </a:r>
          </a:p>
          <a:p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</a:rPr>
              <a:t>2. “ Ключ ”.</a:t>
            </a:r>
          </a:p>
          <a:p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</a:rPr>
              <a:t>3. “ Вірші ”.</a:t>
            </a:r>
          </a:p>
          <a:p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</a:rPr>
              <a:t>4.”Із янголом на плечі ”.</a:t>
            </a:r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7772400" cy="1362456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B050"/>
                </a:solidFill>
              </a:rPr>
              <a:t>Опрацювання поезії </a:t>
            </a:r>
            <a:br>
              <a:rPr lang="uk-UA" dirty="0" smtClean="0">
                <a:solidFill>
                  <a:srgbClr val="00B050"/>
                </a:solidFill>
              </a:rPr>
            </a:br>
            <a:r>
              <a:rPr lang="uk-UA" dirty="0" smtClean="0">
                <a:solidFill>
                  <a:srgbClr val="00B050"/>
                </a:solidFill>
              </a:rPr>
              <a:t>“З янголом на плечі ”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510286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4">
                    <a:lumMod val="75000"/>
                  </a:schemeClr>
                </a:solidFill>
              </a:rPr>
              <a:t>     1.Прослуховування поезії.</a:t>
            </a:r>
          </a:p>
          <a:p>
            <a:r>
              <a:rPr lang="uk-UA" sz="2800" dirty="0" smtClean="0">
                <a:solidFill>
                  <a:schemeClr val="accent4">
                    <a:lumMod val="75000"/>
                  </a:schemeClr>
                </a:solidFill>
              </a:rPr>
              <a:t>    2.Ідейно – художній аналіз твору.</a:t>
            </a:r>
          </a:p>
          <a:p>
            <a:r>
              <a:rPr lang="uk-UA" sz="2800" dirty="0" smtClean="0">
                <a:solidFill>
                  <a:schemeClr val="accent4">
                    <a:lumMod val="75000"/>
                  </a:schemeClr>
                </a:solidFill>
              </a:rPr>
              <a:t>     3.Обговорення змісту поезії.</a:t>
            </a:r>
          </a:p>
          <a:p>
            <a:r>
              <a:rPr lang="uk-UA" sz="2800" dirty="0" smtClean="0">
                <a:solidFill>
                  <a:schemeClr val="accent4">
                    <a:lumMod val="75000"/>
                  </a:schemeClr>
                </a:solidFill>
              </a:rPr>
              <a:t>      4.Спільне у поезії та картині.</a:t>
            </a:r>
            <a:endParaRPr lang="uk-UA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928670"/>
            <a:ext cx="8305800" cy="5725308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B050"/>
                </a:solidFill>
                <a:latin typeface="+mn-lt"/>
              </a:rPr>
              <a:t>Тема:</a:t>
            </a:r>
            <a:r>
              <a:rPr lang="uk-UA" sz="4000" dirty="0" smtClean="0">
                <a:latin typeface="+mn-lt"/>
              </a:rPr>
              <a:t>зображення ліричного героя, якого ангел на плечі береже від зла, жорстокості, лиха.</a:t>
            </a:r>
            <a:br>
              <a:rPr lang="uk-UA" sz="4000" dirty="0" smtClean="0">
                <a:latin typeface="+mn-lt"/>
              </a:rPr>
            </a:br>
            <a:r>
              <a:rPr lang="uk-UA" sz="4000" dirty="0" smtClean="0">
                <a:solidFill>
                  <a:srgbClr val="00B050"/>
                </a:solidFill>
                <a:latin typeface="+mn-lt"/>
              </a:rPr>
              <a:t>Ідея: </a:t>
            </a:r>
            <a:r>
              <a:rPr lang="uk-UA" sz="4000" dirty="0" smtClean="0">
                <a:latin typeface="+mn-lt"/>
              </a:rPr>
              <a:t>возвеличення ангела, який є оберегом кожної людини.</a:t>
            </a:r>
            <a:br>
              <a:rPr lang="uk-UA" sz="4000" dirty="0" smtClean="0">
                <a:latin typeface="+mn-lt"/>
              </a:rPr>
            </a:br>
            <a:r>
              <a:rPr lang="uk-UA" sz="4000" dirty="0" smtClean="0">
                <a:solidFill>
                  <a:srgbClr val="00B050"/>
                </a:solidFill>
                <a:latin typeface="+mn-lt"/>
              </a:rPr>
              <a:t>Основна думка: </a:t>
            </a:r>
            <a:r>
              <a:rPr lang="uk-UA" sz="4000" dirty="0" smtClean="0">
                <a:latin typeface="+mn-lt"/>
              </a:rPr>
              <a:t>янгол –  охоронець, якого повинна мати кожна людина.</a:t>
            </a:r>
            <a:r>
              <a:rPr lang="uk-UA" sz="4000" dirty="0" smtClean="0"/>
              <a:t/>
            </a:r>
            <a:br>
              <a:rPr lang="uk-UA" sz="4000" dirty="0" smtClean="0"/>
            </a:br>
            <a:endParaRPr lang="uk-UA" sz="4000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305800" cy="4939490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00B050"/>
                </a:solidFill>
                <a:latin typeface="+mn-lt"/>
              </a:rPr>
              <a:t>Жанр: філософська лірика, старосвітська балада.</a:t>
            </a:r>
            <a:br>
              <a:rPr lang="uk-UA" sz="4400" dirty="0" smtClean="0">
                <a:solidFill>
                  <a:srgbClr val="00B050"/>
                </a:solidFill>
                <a:latin typeface="+mn-lt"/>
              </a:rPr>
            </a:br>
            <a:r>
              <a:rPr lang="uk-UA" sz="4400" dirty="0" smtClean="0">
                <a:solidFill>
                  <a:srgbClr val="00B050"/>
                </a:solidFill>
                <a:latin typeface="+mn-lt"/>
              </a:rPr>
              <a:t>Віршовий розмір: хорей.</a:t>
            </a:r>
            <a:br>
              <a:rPr lang="uk-UA" sz="4400" dirty="0" smtClean="0">
                <a:solidFill>
                  <a:srgbClr val="00B050"/>
                </a:solidFill>
                <a:latin typeface="+mn-lt"/>
              </a:rPr>
            </a:br>
            <a:r>
              <a:rPr lang="uk-UA" sz="4400" dirty="0" smtClean="0">
                <a:solidFill>
                  <a:srgbClr val="00B050"/>
                </a:solidFill>
                <a:latin typeface="+mn-lt"/>
              </a:rPr>
              <a:t>Художні засоби: епітети, метафори, порівняння.</a:t>
            </a:r>
            <a:r>
              <a:rPr lang="uk-UA" sz="5400" dirty="0" smtClean="0">
                <a:solidFill>
                  <a:srgbClr val="00B050"/>
                </a:solidFill>
              </a:rPr>
              <a:t/>
            </a:r>
            <a:br>
              <a:rPr lang="uk-UA" sz="5400" dirty="0" smtClean="0">
                <a:solidFill>
                  <a:srgbClr val="00B050"/>
                </a:solidFill>
              </a:rPr>
            </a:br>
            <a:endParaRPr lang="uk-UA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Поезія “З янголом на плечі ”</a:t>
            </a:r>
            <a:endParaRPr lang="uk-U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 descr="D:\Documents and Settings\Admin\Рабочий стол\ОІ\Новая папка (3)\класний керівник\Материалы диска\Уроки\Воспитательные часы и праздники\15 Чтим женщину часть семьи\Иллюстрации\Рис 15-11 Ангел оберегает ребён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2428916"/>
            <a:ext cx="9858412" cy="116681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       Що символізує свіча?  </a:t>
            </a:r>
            <a:endParaRPr lang="uk-UA" dirty="0"/>
          </a:p>
        </p:txBody>
      </p:sp>
      <p:pic>
        <p:nvPicPr>
          <p:cNvPr id="1026" name="Picture 2" descr="D:\Documents and Settings\Admin\Рабочий стол\ОІ\Новая папка (3)\класний керівник\Материалы диска\Уроки\Воспитательные часы и праздники\06 К Международному Женскому Дню 8 марта\Иллюстрации\Рис 06-22 Лёд и плам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76250" y="1966119"/>
            <a:ext cx="4000500" cy="4343400"/>
          </a:xfrm>
          <a:prstGeom prst="rect">
            <a:avLst/>
          </a:prstGeom>
          <a:noFill/>
        </p:spPr>
      </p:pic>
      <p:pic>
        <p:nvPicPr>
          <p:cNvPr id="1027" name="Picture 3" descr="D:\Documents and Settings\Admin\Рабочий стол\ОІ\Новая папка (3)\класний керівник\Материалы диска\Уроки\Воспитательные часы и праздники\13 Сретенье\Иллюстрации\Рис 13-09 Свеч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724912"/>
          </a:xfrm>
        </p:spPr>
        <p:txBody>
          <a:bodyPr>
            <a:normAutofit/>
          </a:bodyPr>
          <a:lstStyle/>
          <a:p>
            <a:r>
              <a:rPr lang="uk-UA" sz="48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Свічка – це символ віри в Бога</a:t>
            </a:r>
            <a:r>
              <a:rPr lang="uk-UA" sz="480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, тепло, </a:t>
            </a:r>
            <a:r>
              <a:rPr lang="uk-UA" sz="48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очищення.</a:t>
            </a:r>
            <a:endParaRPr lang="uk-UA" sz="48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Інформаційне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 smtClean="0">
                <a:solidFill>
                  <a:srgbClr val="00B050"/>
                </a:solidFill>
              </a:rPr>
              <a:t>гроно “ Янгол ”</a:t>
            </a:r>
            <a:endParaRPr lang="uk-UA" dirty="0">
              <a:solidFill>
                <a:srgbClr val="00B050"/>
              </a:solidFill>
            </a:endParaRPr>
          </a:p>
        </p:txBody>
      </p:sp>
      <p:pic>
        <p:nvPicPr>
          <p:cNvPr id="3074" name="Picture 2" descr="D:\Documents and Settings\Admin\Рабочий стол\ОІ\Новая папка (3)\класний керівник\Материалы диска\Уроки\Воспитательные часы и праздники\15 Чтим женщину часть семьи\Иллюстрации\Рис 15-10 Ангелы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00364" y="1928802"/>
            <a:ext cx="2958099" cy="4389437"/>
          </a:xfrm>
          <a:prstGeom prst="flowChartAlternateProcess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7000892" y="2285992"/>
            <a:ext cx="2143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Вірність,</a:t>
            </a:r>
          </a:p>
          <a:p>
            <a:r>
              <a:rPr lang="uk-UA" dirty="0" smtClean="0"/>
              <a:t>відповідальність</a:t>
            </a:r>
            <a:endParaRPr lang="uk-UA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000760" y="2428868"/>
            <a:ext cx="114300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43768" y="342900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Щирість , доброта</a:t>
            </a:r>
            <a:endParaRPr lang="uk-UA" dirty="0"/>
          </a:p>
        </p:txBody>
      </p:sp>
      <p:cxnSp>
        <p:nvCxnSpPr>
          <p:cNvPr id="13" name="Прямая со стрелкой 12"/>
          <p:cNvCxnSpPr>
            <a:endCxn id="11" idx="1"/>
          </p:cNvCxnSpPr>
          <p:nvPr/>
        </p:nvCxnSpPr>
        <p:spPr>
          <a:xfrm>
            <a:off x="6000760" y="3643314"/>
            <a:ext cx="1143008" cy="1088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86644" y="4857760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Вміння долати труднощі</a:t>
            </a:r>
            <a:endParaRPr lang="uk-UA" dirty="0"/>
          </a:p>
        </p:txBody>
      </p:sp>
      <p:cxnSp>
        <p:nvCxnSpPr>
          <p:cNvPr id="16" name="Прямая со стрелкой 15"/>
          <p:cNvCxnSpPr>
            <a:endCxn id="14" idx="1"/>
          </p:cNvCxnSpPr>
          <p:nvPr/>
        </p:nvCxnSpPr>
        <p:spPr>
          <a:xfrm flipV="1">
            <a:off x="5929322" y="5319425"/>
            <a:ext cx="1357322" cy="38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7224" y="235743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цілеспрямованість</a:t>
            </a:r>
            <a:endParaRPr lang="uk-UA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 flipH="1" flipV="1">
            <a:off x="2143108" y="2786058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8" idx="3"/>
          </p:cNvCxnSpPr>
          <p:nvPr/>
        </p:nvCxnSpPr>
        <p:spPr>
          <a:xfrm rot="10800000" flipV="1">
            <a:off x="2071670" y="2357430"/>
            <a:ext cx="928694" cy="323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71538" y="3643314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Чесність, порядність</a:t>
            </a:r>
            <a:endParaRPr lang="uk-UA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10800000" flipV="1">
            <a:off x="2285984" y="3429000"/>
            <a:ext cx="71438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flipH="1">
            <a:off x="857224" y="528638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стабільність </a:t>
            </a:r>
            <a:endParaRPr lang="uk-UA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>
            <a:off x="2536017" y="5107793"/>
            <a:ext cx="57150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42976" y="471488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оберіг</a:t>
            </a:r>
            <a:endParaRPr lang="uk-UA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rot="10800000" flipV="1">
            <a:off x="2000232" y="4123520"/>
            <a:ext cx="1000132" cy="7342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868052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</a:rPr>
              <a:t>Балада – </a:t>
            </a:r>
            <a:br>
              <a:rPr lang="uk-UA" sz="4800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</a:rPr>
            </a:br>
            <a:r>
              <a:rPr lang="uk-UA" sz="4800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жанр ліро – епічної поезії фантастичної, історично - героїчної або соціально – побутової тематики з динамічним сюжетом.</a:t>
            </a:r>
            <a:endParaRPr lang="uk-UA" sz="48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851648" cy="18288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Домашнє завдання: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357430"/>
            <a:ext cx="8643998" cy="3786214"/>
          </a:xfrm>
        </p:spPr>
        <p:txBody>
          <a:bodyPr>
            <a:normAutofit/>
          </a:bodyPr>
          <a:lstStyle/>
          <a:p>
            <a:pPr marL="514350" indent="-514350" algn="l"/>
            <a:r>
              <a:rPr lang="uk-UA" dirty="0" smtClean="0"/>
              <a:t> </a:t>
            </a:r>
            <a:r>
              <a:rPr lang="uk-UA" dirty="0" smtClean="0"/>
              <a:t>1. </a:t>
            </a:r>
            <a:r>
              <a:rPr lang="uk-UA" dirty="0" smtClean="0"/>
              <a:t>Коротко </a:t>
            </a:r>
            <a:r>
              <a:rPr lang="uk-UA" dirty="0" smtClean="0"/>
              <a:t>про </a:t>
            </a:r>
            <a:r>
              <a:rPr lang="uk-UA" dirty="0" err="1" smtClean="0"/>
              <a:t>І.Малковича</a:t>
            </a:r>
            <a:r>
              <a:rPr lang="uk-UA" smtClean="0"/>
              <a:t>.</a:t>
            </a:r>
            <a:endParaRPr lang="uk-UA" dirty="0" smtClean="0"/>
          </a:p>
          <a:p>
            <a:pPr marL="514350" indent="-514350" algn="l"/>
            <a:r>
              <a:rPr lang="uk-UA" dirty="0" smtClean="0"/>
              <a:t>2.Вивчити вірш “ З янголом на плечі </a:t>
            </a:r>
            <a:r>
              <a:rPr lang="uk-UA" dirty="0" smtClean="0"/>
              <a:t>”.</a:t>
            </a:r>
            <a:endParaRPr lang="uk-UA" dirty="0" smtClean="0"/>
          </a:p>
          <a:p>
            <a:pPr marL="514350" indent="-514350" algn="l"/>
            <a:endParaRPr lang="uk-U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138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Поток</vt:lpstr>
      <vt:lpstr>Презентація  на тему:  “ І.Малкович. Поезія “ З янголом на плечі ”  </vt:lpstr>
      <vt:lpstr> Український поет ХХ століття, засновник дитячого видавництва “А- Ба – Ба - Га – Ла – Ма – Га ”</vt:lpstr>
      <vt:lpstr>Оригінальна творчість  представлена поетичними книжками:</vt:lpstr>
      <vt:lpstr>Опрацювання поезії  “З янголом на плечі ”</vt:lpstr>
      <vt:lpstr>Тема:зображення ліричного героя, якого ангел на плечі береже від зла, жорстокості, лиха. Ідея: возвеличення ангела, який є оберегом кожної людини. Основна думка: янгол –  охоронець, якого повинна мати кожна людина. </vt:lpstr>
      <vt:lpstr>Жанр: філософська лірика, старосвітська балада. Віршовий розмір: хорей. Художні засоби: епітети, метафори, порівняння. </vt:lpstr>
      <vt:lpstr>Поезія “З янголом на плечі ”</vt:lpstr>
      <vt:lpstr>       Що символізує свіча?  </vt:lpstr>
      <vt:lpstr>Свічка – це символ віри в Бога, тепло, очищення.</vt:lpstr>
      <vt:lpstr>Інформаційне гроно “ Янгол ”</vt:lpstr>
      <vt:lpstr>Балада –  жанр ліро – епічної поезії фантастичної, історично - героїчної або соціально – побутової тематики з динамічним сюжетом.</vt:lpstr>
      <vt:lpstr>Домашнє завдання: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Український поет ХХ століття, засновник дитячого видавництва “А- ба – ба - га – ла – ма – га”</dc:title>
  <dc:creator>Руслана</dc:creator>
  <cp:lastModifiedBy>Пользователь Windows</cp:lastModifiedBy>
  <cp:revision>16</cp:revision>
  <dcterms:modified xsi:type="dcterms:W3CDTF">2021-01-17T16:16:18Z</dcterms:modified>
</cp:coreProperties>
</file>