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3" r:id="rId3"/>
    <p:sldId id="298" r:id="rId4"/>
    <p:sldId id="294" r:id="rId5"/>
    <p:sldId id="267" r:id="rId6"/>
    <p:sldId id="257" r:id="rId7"/>
    <p:sldId id="258" r:id="rId8"/>
    <p:sldId id="259" r:id="rId9"/>
    <p:sldId id="295" r:id="rId10"/>
    <p:sldId id="276" r:id="rId11"/>
    <p:sldId id="260" r:id="rId12"/>
    <p:sldId id="261" r:id="rId13"/>
    <p:sldId id="281" r:id="rId14"/>
    <p:sldId id="285" r:id="rId15"/>
    <p:sldId id="271" r:id="rId16"/>
    <p:sldId id="277" r:id="rId17"/>
    <p:sldId id="269" r:id="rId18"/>
    <p:sldId id="278" r:id="rId19"/>
    <p:sldId id="279" r:id="rId20"/>
    <p:sldId id="270" r:id="rId21"/>
    <p:sldId id="268" r:id="rId22"/>
    <p:sldId id="297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82" r:id="rId31"/>
    <p:sldId id="296" r:id="rId32"/>
    <p:sldId id="283" r:id="rId33"/>
    <p:sldId id="262" r:id="rId34"/>
    <p:sldId id="263" r:id="rId35"/>
    <p:sldId id="264" r:id="rId36"/>
    <p:sldId id="265" r:id="rId37"/>
    <p:sldId id="284" r:id="rId38"/>
    <p:sldId id="280" r:id="rId39"/>
    <p:sldId id="273" r:id="rId40"/>
    <p:sldId id="266" r:id="rId41"/>
    <p:sldId id="274" r:id="rId42"/>
    <p:sldId id="275" r:id="rId43"/>
    <p:sldId id="27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5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88165" y="1739899"/>
            <a:ext cx="6815669" cy="3378202"/>
          </a:xfrm>
        </p:spPr>
        <p:txBody>
          <a:bodyPr/>
          <a:lstStyle/>
          <a:p>
            <a:r>
              <a:rPr lang="uk-UA" b="1" dirty="0" smtClean="0"/>
              <a:t>Г</a:t>
            </a:r>
            <a:r>
              <a:rPr lang="uk-UA" b="1" dirty="0"/>
              <a:t>алина</a:t>
            </a:r>
            <a:r>
              <a:rPr lang="uk-UA" dirty="0" smtClean="0"/>
              <a:t> </a:t>
            </a:r>
            <a:r>
              <a:rPr lang="uk-UA" b="1" dirty="0" smtClean="0"/>
              <a:t>Кирпа</a:t>
            </a:r>
            <a:br>
              <a:rPr lang="uk-UA" b="1" dirty="0" smtClean="0"/>
            </a:br>
            <a:r>
              <a:rPr lang="uk-UA" b="1" dirty="0" smtClean="0"/>
              <a:t>«Мій </a:t>
            </a:r>
            <a:r>
              <a:rPr lang="uk-UA" b="1" dirty="0"/>
              <a:t>ангел такий маленький...», «Коли до вас темної ночі</a:t>
            </a:r>
            <a:r>
              <a:rPr lang="uk-UA" b="1" dirty="0" smtClean="0"/>
              <a:t>...»</a:t>
            </a:r>
            <a:endParaRPr lang="ru-RU" dirty="0"/>
          </a:p>
        </p:txBody>
      </p:sp>
      <p:pic>
        <p:nvPicPr>
          <p:cNvPr id="7170" name="Picture 2" descr="Картинки по запросу Галини Кирп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15" y="187324"/>
            <a:ext cx="238125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78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Джерела творчості Г. </a:t>
            </a:r>
            <a:r>
              <a:rPr lang="uk-UA" b="1" dirty="0" err="1" smtClean="0">
                <a:solidFill>
                  <a:schemeClr val="accent5">
                    <a:lumMod val="50000"/>
                  </a:schemeClr>
                </a:solidFill>
              </a:rPr>
              <a:t>Каpпи</a:t>
            </a: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uk-UA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413932" y="2551837"/>
            <a:ext cx="94826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 </a:t>
            </a:r>
            <a:r>
              <a:rPr lang="uk-UA" sz="36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мотиви й образи українського дитя­чого фольклору: казок, забавлявок, загадок, колядок, легенд, колискових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пiceнь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413933" y="4522465"/>
            <a:ext cx="93641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Інше джерело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світова дитяча класика, добре знана Г.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Kаpпі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пеpeклaдачевi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201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avkababuin.com/image/cache/alias/divniy-lis-i-divniy-lis-ukr-822607/divniy-lis-i-divniy-lis-ukr-822607-121796-1000x1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0" b="21600"/>
          <a:stretch/>
        </p:blipFill>
        <p:spPr bwMode="auto">
          <a:xfrm>
            <a:off x="1784350" y="1736187"/>
            <a:ext cx="8623300" cy="4905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762000" y="658969"/>
            <a:ext cx="10668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молодших класах ви вивчали чимало таких творів.</a:t>
            </a: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 вони вам запам'яталися?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876939" y="3439551"/>
            <a:ext cx="300447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uk-UA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цій галявині – так, немов у раї: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Літають тихо бджілка і оса.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я котрусь гукну і поспитаю:</a:t>
            </a:r>
          </a:p>
          <a:p>
            <a:r>
              <a:rPr lang="uk-UA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 гарно на мені блищить роса?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00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7842" y="863600"/>
            <a:ext cx="7681414" cy="130386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Наскр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uk-UA" b="1" dirty="0" err="1" smtClean="0">
                <a:solidFill>
                  <a:schemeClr val="accent5">
                    <a:lumMod val="50000"/>
                  </a:schemeClr>
                </a:solidFill>
              </a:rPr>
              <a:t>зні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риси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стилю поете</a:t>
            </a:r>
            <a:r>
              <a:rPr lang="uk-UA" b="1" dirty="0" err="1" smtClean="0">
                <a:solidFill>
                  <a:schemeClr val="accent5">
                    <a:lumMod val="50000"/>
                  </a:schemeClr>
                </a:solidFill>
              </a:rPr>
              <a:t>си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метафоричність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ди</a:t>
            </a:r>
            <a:r>
              <a:rPr lang="uk-UA" b="1" dirty="0" err="1" smtClean="0">
                <a:solidFill>
                  <a:schemeClr val="accent5">
                    <a:lumMod val="50000"/>
                  </a:schemeClr>
                </a:solidFill>
              </a:rPr>
              <a:t>тинність</a:t>
            </a: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4068249" y="3039534"/>
            <a:ext cx="7340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Збірка вибраного письменниці називається «Місяць у колисці». На основі яких асоціацій з'явився такий метафоричний образ?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галина кирпа місяць у колисц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2" y="1267882"/>
            <a:ext cx="3810000" cy="537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054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7667" y="1602315"/>
            <a:ext cx="7188200" cy="3723217"/>
          </a:xfrm>
          <a:solidFill>
            <a:schemeClr val="bg1"/>
          </a:solidFill>
        </p:spPr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688165" y="2598205"/>
            <a:ext cx="6815669" cy="173143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«Мій ангел такий маленький...»</a:t>
            </a:r>
            <a:endParaRPr lang="ru-RU" dirty="0"/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67" y="154514"/>
            <a:ext cx="238125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546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295400" y="1375602"/>
            <a:ext cx="96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Що символізує янгол у творі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3600" b="1" dirty="0"/>
          </a:p>
        </p:txBody>
      </p:sp>
      <p:sp>
        <p:nvSpPr>
          <p:cNvPr id="5" name="Прямокутник 4"/>
          <p:cNvSpPr/>
          <p:nvPr/>
        </p:nvSpPr>
        <p:spPr>
          <a:xfrm>
            <a:off x="1295400" y="2789534"/>
            <a:ext cx="9601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Символізує </a:t>
            </a: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не лише вищу опіку, а й віру в людину, яка несе в своєму серці часточку 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добра.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32607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23432" y="1225602"/>
            <a:ext cx="9745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На які роздуми надихає нас вірш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36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1223433" y="2597202"/>
            <a:ext cx="97451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Запрошує </a:t>
            </a: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замислитися про існування речей, які, хоч і не мають матеріального виміру, однак суттєво впливають на наші вчинки. Вірш викликає роздуми про вічне та виводить уяву читача за межі буденності, навіює світлий, мрійливий душевний 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стан.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20663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308100" y="928638"/>
            <a:ext cx="957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Розгляньте строфічну будову поезії. В чому її особливість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36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800100" y="2534482"/>
            <a:ext cx="1059180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3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Авторка 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використала верлібр (</a:t>
            </a:r>
            <a:r>
              <a:rPr lang="uk-UA" sz="33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вільний вірш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</a:rPr>
              <a:t>), але з досить чіткою строфічною будовою. Цікаво, що кожна строфа має однаковий початок (</a:t>
            </a:r>
            <a:r>
              <a:rPr lang="uk-UA" sz="33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анафора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і після цього дається характеристика незримому супутникові, далі висловлюються відчуття героїні («</a:t>
            </a:r>
            <a:r>
              <a:rPr lang="uk-UA" sz="33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не бачу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</a:rPr>
              <a:t>», «</a:t>
            </a:r>
            <a:r>
              <a:rPr lang="uk-UA" sz="33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не чую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</a:rPr>
              <a:t>», «</a:t>
            </a:r>
            <a:r>
              <a:rPr lang="uk-UA" sz="33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не знаю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</a:rPr>
              <a:t>»). І, нарешті, завершують кожну строфу однакові словосполучення «</a:t>
            </a:r>
            <a:r>
              <a:rPr lang="uk-UA" sz="33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на моєму плечі</a:t>
            </a:r>
            <a:r>
              <a:rPr lang="uk-UA" sz="33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  <a:endParaRPr lang="ru-RU" sz="3300" b="1" dirty="0"/>
          </a:p>
        </p:txBody>
      </p:sp>
    </p:spTree>
    <p:extLst>
      <p:ext uri="{BB962C8B-B14F-4D97-AF65-F5344CB8AC3E}">
        <p14:creationId xmlns:p14="http://schemas.microsoft.com/office/powerpoint/2010/main" val="1504135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295402" y="567265"/>
            <a:ext cx="9601196" cy="1972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оригінально побудований </a:t>
            </a:r>
            <a:r>
              <a:rPr lang="uk-UA" sz="40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має елементи зоропоезії. Чий обрис нагадує кожна строфа?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1295402" y="2683934"/>
            <a:ext cx="96011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ЗОРОВА ПОЕЗІЯ</a:t>
            </a:r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r>
              <a:rPr lang="uk-UA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мистецький вид, що синтезує літературний текст і елементи зорових видів мистецтва (графіка, живопис, декоративно-прикладне мистецтво, архітектура, математичні знаки тощо) в одне естетичне ціле.</a:t>
            </a:r>
            <a:endParaRPr lang="uk-UA" sz="3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57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263652" y="4343483"/>
            <a:ext cx="9664698" cy="1799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uk-UA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строфі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аналізова­ного твору повторюється перший рядок 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анафора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</a:t>
            </a:r>
            <a:r>
              <a:rPr lang="uk-UA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танній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opa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3651" y="2487557"/>
            <a:ext cx="96646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Симплока </a:t>
            </a:r>
            <a:r>
              <a:rPr lang="ru-RU" sz="3600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(від грецького </a:t>
            </a:r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сплетіння) </a:t>
            </a:r>
            <a:r>
              <a:rPr lang="ru-RU" sz="3600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поєднання анафори (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єдинопочатку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з епіфорою (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єдинокінцем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 віршових строфах.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3679313" y="1356267"/>
            <a:ext cx="48333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400" b="1" dirty="0" smtClean="0">
                <a:solidFill>
                  <a:schemeClr val="accent4">
                    <a:lumMod val="50000"/>
                  </a:schemeClr>
                </a:solidFill>
              </a:rPr>
              <a:t>Теорія літератури </a:t>
            </a:r>
            <a:endParaRPr lang="uk-UA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24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185333" y="1033903"/>
            <a:ext cx="97705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Знайдіть у тексті повтори. Якого значення вони набувають у творі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36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1210733" y="2744168"/>
            <a:ext cx="97705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 </a:t>
            </a: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допомогою повторів створюється такий ритм, який, немов заколисуючи заспокоює читача, дозволяє йому зосередитися на роз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думах про невидимого заступника.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091499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23433" y="912969"/>
            <a:ext cx="97451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Визначте засоби, що надають поезії спокійного й лагідного тону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36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1223433" y="2530102"/>
            <a:ext cx="97451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Зменшено-пестливі форми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36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23433" y="3263037"/>
            <a:ext cx="97451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Змальовуючи ангела, авторка послуговується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епiтетами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пестливими словами (літотами), порівняннями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 у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за-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якою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вони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викорис-тані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479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257300" y="1240135"/>
            <a:ext cx="129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Тема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819400" y="963135"/>
            <a:ext cx="828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/>
              <a:t>Розповідь</a:t>
            </a:r>
            <a:r>
              <a:rPr lang="ru-RU" sz="3600" b="1" dirty="0" smtClean="0"/>
              <a:t> </a:t>
            </a:r>
            <a:r>
              <a:rPr lang="ru-RU" sz="3600" b="1" dirty="0"/>
              <a:t>про ангела, </a:t>
            </a:r>
            <a:r>
              <a:rPr lang="ru-RU" sz="3600" b="1" dirty="0" err="1" smtClean="0"/>
              <a:t>який</a:t>
            </a:r>
            <a:r>
              <a:rPr lang="ru-RU" sz="3600" b="1" dirty="0" smtClean="0"/>
              <a:t> незримо </a:t>
            </a:r>
            <a:r>
              <a:rPr lang="ru-RU" sz="3600" b="1" dirty="0" err="1"/>
              <a:t>супроводжує</a:t>
            </a:r>
            <a:r>
              <a:rPr lang="ru-RU" sz="3600" b="1" dirty="0"/>
              <a:t> </a:t>
            </a:r>
            <a:r>
              <a:rPr lang="ru-RU" sz="3600" b="1" dirty="0" err="1" smtClean="0"/>
              <a:t>ліричну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героїню</a:t>
            </a:r>
            <a:r>
              <a:rPr lang="ru-RU" sz="3600" b="1" dirty="0"/>
              <a:t>.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1257300" y="2601773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</a:rPr>
              <a:t>Основна думка</a:t>
            </a:r>
            <a:endParaRPr lang="uk-UA" sz="3600" b="1" dirty="0">
              <a:solidFill>
                <a:srgbClr val="C00000"/>
              </a:solidFill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257300" y="3201937"/>
            <a:ext cx="98425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/>
              <a:t>У кожної людини</a:t>
            </a:r>
            <a:r>
              <a:rPr lang="uk-UA" sz="3600" b="1" dirty="0"/>
              <a:t> </a:t>
            </a:r>
            <a:r>
              <a:rPr lang="uk-UA" sz="3600" b="1" dirty="0" smtClean="0"/>
              <a:t>є янгол-охоронець, який опікується нами все життя, незважаючи на те, що ми його ніколи не бачимо.</a:t>
            </a:r>
          </a:p>
          <a:p>
            <a:r>
              <a:rPr lang="uk-UA" sz="3600" b="1" dirty="0" smtClean="0"/>
              <a:t>Людині важливо відчувати підтримку вищих духовних сил і вірити у краще.</a:t>
            </a:r>
            <a:endParaRPr lang="uk-UA" sz="3600" b="1" dirty="0"/>
          </a:p>
        </p:txBody>
      </p:sp>
    </p:spTree>
    <p:extLst>
      <p:ext uri="{BB962C8B-B14F-4D97-AF65-F5344CB8AC3E}">
        <p14:creationId xmlns:p14="http://schemas.microsoft.com/office/powerpoint/2010/main" val="1573647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2009137"/>
              </p:ext>
            </p:extLst>
          </p:nvPr>
        </p:nvGraphicFramePr>
        <p:xfrm>
          <a:off x="882650" y="1742440"/>
          <a:ext cx="10426700" cy="4343400"/>
        </p:xfrm>
        <a:graphic>
          <a:graphicData uri="http://schemas.openxmlformats.org/drawingml/2006/table">
            <a:tbl>
              <a:tblPr/>
              <a:tblGrid>
                <a:gridCol w="4176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9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0720"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Художні засоби</a:t>
                      </a:r>
                      <a:endParaRPr lang="uk-UA" sz="36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Цитати</a:t>
                      </a:r>
                      <a:endParaRPr lang="uk-UA" sz="36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uk-UA" sz="3600" b="1">
                          <a:effectLst/>
                          <a:latin typeface="Times New Roman" panose="02020603050405020304" pitchFamily="18" charset="0"/>
                        </a:rPr>
                        <a:t>епітети</a:t>
                      </a:r>
                      <a:endParaRPr lang="uk-UA" sz="3600" b="1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3600" b="1" dirty="0" smtClean="0">
                          <a:effectLst/>
                          <a:latin typeface="Times New Roman" panose="02020603050405020304" pitchFamily="18" charset="0"/>
                        </a:rPr>
                        <a:t>маленький,</a:t>
                      </a:r>
                    </a:p>
                    <a:p>
                      <a:pPr algn="l"/>
                      <a:r>
                        <a:rPr lang="uk-UA" sz="3600" b="1" dirty="0" smtClean="0">
                          <a:effectLst/>
                          <a:latin typeface="Times New Roman" panose="02020603050405020304" pitchFamily="18" charset="0"/>
                        </a:rPr>
                        <a:t>легенький,</a:t>
                      </a:r>
                    </a:p>
                    <a:p>
                      <a:pPr algn="l"/>
                      <a:r>
                        <a:rPr lang="uk-UA" sz="3600" b="1" dirty="0" smtClean="0">
                          <a:effectLst/>
                          <a:latin typeface="Times New Roman" panose="02020603050405020304" pitchFamily="18" charset="0"/>
                        </a:rPr>
                        <a:t>тихесенький</a:t>
                      </a:r>
                      <a:endParaRPr lang="uk-UA" sz="3600" b="1" dirty="0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9520">
                <a:tc>
                  <a:txBody>
                    <a:bodyPr/>
                    <a:lstStyle/>
                    <a:p>
                      <a:pPr algn="l"/>
                      <a:r>
                        <a:rPr lang="uk-UA" sz="3600" b="1">
                          <a:effectLst/>
                          <a:latin typeface="Times New Roman" panose="02020603050405020304" pitchFamily="18" charset="0"/>
                        </a:rPr>
                        <a:t>зменшувально-пестлива лексика</a:t>
                      </a:r>
                      <a:endParaRPr lang="uk-UA" sz="3600" b="1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3600" b="1" dirty="0">
                          <a:effectLst/>
                          <a:latin typeface="Times New Roman" panose="02020603050405020304" pitchFamily="18" charset="0"/>
                        </a:rPr>
                        <a:t>крихітка, пушинка, тихенький, маленький</a:t>
                      </a:r>
                      <a:endParaRPr lang="uk-UA" sz="3600" b="1" dirty="0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lang="uk-UA" sz="3600" b="1" dirty="0">
                          <a:effectLst/>
                          <a:latin typeface="Times New Roman" panose="02020603050405020304" pitchFamily="18" charset="0"/>
                        </a:rPr>
                        <a:t>порівняння</a:t>
                      </a:r>
                      <a:endParaRPr lang="uk-UA" sz="3600" b="1" dirty="0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3600" b="1" dirty="0">
                          <a:effectLst/>
                          <a:latin typeface="Times New Roman" panose="02020603050405020304" pitchFamily="18" charset="0"/>
                        </a:rPr>
                        <a:t>тихіший трави</a:t>
                      </a:r>
                      <a:endParaRPr lang="uk-UA" sz="3600" b="1" dirty="0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882650" y="818634"/>
            <a:ext cx="40505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 засоби</a:t>
            </a:r>
            <a:endParaRPr lang="uk-UA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960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56475" y="1263134"/>
            <a:ext cx="49761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Мистецькі діалоги</a:t>
            </a:r>
            <a:endParaRPr lang="uk-UA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880202" y="2553037"/>
            <a:ext cx="104315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2C2C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Порівняйте репродукцію картини художника Володимира </a:t>
            </a:r>
            <a:r>
              <a:rPr lang="uk-UA" sz="3600" b="1" dirty="0" err="1" smtClean="0">
                <a:solidFill>
                  <a:srgbClr val="2C2C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Рум'янцева</a:t>
            </a:r>
            <a:r>
              <a:rPr lang="uk-UA" sz="3600" b="1" dirty="0" smtClean="0">
                <a:solidFill>
                  <a:srgbClr val="2C2C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якій змальовано ангела-охоронця, зі змістом вірша Галини Кирпи.</a:t>
            </a:r>
          </a:p>
          <a:p>
            <a:pPr algn="ctr"/>
            <a:r>
              <a:rPr lang="uk-UA" sz="3600" b="1" dirty="0" smtClean="0">
                <a:solidFill>
                  <a:srgbClr val="2C2C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основі ілюстрації доведіть, що ангел піклується про дитя, яке йому довірив Бог.</a:t>
            </a:r>
            <a:endParaRPr lang="uk-UA" sz="3600" b="1" i="0" dirty="0">
              <a:solidFill>
                <a:srgbClr val="2C2C2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570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6297"/>
            <a:ext cx="4645025" cy="6565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83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013282" y="1275834"/>
            <a:ext cx="41654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Діалоги текстів</a:t>
            </a:r>
            <a:endParaRPr lang="uk-UA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202053" y="2662535"/>
            <a:ext cx="97878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2C2C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Порівняйте вірш Галини Кирпи «Мій ангел такий маленький» із поезією Івана Малковича «З янголом на плечі». Доведіть, що сучасні поети уявляють собі ангелів-охоронців такими, як їх подає фольклор і народні уявлення.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748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3999658"/>
              </p:ext>
            </p:extLst>
          </p:nvPr>
        </p:nvGraphicFramePr>
        <p:xfrm>
          <a:off x="101600" y="1956336"/>
          <a:ext cx="11988800" cy="2945328"/>
        </p:xfrm>
        <a:graphic>
          <a:graphicData uri="http://schemas.openxmlformats.org/drawingml/2006/table">
            <a:tbl>
              <a:tblPr/>
              <a:tblGrid>
                <a:gridCol w="599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48">
                <a:tc>
                  <a:txBody>
                    <a:bodyPr/>
                    <a:lstStyle/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Кирпа.</a:t>
                      </a:r>
                    </a:p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«Мій ангел»</a:t>
                      </a:r>
                      <a:endParaRPr lang="uk-UA" sz="3600" b="1" noProof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377" marR="67377" marT="33688" marB="33688" anchor="ctr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І. Малкович.</a:t>
                      </a:r>
                    </a:p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«Із янголом на плечі»</a:t>
                      </a:r>
                      <a:endParaRPr lang="uk-UA" sz="3600" b="1" noProof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377" marR="67377" marT="33688" marB="33688" anchor="ctr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048">
                <a:tc gridSpan="2">
                  <a:txBody>
                    <a:bodyPr/>
                    <a:lstStyle/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Спільне</a:t>
                      </a:r>
                      <a:endParaRPr lang="uk-UA" sz="3600" b="1" noProof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377" marR="67377" marT="33688" marB="33688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048">
                <a:tc gridSpan="2">
                  <a:txBody>
                    <a:bodyPr/>
                    <a:lstStyle/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— про ангелів, які охороняють людину, про їхню нелегку турботу.</a:t>
                      </a:r>
                      <a:endParaRPr lang="uk-UA" sz="3600" b="1" noProof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377" marR="67377" marT="33688" marB="33688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178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398153"/>
              </p:ext>
            </p:extLst>
          </p:nvPr>
        </p:nvGraphicFramePr>
        <p:xfrm>
          <a:off x="101600" y="344640"/>
          <a:ext cx="11988800" cy="6169792"/>
        </p:xfrm>
        <a:graphic>
          <a:graphicData uri="http://schemas.openxmlformats.org/drawingml/2006/table">
            <a:tbl>
              <a:tblPr/>
              <a:tblGrid>
                <a:gridCol w="599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48">
                <a:tc gridSpan="2">
                  <a:txBody>
                    <a:bodyPr/>
                    <a:lstStyle/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Відмінне</a:t>
                      </a:r>
                      <a:endParaRPr lang="uk-UA" sz="3600" b="1" noProof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377" marR="67377" marT="33688" marB="33688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392">
                <a:tc>
                  <a:txBody>
                    <a:bodyPr/>
                    <a:lstStyle/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Вірш безсюжетний, передає почуття маленької людини; Невидима Божа підтримка; інша система </a:t>
                      </a:r>
                      <a:r>
                        <a:rPr lang="uk-UA" sz="3600" b="1" noProof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зображально</a:t>
                      </a:r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-виражальних засобів — анафора, </a:t>
                      </a:r>
                      <a:r>
                        <a:rPr lang="uk-UA" sz="3600" b="1" noProof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зменшувально</a:t>
                      </a:r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-пестливі слова, просторічні, розмовні слова.</a:t>
                      </a:r>
                      <a:endParaRPr lang="uk-UA" sz="3600" b="1" noProof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377" marR="67377" marT="33688" marB="33688" anchor="ctr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Вірш сюжетний, прослідковується ціла історія; ускладнені метафори (</a:t>
                      </a:r>
                      <a:r>
                        <a:rPr lang="uk-UA" sz="3600" b="1" i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сірий маятник життя</a:t>
                      </a:r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посилання на біблійні легенди (</a:t>
                      </a:r>
                      <a:r>
                        <a:rPr lang="uk-UA" sz="3600" b="1" i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виє Ірод моровий</a:t>
                      </a:r>
                      <a:r>
                        <a:rPr lang="uk-UA" sz="3600" b="1" noProof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 благання дорослої людини, якій доводиться долати нелегкі життєві шляхи</a:t>
                      </a:r>
                      <a:endParaRPr lang="uk-UA" sz="3600" b="1" noProof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377" marR="67377" marT="33688" marB="33688" anchor="ctr">
                    <a:lnL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892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38250" y="2551837"/>
            <a:ext cx="97155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2C2C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основі тексту поезії доведіть, що ліричний герой (героїня) ставиться до власного ангела дуже прихильно й доброзичливо.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3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7667" y="1602315"/>
            <a:ext cx="7188200" cy="3723217"/>
          </a:xfrm>
          <a:solidFill>
            <a:schemeClr val="bg1"/>
          </a:solidFill>
        </p:spPr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688165" y="2598205"/>
            <a:ext cx="6815669" cy="173143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«Коли до вас темної ночі»</a:t>
            </a:r>
            <a:endParaRPr lang="ru-RU" b="1" dirty="0"/>
          </a:p>
        </p:txBody>
      </p:sp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195260"/>
            <a:ext cx="254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3133970" y="4504420"/>
            <a:ext cx="59155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Жанр: </a:t>
            </a:r>
            <a:r>
              <a:rPr lang="uk-UA" sz="3600" b="1" i="1" dirty="0">
                <a:solidFill>
                  <a:srgbClr val="222222"/>
                </a:solidFill>
                <a:latin typeface="Times New Roman" panose="02020603050405020304" pitchFamily="18" charset="0"/>
              </a:rPr>
              <a:t>філософська лірика</a:t>
            </a:r>
            <a:r>
              <a:rPr lang="uk-UA" sz="36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002982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833966" y="889843"/>
            <a:ext cx="10524067" cy="50783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вірші йдеться про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мужнiй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волелюбний дух українців, який іноді прокидається в кожному з нас (приходить «</a:t>
            </a:r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темної ночі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 Щоб йога зберегти, треба подолати в собі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cтpax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інстинкт рабства,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вiдчути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гiдним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незалежним і так виховати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дiтей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Лише тоді постане вільна,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самостiйна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соборна Українська держава. Чи згодні ви з таким трактуванням вірша?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Вiдповідь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аргументуйте, використовуючи текст.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18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2540001"/>
            <a:ext cx="9601196" cy="2531532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Замість того, щоб сказати: «</a:t>
            </a:r>
            <a:r>
              <a:rPr lang="uk-UA" b="1" i="1" dirty="0" smtClean="0"/>
              <a:t>Коли вам насниться лев</a:t>
            </a:r>
            <a:r>
              <a:rPr lang="uk-UA" b="1" dirty="0" smtClean="0"/>
              <a:t>», 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uk-UA" b="1" dirty="0" smtClean="0"/>
              <a:t> авторка пише: «</a:t>
            </a:r>
            <a:r>
              <a:rPr lang="uk-UA" b="1" i="1" dirty="0" smtClean="0"/>
              <a:t>Коли до вас темної ночі</a:t>
            </a:r>
            <a:r>
              <a:rPr lang="uk-UA" b="1" dirty="0" smtClean="0"/>
              <a:t> / </a:t>
            </a:r>
            <a:r>
              <a:rPr lang="uk-UA" b="1" i="1" dirty="0" smtClean="0"/>
              <a:t>прийде Лев</a:t>
            </a:r>
            <a:r>
              <a:rPr lang="uk-UA" b="1" dirty="0" smtClean="0"/>
              <a:t>». Як ви думаєте, чому? Що це дає читачам?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733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2540001"/>
            <a:ext cx="9601196" cy="2531532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Текст твору наголошує, що лев матиме змогу спілкуватися з людиною, якій наснився. Що саме лева дуже хвилює? Обґрунтуйте свої висновки. 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12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2540001"/>
            <a:ext cx="9601196" cy="2531532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Чому настільки важливо, щоб лев навіть не знав, що на світі існують місця страшної неволі для «братів наших менших» 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uk-UA" b="1" dirty="0" smtClean="0"/>
              <a:t> зоопарки? 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072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333" y="2455333"/>
            <a:ext cx="10583333" cy="3784600"/>
          </a:xfrm>
        </p:spPr>
        <p:txBody>
          <a:bodyPr>
            <a:normAutofit fontScale="90000"/>
          </a:bodyPr>
          <a:lstStyle/>
          <a:p>
            <a:r>
              <a:rPr lang="uk-UA" b="1" dirty="0" err="1"/>
              <a:t>Народжен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uk-UA" b="1" dirty="0"/>
              <a:t>в</a:t>
            </a:r>
            <a:r>
              <a:rPr lang="en-US" b="1" dirty="0" err="1"/>
              <a:t>i</a:t>
            </a:r>
            <a:r>
              <a:rPr lang="uk-UA" b="1" dirty="0" err="1"/>
              <a:t>льними</a:t>
            </a:r>
            <a:r>
              <a:rPr lang="uk-UA" b="1" dirty="0"/>
              <a:t> зв</a:t>
            </a:r>
            <a:r>
              <a:rPr lang="en-US" b="1" dirty="0" err="1"/>
              <a:t>i</a:t>
            </a:r>
            <a:r>
              <a:rPr lang="uk-UA" b="1" dirty="0"/>
              <a:t>р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uk-UA" b="1" dirty="0"/>
              <a:t>мають почуття г</a:t>
            </a:r>
            <a:r>
              <a:rPr lang="en-US" b="1" dirty="0" err="1"/>
              <a:t>i</a:t>
            </a:r>
            <a:r>
              <a:rPr lang="uk-UA" b="1" dirty="0" err="1"/>
              <a:t>дност</a:t>
            </a:r>
            <a:r>
              <a:rPr lang="en-US" b="1" dirty="0" err="1"/>
              <a:t>i</a:t>
            </a:r>
            <a:r>
              <a:rPr lang="en-US" b="1" dirty="0"/>
              <a:t>, </a:t>
            </a:r>
            <a:r>
              <a:rPr lang="uk-UA" b="1" dirty="0"/>
              <a:t>як це </a:t>
            </a:r>
            <a:r>
              <a:rPr lang="uk-UA" b="1" dirty="0" err="1" smtClean="0"/>
              <a:t>прита</a:t>
            </a:r>
            <a:r>
              <a:rPr lang="ru-RU" b="1" dirty="0" err="1"/>
              <a:t>манно</a:t>
            </a:r>
            <a:r>
              <a:rPr lang="ru-RU" b="1" dirty="0"/>
              <a:t> </a:t>
            </a:r>
            <a:r>
              <a:rPr lang="ru-RU" b="1" dirty="0" err="1"/>
              <a:t>тiльки</a:t>
            </a:r>
            <a:r>
              <a:rPr lang="ru-RU" b="1" dirty="0"/>
              <a:t> людям. Прочитайте </a:t>
            </a:r>
            <a:r>
              <a:rPr lang="ru-RU" b="1" dirty="0" err="1"/>
              <a:t>вголос</a:t>
            </a:r>
            <a:r>
              <a:rPr lang="ru-RU" b="1" dirty="0"/>
              <a:t> </a:t>
            </a:r>
            <a:r>
              <a:rPr lang="ru-RU" b="1" dirty="0" err="1"/>
              <a:t>тi</a:t>
            </a:r>
            <a:r>
              <a:rPr lang="ru-RU" b="1" dirty="0"/>
              <a:t> рядки </a:t>
            </a:r>
            <a:r>
              <a:rPr lang="ru-RU" b="1" dirty="0" err="1"/>
              <a:t>вiрша</a:t>
            </a:r>
            <a:r>
              <a:rPr lang="ru-RU" b="1" dirty="0"/>
              <a:t>, у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iдеться</a:t>
            </a:r>
            <a:r>
              <a:rPr lang="ru-RU" b="1" dirty="0"/>
              <a:t> про </a:t>
            </a:r>
            <a:r>
              <a:rPr lang="ru-RU" b="1" dirty="0" err="1"/>
              <a:t>вiльних</a:t>
            </a:r>
            <a:r>
              <a:rPr lang="ru-RU" b="1" dirty="0"/>
              <a:t> </a:t>
            </a:r>
            <a:r>
              <a:rPr lang="ru-RU" b="1" dirty="0" err="1"/>
              <a:t>тварин</a:t>
            </a:r>
            <a:r>
              <a:rPr lang="ru-RU" b="1" dirty="0"/>
              <a:t> у </a:t>
            </a:r>
            <a:r>
              <a:rPr lang="ru-RU" b="1" dirty="0" err="1"/>
              <a:t>кiлькох</a:t>
            </a:r>
            <a:r>
              <a:rPr lang="ru-RU" b="1" dirty="0"/>
              <a:t> </a:t>
            </a:r>
            <a:r>
              <a:rPr lang="ru-RU" b="1" dirty="0" err="1"/>
              <a:t>поколiннях</a:t>
            </a:r>
            <a:r>
              <a:rPr lang="ru-RU" b="1" dirty="0"/>
              <a:t>.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подi­бну</a:t>
            </a:r>
            <a:r>
              <a:rPr lang="ru-RU" b="1" dirty="0"/>
              <a:t> </a:t>
            </a:r>
            <a:r>
              <a:rPr lang="ru-RU" b="1" dirty="0" err="1"/>
              <a:t>ситуацiю</a:t>
            </a:r>
            <a:r>
              <a:rPr lang="ru-RU" b="1" dirty="0"/>
              <a:t> </a:t>
            </a:r>
            <a:r>
              <a:rPr lang="ru-RU" b="1" dirty="0" err="1"/>
              <a:t>зiставити</a:t>
            </a:r>
            <a:r>
              <a:rPr lang="ru-RU" b="1" dirty="0"/>
              <a:t> з людьми? </a:t>
            </a:r>
            <a:r>
              <a:rPr lang="ru-RU" b="1" dirty="0" smtClean="0"/>
              <a:t>З </a:t>
            </a:r>
            <a:r>
              <a:rPr lang="ru-RU" b="1" dirty="0" err="1"/>
              <a:t>якими</a:t>
            </a:r>
            <a:r>
              <a:rPr lang="ru-RU" b="1" dirty="0"/>
              <a:t> й за </a:t>
            </a:r>
            <a:r>
              <a:rPr lang="ru-RU" b="1" dirty="0" err="1"/>
              <a:t>яких</a:t>
            </a:r>
            <a:r>
              <a:rPr lang="ru-RU" b="1" dirty="0"/>
              <a:t> умов? 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01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2540001"/>
            <a:ext cx="9601196" cy="2531532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Доведіть, що в цьому вірші немає ліричного героя, а є оповідач, який подає нам важливу ситуацію i виражає авторську позицію.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535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2540001"/>
            <a:ext cx="9601196" cy="25315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Як </a:t>
            </a:r>
            <a:r>
              <a:rPr lang="uk-UA" b="1" dirty="0" smtClean="0"/>
              <a:t>ви</a:t>
            </a:r>
            <a:r>
              <a:rPr lang="ru-RU" b="1" dirty="0" smtClean="0"/>
              <a:t> </a:t>
            </a:r>
            <a:r>
              <a:rPr lang="uk-UA" b="1" dirty="0" smtClean="0"/>
              <a:t>гадаєте</a:t>
            </a:r>
            <a:r>
              <a:rPr lang="ru-RU" b="1" dirty="0" smtClean="0"/>
              <a:t>, </a:t>
            </a:r>
            <a:r>
              <a:rPr lang="ru-RU" b="1" dirty="0"/>
              <a:t>лев у </a:t>
            </a:r>
            <a:r>
              <a:rPr lang="uk-UA" b="1" dirty="0" smtClean="0"/>
              <a:t>щойно</a:t>
            </a:r>
            <a:r>
              <a:rPr lang="ru-RU" b="1" dirty="0" smtClean="0"/>
              <a:t> </a:t>
            </a:r>
            <a:r>
              <a:rPr lang="ru-RU" b="1" dirty="0"/>
              <a:t>вами </a:t>
            </a:r>
            <a:r>
              <a:rPr lang="uk-UA" b="1" dirty="0" smtClean="0"/>
              <a:t>прочитаній</a:t>
            </a:r>
            <a:r>
              <a:rPr lang="ru-RU" b="1" dirty="0" smtClean="0"/>
              <a:t> </a:t>
            </a:r>
            <a:r>
              <a:rPr lang="uk-UA" b="1" dirty="0" smtClean="0"/>
              <a:t>поезії</a:t>
            </a:r>
            <a:r>
              <a:rPr lang="ru-RU" b="1" dirty="0" smtClean="0"/>
              <a:t> </a:t>
            </a:r>
            <a:r>
              <a:rPr lang="uk-UA" b="1" dirty="0" smtClean="0"/>
              <a:t>Галини Кирпи 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ru-RU" b="1" dirty="0" smtClean="0"/>
              <a:t> </a:t>
            </a:r>
            <a:r>
              <a:rPr lang="uk-UA" b="1" dirty="0" smtClean="0"/>
              <a:t>ліричний</a:t>
            </a:r>
            <a:r>
              <a:rPr lang="ru-RU" b="1" dirty="0" smtClean="0"/>
              <a:t> </a:t>
            </a:r>
            <a:r>
              <a:rPr lang="ru-RU" b="1" dirty="0"/>
              <a:t>герой </a:t>
            </a:r>
            <a:r>
              <a:rPr lang="uk-UA" b="1" dirty="0" smtClean="0"/>
              <a:t>чи</a:t>
            </a:r>
            <a:r>
              <a:rPr lang="ru-RU" b="1" dirty="0" smtClean="0"/>
              <a:t> </a:t>
            </a:r>
            <a:r>
              <a:rPr lang="uk-UA" b="1" dirty="0" smtClean="0"/>
              <a:t>ліричний</a:t>
            </a:r>
            <a:r>
              <a:rPr lang="ru-RU" b="1" dirty="0" smtClean="0"/>
              <a:t> </a:t>
            </a:r>
            <a:r>
              <a:rPr lang="ru-RU" b="1" dirty="0"/>
              <a:t>персонаж? Свою </a:t>
            </a:r>
            <a:r>
              <a:rPr lang="ru-RU" b="1" dirty="0" smtClean="0"/>
              <a:t>думку </a:t>
            </a:r>
            <a:r>
              <a:rPr lang="uk-UA" b="1" dirty="0" smtClean="0"/>
              <a:t>належно</a:t>
            </a:r>
            <a:r>
              <a:rPr lang="ru-RU" b="1" dirty="0" smtClean="0"/>
              <a:t> </a:t>
            </a:r>
            <a:r>
              <a:rPr lang="uk-UA" b="1" dirty="0" smtClean="0"/>
              <a:t>аргументуйте</a:t>
            </a:r>
            <a:r>
              <a:rPr lang="ru-RU" b="1" dirty="0" smtClean="0"/>
              <a:t>.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541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2540001"/>
            <a:ext cx="9601196" cy="2531532"/>
          </a:xfrm>
        </p:spPr>
        <p:txBody>
          <a:bodyPr>
            <a:normAutofit/>
          </a:bodyPr>
          <a:lstStyle/>
          <a:p>
            <a:r>
              <a:rPr lang="uk-UA" sz="4000" b="1" dirty="0" smtClean="0"/>
              <a:t>Доведіть або спростуйте, що цей вірш Галини Кирпи є верлібром.</a:t>
            </a:r>
            <a:endParaRPr lang="uk-UA" sz="40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320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295402" y="2912532"/>
            <a:ext cx="9601196" cy="2319868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Лірична медитація (обмірковування) </a:t>
            </a:r>
            <a:r>
              <a:rPr lang="ru-RU" sz="3600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насичені роздуми автора про щось, його глибока зосередженість на чомусь (на почутті, враженні).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679313" y="1356267"/>
            <a:ext cx="48333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400" b="1" dirty="0" smtClean="0">
                <a:solidFill>
                  <a:schemeClr val="accent4">
                    <a:lumMod val="50000"/>
                  </a:schemeClr>
                </a:solidFill>
              </a:rPr>
              <a:t>Теорія літератури </a:t>
            </a:r>
            <a:endParaRPr lang="uk-UA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224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346199" y="2690336"/>
            <a:ext cx="94911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 вірш алегоричний. Спробуйте розшифрувати алегоричний зміст </a:t>
            </a:r>
            <a:r>
              <a:rPr 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вiрша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«Коли до тебе темної ночі…». Про що він?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295402" y="1288533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</a:rPr>
              <a:t>Діалог із текстом</a:t>
            </a:r>
            <a:endParaRPr lang="uk-U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417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295402" y="2683932"/>
            <a:ext cx="9601196" cy="2942168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</a:rPr>
              <a:t>Алегорія</a:t>
            </a:r>
            <a:r>
              <a:rPr lang="uk-UA" sz="3600" b="1" dirty="0" smtClean="0"/>
              <a:t> (з грецької «інший» та «говорю») </a:t>
            </a:r>
            <a:r>
              <a:rPr lang="ru-RU" sz="3600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uk-UA" sz="3600" b="1" dirty="0" smtClean="0"/>
              <a:t> це інакомовлення, </a:t>
            </a:r>
            <a:r>
              <a:rPr lang="uk-UA" sz="3600" b="1" dirty="0" err="1" smtClean="0"/>
              <a:t>двоплановість</a:t>
            </a:r>
            <a:r>
              <a:rPr lang="uk-UA" sz="3600" b="1" dirty="0" smtClean="0"/>
              <a:t> художнього зображення. Коли під одним образом угадується інший, подібний до нього певним образом.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679313" y="1356267"/>
            <a:ext cx="48333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400" b="1" dirty="0" smtClean="0">
                <a:solidFill>
                  <a:schemeClr val="accent4">
                    <a:lumMod val="50000"/>
                  </a:schemeClr>
                </a:solidFill>
              </a:rPr>
              <a:t>Теорія літератури </a:t>
            </a:r>
            <a:endParaRPr lang="uk-UA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78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1261533" y="1180868"/>
            <a:ext cx="9668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Що </a:t>
            </a:r>
            <a:r>
              <a:rPr lang="uk-UA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4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значає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алегоричний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образ Лева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40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61533" y="2848801"/>
            <a:ext cx="96689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Лев </a:t>
            </a:r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є символом сили, свободи, гідності, благородства. Нам важко уявити його лякливим і зовсім неприродньо виглядає Лев у клітці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587381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40366" y="1226235"/>
            <a:ext cx="97112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Розкрийте значення образу зоопарку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1240366" y="3046568"/>
            <a:ext cx="97112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Місце</a:t>
            </a:r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де тварин тримають в неволі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04718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10733" y="893002"/>
            <a:ext cx="97705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Що авторка має на увазі, коли говорить про </a:t>
            </a:r>
            <a:r>
              <a:rPr lang="uk-UA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Лев'</a:t>
            </a:r>
            <a:r>
              <a:rPr lang="ru-RU" sz="40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ячу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Державу? </a:t>
            </a:r>
            <a:endParaRPr lang="ru-RU" sz="40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1210733" y="2798002"/>
            <a:ext cx="97705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Казкова </a:t>
            </a:r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Лев'яча Держава є алегоричним означенням бажаного суспільства вільних людей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266079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70000" y="873036"/>
            <a:ext cx="965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Як у поезії </a:t>
            </a:r>
            <a:r>
              <a:rPr lang="uk-UA" sz="40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пов'язуют</a:t>
            </a:r>
            <a:r>
              <a:rPr lang="ru-RU" sz="4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ься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дитинство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й </a:t>
            </a:r>
            <a:r>
              <a:rPr lang="ru-RU" sz="4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віра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4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ідеали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40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1270000" y="2642569"/>
            <a:ext cx="965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Зберігаючи </a:t>
            </a:r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 своїй душі дитячу віру в казку, лірична героїня закликає вберегти Лева від зоопарку і зробити все, щоб його нащадки не знали про неволю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768018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863599"/>
            <a:ext cx="9601196" cy="1303867"/>
          </a:xfrm>
        </p:spPr>
        <p:txBody>
          <a:bodyPr>
            <a:noAutofit/>
          </a:bodyPr>
          <a:lstStyle/>
          <a:p>
            <a:pPr algn="l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Яке смислове навантаження несуть перший і останній рядки?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95402" y="35475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Композиційний прийом </a:t>
            </a:r>
            <a:r>
              <a:rPr lang="ru-RU" sz="4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обрамлення.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90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308100" y="2967335"/>
            <a:ext cx="9626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Свобода, гідне життя потрібні не лише людині, а й кожному звірові. Гуманізм має бути основою всього нашого життя.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308100" y="1199634"/>
            <a:ext cx="74669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 </a:t>
            </a:r>
            <a:r>
              <a:rPr lang="uk-UA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головну думку твору.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04762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55540" y="790984"/>
            <a:ext cx="8280920" cy="823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 у вірші рефрен. </a:t>
            </a: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825500" y="1943100"/>
            <a:ext cx="10566400" cy="1866652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Рефрен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222222"/>
                </a:solidFill>
                <a:latin typeface="Arial" panose="020B0604020202020204" pitchFamily="34" charset="0"/>
              </a:rPr>
              <a:t>—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рядок або кілька рядків, які повторюються в кінці кожної строфи чи групи строф.</a:t>
            </a: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825500" y="4267324"/>
            <a:ext cx="10566400" cy="1656184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акцентує увагу читача на думці, зосередженій у ньому.</a:t>
            </a:r>
          </a:p>
        </p:txBody>
      </p:sp>
    </p:spTree>
    <p:extLst>
      <p:ext uri="{BB962C8B-B14F-4D97-AF65-F5344CB8AC3E}">
        <p14:creationId xmlns:p14="http://schemas.microsoft.com/office/powerpoint/2010/main" val="4151481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228791"/>
              </p:ext>
            </p:extLst>
          </p:nvPr>
        </p:nvGraphicFramePr>
        <p:xfrm>
          <a:off x="-1" y="169432"/>
          <a:ext cx="12192000" cy="6507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8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9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3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baseline="0" dirty="0" smtClean="0">
                          <a:effectLst/>
                        </a:rPr>
                        <a:t>                   </a:t>
                      </a:r>
                      <a:r>
                        <a:rPr lang="uk-UA" sz="3200" b="1" dirty="0" smtClean="0">
                          <a:effectLst/>
                        </a:rPr>
                        <a:t>Твір</a:t>
                      </a:r>
                      <a:endParaRPr lang="ru-RU" sz="3200" b="1" dirty="0" smtClean="0">
                        <a:effectLst/>
                      </a:endParaRPr>
                    </a:p>
                    <a:p>
                      <a:pPr marL="17780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uk-UA" sz="3200" b="1" dirty="0" smtClean="0">
                          <a:effectLst/>
                        </a:rPr>
                        <a:t>Стислий</a:t>
                      </a:r>
                      <a:endParaRPr lang="ru-RU" sz="3200" b="1" dirty="0" smtClean="0">
                        <a:effectLst/>
                      </a:endParaRPr>
                    </a:p>
                    <a:p>
                      <a:pPr marL="17780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uk-UA" sz="3200" b="1" dirty="0" smtClean="0">
                          <a:effectLst/>
                        </a:rPr>
                        <a:t>аналіз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 </a:t>
                      </a:r>
                      <a:r>
                        <a:rPr lang="uk-UA" sz="3200" b="1" dirty="0" smtClean="0">
                          <a:effectLst/>
                        </a:rPr>
                        <a:t>«</a:t>
                      </a:r>
                      <a:r>
                        <a:rPr lang="uk-UA" sz="3200" b="1" dirty="0">
                          <a:effectLst/>
                        </a:rPr>
                        <a:t>Мій ангел такий маленький»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 </a:t>
                      </a:r>
                      <a:r>
                        <a:rPr lang="uk-UA" sz="3200" b="1" dirty="0" smtClean="0">
                          <a:effectLst/>
                        </a:rPr>
                        <a:t>«</a:t>
                      </a:r>
                      <a:r>
                        <a:rPr lang="uk-UA" sz="3200" b="1" dirty="0">
                          <a:effectLst/>
                        </a:rPr>
                        <a:t>Коли до вас темної ночі»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3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600" b="1" dirty="0">
                          <a:effectLst/>
                        </a:rPr>
                        <a:t>Образ твору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600" b="1" dirty="0">
                          <a:effectLst/>
                        </a:rPr>
                        <a:t>Янгол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600" b="1" dirty="0">
                          <a:effectLst/>
                        </a:rPr>
                        <a:t>Лев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600" b="1" dirty="0">
                          <a:effectLst/>
                        </a:rPr>
                        <a:t>Тема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600" b="1" dirty="0">
                          <a:effectLst/>
                        </a:rPr>
                        <a:t>Розповідь про ангела, який незримо супроводжує ліричну героїню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600" b="1" dirty="0">
                          <a:effectLst/>
                        </a:rPr>
                        <a:t>Роздуми про ймовірну в майбутньому зустріч з Левом; прохання не казати йому про зоопарк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0" y="169432"/>
            <a:ext cx="3378200" cy="15577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04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35212"/>
              </p:ext>
            </p:extLst>
          </p:nvPr>
        </p:nvGraphicFramePr>
        <p:xfrm>
          <a:off x="0" y="297942"/>
          <a:ext cx="12192000" cy="6278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6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1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1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baseline="0" dirty="0" smtClean="0">
                          <a:effectLst/>
                        </a:rPr>
                        <a:t>                   </a:t>
                      </a:r>
                      <a:r>
                        <a:rPr lang="uk-UA" sz="3200" b="1" dirty="0" smtClean="0">
                          <a:effectLst/>
                        </a:rPr>
                        <a:t>Твір</a:t>
                      </a:r>
                      <a:endParaRPr lang="ru-RU" sz="3200" b="1" dirty="0" smtClean="0">
                        <a:effectLst/>
                      </a:endParaRP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uk-UA" sz="3200" b="1" dirty="0" smtClean="0">
                          <a:effectLst/>
                        </a:rPr>
                        <a:t>Стислий</a:t>
                      </a:r>
                      <a:endParaRPr lang="ru-RU" sz="3200" b="1" dirty="0" smtClean="0">
                        <a:effectLst/>
                      </a:endParaRPr>
                    </a:p>
                    <a:p>
                      <a:pPr marL="1778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uk-UA" sz="3200" b="1" dirty="0" smtClean="0">
                          <a:effectLst/>
                        </a:rPr>
                        <a:t>аналіз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 </a:t>
                      </a:r>
                      <a:r>
                        <a:rPr lang="uk-UA" sz="3200" b="1" dirty="0" smtClean="0">
                          <a:effectLst/>
                        </a:rPr>
                        <a:t>«</a:t>
                      </a:r>
                      <a:r>
                        <a:rPr lang="uk-UA" sz="3200" b="1" dirty="0">
                          <a:effectLst/>
                        </a:rPr>
                        <a:t>Мій ангел такий маленький»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 </a:t>
                      </a:r>
                      <a:r>
                        <a:rPr lang="uk-UA" sz="3200" b="1" dirty="0" smtClean="0">
                          <a:effectLst/>
                        </a:rPr>
                        <a:t>«</a:t>
                      </a:r>
                      <a:r>
                        <a:rPr lang="uk-UA" sz="3200" b="1" dirty="0">
                          <a:effectLst/>
                        </a:rPr>
                        <a:t>Коли до вас темної ночі»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3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600" b="1" dirty="0" smtClean="0">
                          <a:effectLst/>
                        </a:rPr>
                        <a:t>Основна думка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 smtClean="0">
                          <a:effectLst/>
                        </a:rPr>
                        <a:t>У кожної людини є янгол-охоронець, який опікується нами все життя, незважаючи на те, що ми його ніколи не бачимо. Людині важливо відчувати підтримку вищих духовних сил і вірити у краще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 smtClean="0">
                          <a:effectLst/>
                        </a:rPr>
                        <a:t>Якщо хоча б один лев не потрапить до зоопарку, то це призведе в майбутньому до виникнення цілої Лев'ячої Держави, де всі тварини будуть вільними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0" y="297942"/>
            <a:ext cx="3276600" cy="153085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242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272326"/>
              </p:ext>
            </p:extLst>
          </p:nvPr>
        </p:nvGraphicFramePr>
        <p:xfrm>
          <a:off x="-1" y="1655332"/>
          <a:ext cx="12192000" cy="36529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8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9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3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baseline="0" dirty="0" smtClean="0">
                          <a:effectLst/>
                        </a:rPr>
                        <a:t>                   </a:t>
                      </a:r>
                      <a:r>
                        <a:rPr lang="uk-UA" sz="3200" b="1" dirty="0" smtClean="0">
                          <a:effectLst/>
                        </a:rPr>
                        <a:t>Твір</a:t>
                      </a:r>
                      <a:endParaRPr lang="ru-RU" sz="3200" b="1" dirty="0" smtClean="0">
                        <a:effectLst/>
                      </a:endParaRPr>
                    </a:p>
                    <a:p>
                      <a:pPr marL="17780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uk-UA" sz="3200" b="1" dirty="0" smtClean="0">
                          <a:effectLst/>
                        </a:rPr>
                        <a:t>Стислий</a:t>
                      </a:r>
                      <a:endParaRPr lang="ru-RU" sz="3200" b="1" dirty="0" smtClean="0">
                        <a:effectLst/>
                      </a:endParaRPr>
                    </a:p>
                    <a:p>
                      <a:pPr marL="17780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uk-UA" sz="3200" b="1" dirty="0" smtClean="0">
                          <a:effectLst/>
                        </a:rPr>
                        <a:t>аналіз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 </a:t>
                      </a:r>
                      <a:r>
                        <a:rPr lang="uk-UA" sz="3200" b="1" dirty="0" smtClean="0">
                          <a:effectLst/>
                        </a:rPr>
                        <a:t>«</a:t>
                      </a:r>
                      <a:r>
                        <a:rPr lang="uk-UA" sz="3200" b="1" dirty="0">
                          <a:effectLst/>
                        </a:rPr>
                        <a:t>Мій ангел такий маленький»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 </a:t>
                      </a:r>
                      <a:r>
                        <a:rPr lang="uk-UA" sz="3200" b="1" dirty="0" smtClean="0">
                          <a:effectLst/>
                        </a:rPr>
                        <a:t>«</a:t>
                      </a:r>
                      <a:r>
                        <a:rPr lang="uk-UA" sz="3200" b="1" dirty="0">
                          <a:effectLst/>
                        </a:rPr>
                        <a:t>Коли до вас темної ночі»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3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Система віршування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Верлібр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>
                          <a:effectLst/>
                        </a:rPr>
                        <a:t>Верлібр</a:t>
                      </a:r>
                      <a:endParaRPr lang="ru-RU" sz="3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Художні засоби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Анафора, зменшено-пестливі слова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270510" algn="l"/>
                        </a:tabLst>
                      </a:pPr>
                      <a:r>
                        <a:rPr lang="uk-UA" sz="3200" b="1" dirty="0">
                          <a:effectLst/>
                        </a:rPr>
                        <a:t>Повтори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1081" marR="6108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0" y="1655332"/>
            <a:ext cx="3378200" cy="15577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319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295402" y="2627468"/>
            <a:ext cx="9577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	Підготуйтеся до виразного читання віршів Г. </a:t>
            </a:r>
            <a:r>
              <a:rPr lang="uk-UA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</a:t>
            </a:r>
            <a:r>
              <a:rPr lang="uk-UA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uk-UA" b="1" smtClean="0">
                <a:solidFill>
                  <a:schemeClr val="accent5">
                    <a:lumMod val="50000"/>
                  </a:schemeClr>
                </a:solidFill>
              </a:rPr>
              <a:t>ДОМАШНЄ ЗАВДАННЯ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555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388</TotalTime>
  <Words>1349</Words>
  <Application>Microsoft Office PowerPoint</Application>
  <PresentationFormat>Широкоэкранный</PresentationFormat>
  <Paragraphs>132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Calibri</vt:lpstr>
      <vt:lpstr>Garamond</vt:lpstr>
      <vt:lpstr>Times New Roman</vt:lpstr>
      <vt:lpstr>Природа</vt:lpstr>
      <vt:lpstr>Галина Кирпа «Мій ангел такий маленький...», «Коли до вас темної ночі...»</vt:lpstr>
      <vt:lpstr>Джерела творчості Г. Каpпи </vt:lpstr>
      <vt:lpstr>Презентация PowerPoint</vt:lpstr>
      <vt:lpstr>Наскрiзні риси стилю поетеси — метафоричність i дитинність.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  <vt:lpstr>Презентация PowerPoint</vt:lpstr>
      <vt:lpstr>Замість того, щоб сказати: «Коли вам насниться лев», — авторка пише: «Коли до вас темної ночі / прийде Лев». Як ви думаєте, чому? Що це дає читачам?</vt:lpstr>
      <vt:lpstr>Текст твору наголошує, що лев матиме змогу спілкуватися з людиною, якій наснився. Що саме лева дуже хвилює? Обґрунтуйте свої висновки. </vt:lpstr>
      <vt:lpstr>Чому настільки важливо, щоб лев навіть не знав, що на світі існують місця страшної неволі для «братів наших менших» — зоопарки? </vt:lpstr>
      <vt:lpstr>Народженi вiльними звiрi мають почуття гiдностi, як це притаманно тiльки людям. Прочитайте вголос тi рядки вiрша, у яких iдеться про вiльних тварин у кiлькох поколiннях. Чи можна подi­бну ситуацiю зiставити з людьми? З якими й за яких умов? </vt:lpstr>
      <vt:lpstr>Доведіть, що в цьому вірші немає ліричного героя, а є оповідач, який подає нам важливу ситуацію i виражає авторську позицію.</vt:lpstr>
      <vt:lpstr>Як ви гадаєте, лев у щойно вами прочитаній поезії Галини Кирпи — ліричний герой чи ліричний персонаж? Свою думку належно аргументуйте.</vt:lpstr>
      <vt:lpstr>Доведіть або спростуйте, що цей вірш Галини Кирпи є верлібром.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Яке смислове навантаження несуть перший і останній рядки?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Галина Кирпа «Мій ангел такий маленький...», «Коли до вас темної ночі...»</dc:title>
  <dc:creator>1</dc:creator>
  <cp:lastModifiedBy>Пользователь Windows</cp:lastModifiedBy>
  <cp:revision>25</cp:revision>
  <dcterms:created xsi:type="dcterms:W3CDTF">2019-12-24T19:32:42Z</dcterms:created>
  <dcterms:modified xsi:type="dcterms:W3CDTF">2021-01-19T09:05:51Z</dcterms:modified>
</cp:coreProperties>
</file>