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89F42A-644F-4CF3-9DED-E2B4E25364A1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BCD527-BC1C-4F33-95BC-D01A50D021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3071810"/>
            <a:ext cx="6172200" cy="1946752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Основні випадки чергування</a:t>
            </a:r>
            <a:br>
              <a:rPr lang="uk-UA" sz="3600" dirty="0" smtClean="0">
                <a:solidFill>
                  <a:srgbClr val="FF0000"/>
                </a:solidFill>
              </a:rPr>
            </a:br>
            <a:r>
              <a:rPr lang="uk-UA" sz="3600" dirty="0" smtClean="0">
                <a:solidFill>
                  <a:srgbClr val="FF0000"/>
                </a:solidFill>
              </a:rPr>
              <a:t>У-В</a:t>
            </a:r>
            <a:r>
              <a:rPr lang="uk-UA" sz="3600" smtClean="0">
                <a:solidFill>
                  <a:srgbClr val="FF0000"/>
                </a:solidFill>
              </a:rPr>
              <a:t>, І-Й,З-ЗІ-ІЗ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2500330" cy="364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  Основні     випадки  чергування </a:t>
            </a:r>
            <a:r>
              <a:rPr lang="uk-UA" b="1" i="1" dirty="0" smtClean="0">
                <a:solidFill>
                  <a:srgbClr val="FF0000"/>
                </a:solidFill>
              </a:rPr>
              <a:t>у-в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28596" y="1054504"/>
          <a:ext cx="8253417" cy="5097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1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232">
                <a:tc>
                  <a:txBody>
                    <a:bodyPr/>
                    <a:lstStyle/>
                    <a:p>
                      <a:r>
                        <a:rPr kumimoji="0" lang="uk-UA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   вживається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  уживається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 — В  не чергуються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4446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приголосними: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навчаюсь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гімназії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голосними: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була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Одесі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словах, що вживаються тільки з </a:t>
                      </a:r>
                      <a:r>
                        <a:rPr kumimoji="0" lang="uk-UA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або тільки з </a:t>
                      </a:r>
                      <a:r>
                        <a:rPr kumimoji="0" lang="uk-UA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оротар,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смішка,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дача,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года,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станова,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раження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4259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початку речення перед приголосним: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зошиті немає помилок.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початку речення перед голосними:   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оранжереї красиві квіти.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власних іменах і в словах іншомовного походження: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орскла,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рубель,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ніверситет,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горщина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5596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Незалежно від закінчення попереднього слова перед наступними в, ф, а також перед сполученнями літер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-льв-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-св-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-тв-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-хв-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Львові. 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Після голосного перед більшістю приголосних (крім в, ф,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-льв-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-св-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-хв-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тв.-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зв-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і под.)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Моя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дача. 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Основні     випадки  чергування </a:t>
            </a:r>
            <a:r>
              <a:rPr lang="uk-UA" b="1" i="1" dirty="0" smtClean="0">
                <a:solidFill>
                  <a:srgbClr val="FF0000"/>
                </a:solidFill>
              </a:rPr>
              <a:t> І-Й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857230"/>
          <a:ext cx="7467600" cy="5385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04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Завжди і</a:t>
                      </a:r>
                      <a:endParaRPr kumimoji="0"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Завжди 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і-й не чергуються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9294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Після будь-якого розділового знака: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Вітер війнув,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облетіло листя.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приголосними  звуками: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Ось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прийшла  весна.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голосними звуками: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срібло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олово.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зіставленні чи протиставленні слів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Чорний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білий, війна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мир.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759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Початок речення.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летіли знов іскри ясні (О. Олесь).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Після голосного звука перед приголосним: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розуміє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пояснює. 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Після інтонаційної паузи.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Щось </a:t>
                      </a:r>
                      <a:r>
                        <a:rPr kumimoji="0" lang="uk-UA" sz="16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такеє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бачить око,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серце жде чогось.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Зіставлення понять: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зима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літо.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словом , яке починається на Й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його…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5759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 звуком [й] та буквами я, ю, є, ї: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Воля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6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яснії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сни.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 словом, яке починається на є,ю,я, ї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Хто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як…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FF0000"/>
                </a:solidFill>
              </a:rPr>
              <a:t>Основні випадки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b="1" i="1" dirty="0" smtClean="0">
                <a:solidFill>
                  <a:srgbClr val="FF0000"/>
                </a:solidFill>
              </a:rPr>
              <a:t>чергування сполучників </a:t>
            </a:r>
            <a:br>
              <a:rPr lang="uk-UA" b="1" i="1" dirty="0" smtClean="0">
                <a:solidFill>
                  <a:srgbClr val="FF0000"/>
                </a:solidFill>
              </a:rPr>
            </a:br>
            <a:r>
              <a:rPr lang="uk-UA" b="1" i="1" dirty="0" smtClean="0">
                <a:solidFill>
                  <a:srgbClr val="FF0000"/>
                </a:solidFill>
              </a:rPr>
              <a:t>з -із-зі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000109"/>
          <a:ext cx="7467600" cy="5032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1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пишемо з</a:t>
                      </a:r>
                      <a:endParaRPr kumimoji="0"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пишемо зі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пишемо із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001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голосними: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Приїхали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Алушти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словом, яке починається на сполучення приголосних із першим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з, с, ш, щ тощо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Зі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школи,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зі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світу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приголосними: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Родом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із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Дніпра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179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голосним: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Приїхав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Оксаною</a:t>
                      </a:r>
                      <a:endParaRPr lang="ru-RU" sz="1600" i="1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</a:t>
                      </a:r>
                      <a:r>
                        <a:rPr kumimoji="0" lang="uk-UA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kumimoji="0" lang="uk-UA" sz="16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льв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Зі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Львову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с,ш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Мама 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сином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шовку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3441"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Після голосного перед приголосним (крім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с, ш</a:t>
                      </a:r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Танцювала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 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Миколою</a:t>
                      </a:r>
                      <a:endParaRPr kumimoji="0" lang="ru-RU" sz="16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Між групами приголосних, або перед чи після них: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Зустріч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творцем, </a:t>
                      </a:r>
                      <a:r>
                        <a:rPr kumimoji="0" lang="uk-UA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із</a:t>
                      </a:r>
                      <a:r>
                        <a:rPr kumimoji="0" lang="uk-UA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Бразилії</a:t>
                      </a:r>
                      <a:endParaRPr lang="ru-R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Лінгвістична гра   </a:t>
            </a:r>
            <a:r>
              <a:rPr lang="uk-UA" b="1" i="1" dirty="0" smtClean="0">
                <a:solidFill>
                  <a:srgbClr val="7030A0"/>
                </a:solidFill>
              </a:rPr>
              <a:t>«Редактор».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sz="2000" i="1" dirty="0" smtClean="0">
                <a:solidFill>
                  <a:srgbClr val="7030A0"/>
                </a:solidFill>
              </a:rPr>
              <a:t>Доберіть  з дужок  прийменник  або сполучник. Поясніть свій вибір.</a:t>
            </a:r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За науку – цілуй батька (і,й) матір (у,в) руку.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 Хліб (і, й) сонце найцінніше (в, у) світі.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Не підливай масла (у,в) вогонь.                                         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(В, у) пісні наша доля.    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 Яка пшениця, така (і,й) паляниця. 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(В, у) вікнах яскраві вогні.                                                                      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 Вік  учням (в, у)</a:t>
            </a:r>
            <a:r>
              <a:rPr lang="uk-UA" sz="2000" b="1" dirty="0" err="1" smtClean="0"/>
              <a:t>читись</a:t>
            </a:r>
            <a:r>
              <a:rPr lang="uk-UA" sz="2000" b="1" dirty="0" smtClean="0"/>
              <a:t>, а  (в, у)</a:t>
            </a:r>
            <a:r>
              <a:rPr lang="uk-UA" sz="2000" b="1" dirty="0" err="1" smtClean="0"/>
              <a:t>чителям</a:t>
            </a:r>
            <a:r>
              <a:rPr lang="uk-UA" sz="2000" b="1" dirty="0" smtClean="0"/>
              <a:t> — навчать.                                                                                                                                                                                                                                                                     Пісня (й, і) праця — великі дві сили.                                                           </a:t>
            </a:r>
            <a:endParaRPr lang="ru-RU" sz="2000" b="1" dirty="0" smtClean="0"/>
          </a:p>
          <a:p>
            <a:pPr>
              <a:buFont typeface="Wingdings" pitchFamily="2" charset="2"/>
              <a:buChar char="§"/>
            </a:pPr>
            <a:r>
              <a:rPr lang="uk-UA" sz="2000" b="1" dirty="0" smtClean="0"/>
              <a:t>Ми маємо право на сум (і, й) любов, на щастя, на сонце (й, і) трави.                                                                                                                       А (в, у) селах (в, у) веселих (і, й) люди веселі. </a:t>
            </a:r>
            <a:endParaRPr lang="ru-RU" sz="2000" b="1" dirty="0" smtClean="0"/>
          </a:p>
          <a:p>
            <a:endParaRPr lang="ru-RU" sz="2000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953383"/>
            <a:ext cx="1428824" cy="2081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Пояснювальний диктант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7030A0"/>
                </a:solidFill>
              </a:rPr>
              <a:t>Записати речення. Правильно вжити чергування з-зі-із. Пояснити.</a:t>
            </a:r>
            <a:endParaRPr lang="ru-RU" i="1" dirty="0" smtClean="0">
              <a:solidFill>
                <a:srgbClr val="7030A0"/>
              </a:solidFill>
            </a:endParaRPr>
          </a:p>
          <a:p>
            <a:r>
              <a:rPr lang="uk-UA" b="1" dirty="0" smtClean="0"/>
              <a:t>1. Постать, що (з, із) обличчя нагадує Мавку, з’являється з-за берези.</a:t>
            </a:r>
          </a:p>
          <a:p>
            <a:r>
              <a:rPr lang="ru-RU" b="1" dirty="0" smtClean="0"/>
              <a:t> </a:t>
            </a:r>
            <a:r>
              <a:rPr lang="uk-UA" b="1" dirty="0" smtClean="0"/>
              <a:t>2. (З, із) її приїздом якось повеселіла хата. </a:t>
            </a:r>
          </a:p>
          <a:p>
            <a:r>
              <a:rPr lang="uk-UA" b="1" dirty="0" smtClean="0"/>
              <a:t>3. </a:t>
            </a:r>
            <a:r>
              <a:rPr lang="ru-RU" b="1" dirty="0" smtClean="0"/>
              <a:t>І </a:t>
            </a:r>
            <a:r>
              <a:rPr lang="ru-RU" b="1" dirty="0" err="1" smtClean="0"/>
              <a:t>місив</a:t>
            </a:r>
            <a:r>
              <a:rPr lang="ru-RU" b="1" dirty="0" smtClean="0"/>
              <a:t> </a:t>
            </a:r>
            <a:r>
              <a:rPr lang="ru-RU" b="1" dirty="0" err="1" smtClean="0"/>
              <a:t>новий</a:t>
            </a:r>
            <a:r>
              <a:rPr lang="ru-RU" b="1" dirty="0" smtClean="0"/>
              <a:t> </a:t>
            </a:r>
            <a:r>
              <a:rPr lang="ru-RU" b="1" dirty="0" err="1" smtClean="0"/>
              <a:t>заміс</a:t>
            </a:r>
            <a:r>
              <a:rPr lang="ru-RU" b="1" dirty="0" smtClean="0"/>
              <a:t> </a:t>
            </a:r>
            <a:r>
              <a:rPr lang="uk-UA" b="1" dirty="0" smtClean="0"/>
              <a:t>(</a:t>
            </a:r>
            <a:r>
              <a:rPr lang="ru-RU" b="1" dirty="0" err="1" smtClean="0"/>
              <a:t>із</a:t>
            </a:r>
            <a:r>
              <a:rPr lang="uk-UA" b="1" dirty="0" smtClean="0"/>
              <a:t>, з)</a:t>
            </a:r>
            <a:r>
              <a:rPr lang="ru-RU" b="1" dirty="0" smtClean="0"/>
              <a:t> </a:t>
            </a:r>
            <a:r>
              <a:rPr lang="ru-RU" b="1" dirty="0" err="1" smtClean="0"/>
              <a:t>тіста</a:t>
            </a:r>
            <a:r>
              <a:rPr lang="ru-RU" b="1" dirty="0" smtClean="0"/>
              <a:t> старого.</a:t>
            </a:r>
          </a:p>
          <a:p>
            <a:r>
              <a:rPr lang="uk-UA" b="1" dirty="0" smtClean="0"/>
              <a:t>4. </a:t>
            </a:r>
            <a:r>
              <a:rPr lang="ru-RU" b="1" dirty="0" smtClean="0"/>
              <a:t>Бере книжку </a:t>
            </a:r>
            <a:r>
              <a:rPr lang="uk-UA" b="1" dirty="0" smtClean="0"/>
              <a:t>(з, </a:t>
            </a:r>
            <a:r>
              <a:rPr lang="ru-RU" b="1" dirty="0" err="1" smtClean="0"/>
              <a:t>зі</a:t>
            </a:r>
            <a:r>
              <a:rPr lang="uk-UA" b="1" dirty="0" smtClean="0"/>
              <a:t>)</a:t>
            </a:r>
            <a:r>
              <a:rPr lang="ru-RU" b="1" dirty="0" smtClean="0"/>
              <a:t> стола.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4214818"/>
            <a:ext cx="1361572" cy="1983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7030A0"/>
                </a:solidFill>
              </a:rPr>
              <a:t>Гра”Коректор”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sz="2000" i="1" dirty="0" smtClean="0">
                <a:solidFill>
                  <a:srgbClr val="7030A0"/>
                </a:solidFill>
              </a:rPr>
              <a:t>ВИПРАВИТИ ВСІ ПОРУШЕННЯ ПРАВИЛ ЧЕРГУВАННЯ </a:t>
            </a:r>
          </a:p>
          <a:p>
            <a:pPr marL="0" indent="0" algn="ctr">
              <a:buNone/>
            </a:pPr>
            <a:r>
              <a:rPr lang="uk-UA" sz="2000" i="1" dirty="0" smtClean="0">
                <a:solidFill>
                  <a:srgbClr val="7030A0"/>
                </a:solidFill>
              </a:rPr>
              <a:t>У-В , І-Й</a:t>
            </a:r>
          </a:p>
          <a:p>
            <a:r>
              <a:rPr lang="uk-UA" b="1" dirty="0" smtClean="0"/>
              <a:t>В лютому зима з весною уперше зустрічається.</a:t>
            </a:r>
          </a:p>
          <a:p>
            <a:r>
              <a:rPr lang="uk-UA" b="1" dirty="0" smtClean="0"/>
              <a:t>Холодний май - буде добрий урожай.</a:t>
            </a:r>
          </a:p>
          <a:p>
            <a:r>
              <a:rPr lang="uk-UA" b="1" dirty="0" smtClean="0"/>
              <a:t>В червні на полі густо, а в коморі пусто.</a:t>
            </a:r>
          </a:p>
          <a:p>
            <a:r>
              <a:rPr lang="uk-UA" b="1" dirty="0" smtClean="0"/>
              <a:t>Хто у листопаді не мерзне, тому і коло Йордану нічого біда не зробить.</a:t>
            </a:r>
          </a:p>
          <a:p>
            <a:r>
              <a:rPr lang="uk-UA" b="1" dirty="0" smtClean="0"/>
              <a:t>Прийшов грудень й приніс студінь.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78" cy="1769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86568" cy="114300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00B050"/>
                </a:solidFill>
              </a:rPr>
              <a:t>Домашнє завдання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uk-UA" sz="3600" dirty="0" smtClean="0"/>
          </a:p>
          <a:p>
            <a:endParaRPr lang="uk-UA" sz="3600" dirty="0" smtClean="0"/>
          </a:p>
          <a:p>
            <a:endParaRPr lang="uk-UA" sz="3600" dirty="0" smtClean="0"/>
          </a:p>
          <a:p>
            <a:pPr>
              <a:buNone/>
            </a:pPr>
            <a:r>
              <a:rPr lang="ru-RU" sz="3600" dirty="0" err="1" smtClean="0"/>
              <a:t>Виконат</a:t>
            </a:r>
            <a:r>
              <a:rPr lang="ru-RU" sz="3600" dirty="0" err="1" smtClean="0"/>
              <a:t>и</a:t>
            </a:r>
            <a:r>
              <a:rPr lang="ru-RU" sz="3600" dirty="0" smtClean="0"/>
              <a:t> </a:t>
            </a:r>
            <a:r>
              <a:rPr lang="ru-RU" sz="3600" dirty="0" err="1" smtClean="0"/>
              <a:t>вправу</a:t>
            </a:r>
            <a:r>
              <a:rPr lang="ru-RU" sz="3600" smtClean="0"/>
              <a:t> 293, с.113</a:t>
            </a:r>
            <a:endParaRPr lang="ru-RU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0"/>
            <a:ext cx="2500330" cy="3642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166</TotalTime>
  <Words>628</Words>
  <Application>Microsoft Office PowerPoint</Application>
  <PresentationFormat>Экран (4:3)</PresentationFormat>
  <Paragraphs>96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Schoolbook</vt:lpstr>
      <vt:lpstr>Wingdings</vt:lpstr>
      <vt:lpstr>Wingdings 2</vt:lpstr>
      <vt:lpstr>Эркер</vt:lpstr>
      <vt:lpstr>Основні випадки чергування У-В, І-Й,З-ЗІ-ІЗ</vt:lpstr>
      <vt:lpstr>  Основні     випадки  чергування у-в</vt:lpstr>
      <vt:lpstr>Основні     випадки  чергування  І-Й</vt:lpstr>
      <vt:lpstr>Основні випадки чергування сполучників  з -із-зі  </vt:lpstr>
      <vt:lpstr>Лінгвістична гра   «Редактор». </vt:lpstr>
      <vt:lpstr>Пояснювальний диктант</vt:lpstr>
      <vt:lpstr>Гра”Коректор”</vt:lpstr>
      <vt:lpstr>Домашнє завдання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18</cp:revision>
  <dcterms:created xsi:type="dcterms:W3CDTF">2020-02-02T11:40:19Z</dcterms:created>
  <dcterms:modified xsi:type="dcterms:W3CDTF">2021-01-17T16:19:37Z</dcterms:modified>
</cp:coreProperties>
</file>