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73" r:id="rId9"/>
  </p:sldIdLst>
  <p:sldSz cx="9144000" cy="6858000" type="screen4x3"/>
  <p:notesSz cx="7559675" cy="106918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2808000" y="3312000"/>
            <a:ext cx="3672000" cy="132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85000" lnSpcReduction="10000"/>
          </a:bodyPr>
          <a:lstStyle/>
          <a:p>
            <a:pPr algn="ctr">
              <a:lnSpc>
                <a:spcPct val="100000"/>
              </a:lnSpc>
            </a:pPr>
            <a:r>
              <a:rPr lang="ru-RU" sz="4800" b="1" i="1" strike="noStrike" spc="-1">
                <a:solidFill>
                  <a:srgbClr val="0033CC"/>
                </a:solidFill>
                <a:latin typeface="Times New Roman"/>
              </a:rPr>
              <a:t>Як писати есе</a:t>
            </a:r>
            <a:r>
              <a:t/>
            </a:r>
            <a:br/>
            <a:endParaRPr lang="ru-RU" sz="4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ru-RU" sz="2800" b="1" i="1" strike="noStrike" spc="-1">
                <a:solidFill>
                  <a:srgbClr val="0000DC"/>
                </a:solidFill>
                <a:latin typeface="Times New Roman"/>
              </a:rPr>
              <a:t>ТРИ КУТИ, НА ЯКИХ ГРУНТУЄТЬСЯ ЕСЕ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78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600" b="1" i="1" strike="noStrike" spc="-1">
                <a:solidFill>
                  <a:srgbClr val="000084"/>
                </a:solidFill>
                <a:latin typeface="Times New Roman"/>
              </a:rPr>
              <a:t>* Писати про те, що тобі цікаво</a:t>
            </a:r>
            <a:endParaRPr lang="ru-RU" sz="36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600" b="1" i="1" strike="noStrike" spc="-1">
                <a:solidFill>
                  <a:srgbClr val="000084"/>
                </a:solidFill>
                <a:latin typeface="Times New Roman"/>
              </a:rPr>
              <a:t>* Писати про те, що ти думаєш</a:t>
            </a:r>
            <a:endParaRPr lang="ru-RU" sz="36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600" b="1" i="1" strike="noStrike" spc="-1">
                <a:solidFill>
                  <a:srgbClr val="000084"/>
                </a:solidFill>
                <a:latin typeface="Times New Roman"/>
              </a:rPr>
              <a:t>* Писати так, як хочеться</a:t>
            </a:r>
            <a:endParaRPr lang="ru-RU" sz="3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431640" y="1680840"/>
            <a:ext cx="7992000" cy="191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600" b="1" i="1" strike="noStrike" spc="-1">
                <a:solidFill>
                  <a:srgbClr val="000084"/>
                </a:solidFill>
                <a:latin typeface="Times New Roman"/>
              </a:rPr>
              <a:t>    Есе (від франц. essai – спроба, проба, нарис) — прозаїчне висловлювання невеликого об’єму і вільної композиції, що виражає індивідуальні враження і міркування з конкретного приводу або питання і свідомо не претендує на вичерпну відповідь.</a:t>
            </a:r>
            <a:endParaRPr lang="ru-RU" sz="2600" b="0" strike="noStrike" spc="-1">
              <a:latin typeface="Arial"/>
            </a:endParaRPr>
          </a:p>
        </p:txBody>
      </p:sp>
      <p:pic>
        <p:nvPicPr>
          <p:cNvPr id="80" name="Рисунок 79"/>
          <p:cNvPicPr/>
          <p:nvPr/>
        </p:nvPicPr>
        <p:blipFill>
          <a:blip r:embed="rId2"/>
          <a:stretch/>
        </p:blipFill>
        <p:spPr>
          <a:xfrm>
            <a:off x="5555520" y="3672000"/>
            <a:ext cx="2580120" cy="2543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1"/>
          <p:cNvSpPr/>
          <p:nvPr/>
        </p:nvSpPr>
        <p:spPr>
          <a:xfrm>
            <a:off x="576000" y="800280"/>
            <a:ext cx="7200000" cy="378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400" b="1" i="1" strike="noStrike" spc="-1">
                <a:solidFill>
                  <a:srgbClr val="0000B0"/>
                </a:solidFill>
                <a:latin typeface="Arial"/>
              </a:rPr>
              <a:t>   </a:t>
            </a:r>
            <a:r>
              <a:rPr lang="ru-RU" sz="2400" b="1" i="1" strike="noStrike" spc="-1">
                <a:solidFill>
                  <a:srgbClr val="DC0000"/>
                </a:solidFill>
                <a:latin typeface="Arial"/>
              </a:rPr>
              <a:t>Пам’ятайте!</a:t>
            </a:r>
            <a:r>
              <a:rPr lang="ru-RU" sz="2400" b="1" i="1" strike="noStrike" spc="-1">
                <a:solidFill>
                  <a:srgbClr val="0000B0"/>
                </a:solidFill>
                <a:latin typeface="Arial"/>
              </a:rPr>
              <a:t> Обираючи жанр есе, ви можете дозволити собі бути суб’єктивними, зосередитися на частковому, а не на головному, висловлювати спірні міркування, наводячи мінімум доказів, але, з іншого боку, саме це може бути і небезпечним — уявна легкість — пиши собі, як бажаєш. Але зовсім не факт, що ваш твір вийде оригінальним та цікавим.</a:t>
            </a:r>
          </a:p>
          <a:p>
            <a:pPr algn="just">
              <a:lnSpc>
                <a:spcPct val="100000"/>
              </a:lnSpc>
            </a:pPr>
            <a:endParaRPr lang="ru-RU" sz="2400" b="1" i="1" strike="noStrike" spc="-1">
              <a:solidFill>
                <a:srgbClr val="0000B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400" b="1" i="1" strike="noStrike" spc="-1">
                <a:solidFill>
                  <a:srgbClr val="0000B0"/>
                </a:solidFill>
                <a:latin typeface="Arial"/>
              </a:rPr>
              <a:t>   Перш ніж обрати жанр есе, подумайте та переконайтесь у тому, що вам є що сказати.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76000" y="720000"/>
            <a:ext cx="5112000" cy="20577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i="1" strike="noStrike" spc="-1">
                <a:solidFill>
                  <a:srgbClr val="000084"/>
                </a:solidFill>
                <a:latin typeface="Times New Roman"/>
              </a:rPr>
              <a:t>Стиль есе вирізняється:</a:t>
            </a:r>
          </a:p>
          <a:p>
            <a:endParaRPr lang="ru-RU" sz="2800" b="1" i="1" strike="noStrike" spc="-1">
              <a:solidFill>
                <a:srgbClr val="000084"/>
              </a:solidFill>
              <a:latin typeface="Times New Roman"/>
            </a:endParaRPr>
          </a:p>
          <a:p>
            <a:r>
              <a:rPr lang="ru-RU" sz="2800" b="1" i="1" strike="noStrike" spc="-1">
                <a:solidFill>
                  <a:srgbClr val="000084"/>
                </a:solidFill>
                <a:latin typeface="Times New Roman"/>
              </a:rPr>
              <a:t>* афористичністю;</a:t>
            </a:r>
          </a:p>
          <a:p>
            <a:r>
              <a:rPr lang="ru-RU" sz="2800" b="1" i="1" strike="noStrike" spc="-1">
                <a:solidFill>
                  <a:srgbClr val="000084"/>
                </a:solidFill>
                <a:latin typeface="Times New Roman"/>
              </a:rPr>
              <a:t>* образністю;</a:t>
            </a:r>
          </a:p>
          <a:p>
            <a:r>
              <a:rPr lang="ru-RU" sz="2800" b="1" i="1" strike="noStrike" spc="-1">
                <a:solidFill>
                  <a:srgbClr val="000084"/>
                </a:solidFill>
                <a:latin typeface="Times New Roman"/>
              </a:rPr>
              <a:t>* парадоксальністю.</a:t>
            </a:r>
          </a:p>
        </p:txBody>
      </p:sp>
      <p:sp>
        <p:nvSpPr>
          <p:cNvPr id="83" name="TextShape 2"/>
          <p:cNvSpPr txBox="1"/>
          <p:nvPr/>
        </p:nvSpPr>
        <p:spPr>
          <a:xfrm>
            <a:off x="3744000" y="3168000"/>
            <a:ext cx="5132880" cy="323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i="1" strike="noStrike" spc="-1">
                <a:solidFill>
                  <a:srgbClr val="3B0076"/>
                </a:solidFill>
                <a:latin typeface="Times New Roman"/>
              </a:rPr>
              <a:t>Для есе характерне використання численних засобів художньої виразності:</a:t>
            </a:r>
          </a:p>
          <a:p>
            <a:endParaRPr lang="ru-RU" sz="2800" b="1" i="1" strike="noStrike" spc="-1">
              <a:solidFill>
                <a:srgbClr val="3B0076"/>
              </a:solidFill>
              <a:latin typeface="Times New Roman"/>
            </a:endParaRPr>
          </a:p>
          <a:p>
            <a:r>
              <a:rPr lang="ru-RU" sz="2800" b="1" i="1" strike="noStrike" spc="-1">
                <a:solidFill>
                  <a:srgbClr val="3B0076"/>
                </a:solidFill>
                <a:latin typeface="Times New Roman"/>
              </a:rPr>
              <a:t>* символи;</a:t>
            </a:r>
          </a:p>
          <a:p>
            <a:r>
              <a:rPr lang="ru-RU" sz="2800" b="1" i="1" strike="noStrike" spc="-1">
                <a:solidFill>
                  <a:srgbClr val="3B0076"/>
                </a:solidFill>
                <a:latin typeface="Times New Roman"/>
              </a:rPr>
              <a:t>* метафори;</a:t>
            </a:r>
          </a:p>
          <a:p>
            <a:r>
              <a:rPr lang="ru-RU" sz="2800" b="1" i="1" strike="noStrike" spc="-1">
                <a:solidFill>
                  <a:srgbClr val="3B0076"/>
                </a:solidFill>
                <a:latin typeface="Times New Roman"/>
              </a:rPr>
              <a:t>* порівняння;</a:t>
            </a:r>
          </a:p>
          <a:p>
            <a:r>
              <a:rPr lang="ru-RU" sz="2800" b="1" i="1" strike="noStrike" spc="-1">
                <a:solidFill>
                  <a:srgbClr val="3B0076"/>
                </a:solidFill>
                <a:latin typeface="Times New Roman"/>
              </a:rPr>
              <a:t>*алегоричні і притчові образи.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504000" y="360000"/>
            <a:ext cx="6840000" cy="1919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600" b="1" i="1" strike="noStrike" spc="-1">
                <a:solidFill>
                  <a:srgbClr val="000084"/>
                </a:solidFill>
                <a:latin typeface="Times New Roman"/>
              </a:rPr>
              <a:t>Для передачі особового сприйняття автору есе необхідно:</a:t>
            </a:r>
          </a:p>
          <a:p>
            <a:r>
              <a:rPr lang="ru-RU" sz="2600" b="1" i="1" strike="noStrike" spc="-1">
                <a:solidFill>
                  <a:srgbClr val="000084"/>
                </a:solidFill>
                <a:latin typeface="Times New Roman"/>
              </a:rPr>
              <a:t>* використовувати всілякі асоціації;</a:t>
            </a:r>
          </a:p>
          <a:p>
            <a:r>
              <a:rPr lang="ru-RU" sz="2600" b="1" i="1" strike="noStrike" spc="-1">
                <a:solidFill>
                  <a:srgbClr val="000084"/>
                </a:solidFill>
                <a:latin typeface="Times New Roman"/>
              </a:rPr>
              <a:t>* проводити паралелі;</a:t>
            </a:r>
          </a:p>
          <a:p>
            <a:r>
              <a:rPr lang="ru-RU" sz="2600" b="1" i="1" strike="noStrike" spc="-1">
                <a:solidFill>
                  <a:srgbClr val="000084"/>
                </a:solidFill>
                <a:latin typeface="Times New Roman"/>
              </a:rPr>
              <a:t>* добирати аналогії.</a:t>
            </a:r>
          </a:p>
        </p:txBody>
      </p:sp>
      <p:sp>
        <p:nvSpPr>
          <p:cNvPr id="85" name="TextShape 2"/>
          <p:cNvSpPr txBox="1"/>
          <p:nvPr/>
        </p:nvSpPr>
        <p:spPr>
          <a:xfrm>
            <a:off x="3312000" y="3960000"/>
            <a:ext cx="5616000" cy="2650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600" b="1" i="1" strike="noStrike" spc="-1">
                <a:solidFill>
                  <a:srgbClr val="000084"/>
                </a:solidFill>
                <a:latin typeface="Times New Roman"/>
              </a:rPr>
              <a:t>Есе буде цікавим, якщо в ньому будуть присутні:</a:t>
            </a:r>
          </a:p>
          <a:p>
            <a:r>
              <a:rPr lang="ru-RU" sz="2600" b="1" i="1" strike="noStrike" spc="-1">
                <a:solidFill>
                  <a:srgbClr val="000084"/>
                </a:solidFill>
                <a:latin typeface="Times New Roman"/>
              </a:rPr>
              <a:t>* непередбачувані(парадоксальні) </a:t>
            </a:r>
          </a:p>
          <a:p>
            <a:r>
              <a:rPr lang="ru-RU" sz="2600" b="1" i="1" strike="noStrike" spc="-1">
                <a:solidFill>
                  <a:srgbClr val="000084"/>
                </a:solidFill>
                <a:latin typeface="Times New Roman"/>
              </a:rPr>
              <a:t>* висновки;</a:t>
            </a:r>
          </a:p>
          <a:p>
            <a:r>
              <a:rPr lang="ru-RU" sz="2600" b="1" i="1" strike="noStrike" spc="-1">
                <a:solidFill>
                  <a:srgbClr val="000084"/>
                </a:solidFill>
                <a:latin typeface="Times New Roman"/>
              </a:rPr>
              <a:t>* несподівані повороти;</a:t>
            </a:r>
          </a:p>
          <a:p>
            <a:r>
              <a:rPr lang="ru-RU" sz="2600" b="1" i="1" strike="noStrike" spc="-1">
                <a:solidFill>
                  <a:srgbClr val="000084"/>
                </a:solidFill>
                <a:latin typeface="Times New Roman"/>
              </a:rPr>
              <a:t>* цікаві зчеплення.</a:t>
            </a:r>
          </a:p>
        </p:txBody>
      </p:sp>
      <p:sp>
        <p:nvSpPr>
          <p:cNvPr id="86" name="TextShape 3"/>
          <p:cNvSpPr txBox="1"/>
          <p:nvPr/>
        </p:nvSpPr>
        <p:spPr>
          <a:xfrm>
            <a:off x="432000" y="2664000"/>
            <a:ext cx="8301960" cy="1187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/>
            <a:r>
              <a:rPr lang="ru-RU" sz="2600" b="1" i="1" strike="noStrike" spc="-1">
                <a:solidFill>
                  <a:srgbClr val="4E0027"/>
                </a:solidFill>
                <a:latin typeface="Times New Roman"/>
              </a:rPr>
              <a:t>   Мовна будова есе — це динамічне чергування полемічних висловів, питань, проблем, використання розмовної інтонації і лексики.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792000" y="648000"/>
            <a:ext cx="5832000" cy="1946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ru-RU" sz="4400" b="1" i="1" strike="noStrike" spc="-1" dirty="0" err="1" smtClean="0">
                <a:solidFill>
                  <a:srgbClr val="840000"/>
                </a:solidFill>
                <a:latin typeface="Times New Roman"/>
              </a:rPr>
              <a:t>Домашнє</a:t>
            </a:r>
            <a:r>
              <a:rPr lang="ru-RU" sz="4400" b="1" i="1" strike="noStrike" spc="-1" dirty="0" smtClean="0">
                <a:solidFill>
                  <a:srgbClr val="840000"/>
                </a:solidFill>
                <a:latin typeface="Times New Roman"/>
              </a:rPr>
              <a:t> </a:t>
            </a:r>
            <a:r>
              <a:rPr lang="ru-RU" sz="4400" b="1" i="1" strike="noStrike" spc="-1" dirty="0" err="1" smtClean="0">
                <a:solidFill>
                  <a:srgbClr val="840000"/>
                </a:solidFill>
                <a:latin typeface="Times New Roman"/>
              </a:rPr>
              <a:t>завдання</a:t>
            </a:r>
            <a:endParaRPr lang="ru-RU" sz="4400" b="1" i="1" strike="noStrike" spc="-1" dirty="0" smtClean="0">
              <a:solidFill>
                <a:srgbClr val="840000"/>
              </a:solidFill>
              <a:latin typeface="Times New Roman"/>
            </a:endParaRPr>
          </a:p>
          <a:p>
            <a:pPr algn="ctr"/>
            <a:r>
              <a:rPr lang="ru-RU" sz="4400" b="1" i="1" spc="-1" dirty="0" err="1" smtClean="0">
                <a:solidFill>
                  <a:srgbClr val="840000"/>
                </a:solidFill>
                <a:latin typeface="Times New Roman"/>
              </a:rPr>
              <a:t>Написати</a:t>
            </a:r>
            <a:r>
              <a:rPr lang="ru-RU" sz="4400" b="1" i="1" spc="-1" dirty="0" smtClean="0">
                <a:solidFill>
                  <a:srgbClr val="840000"/>
                </a:solidFill>
                <a:latin typeface="Times New Roman"/>
              </a:rPr>
              <a:t> </a:t>
            </a:r>
            <a:r>
              <a:rPr lang="ru-RU" sz="4400" b="1" i="1" spc="-1" smtClean="0">
                <a:solidFill>
                  <a:srgbClr val="840000"/>
                </a:solidFill>
                <a:latin typeface="Times New Roman"/>
              </a:rPr>
              <a:t>есе</a:t>
            </a:r>
            <a:endParaRPr lang="ru-RU" sz="4400" b="1" i="1" strike="noStrike" spc="-1" dirty="0">
              <a:solidFill>
                <a:srgbClr val="840000"/>
              </a:solidFill>
              <a:latin typeface="Times New Roman"/>
            </a:endParaRPr>
          </a:p>
        </p:txBody>
      </p:sp>
      <p:pic>
        <p:nvPicPr>
          <p:cNvPr id="106" name="Рисунок 105"/>
          <p:cNvPicPr/>
          <p:nvPr/>
        </p:nvPicPr>
        <p:blipFill>
          <a:blip r:embed="rId2"/>
          <a:stretch/>
        </p:blipFill>
        <p:spPr>
          <a:xfrm rot="4200">
            <a:off x="3720600" y="2636280"/>
            <a:ext cx="4988880" cy="3624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266</Words>
  <Application>Microsoft Office PowerPoint</Application>
  <PresentationFormat>Экран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DejaVu Sans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subject/>
  <dc:creator>Наталья</dc:creator>
  <dc:description/>
  <cp:lastModifiedBy>Пользователь Windows</cp:lastModifiedBy>
  <cp:revision>5</cp:revision>
  <dcterms:created xsi:type="dcterms:W3CDTF">2014-10-14T12:21:29Z</dcterms:created>
  <dcterms:modified xsi:type="dcterms:W3CDTF">2021-01-19T09:00:06Z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</vt:i4>
  </property>
</Properties>
</file>