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  <p:sldId id="268" r:id="rId6"/>
    <p:sldId id="26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5C3D55D-623F-4AFE-924D-2B6A9E550A4F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05D23CD-6905-4F19-8280-30FD8C3ED55E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Дієприслівниковий зворот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uk-UA" dirty="0" smtClean="0"/>
          </a:p>
          <a:p>
            <a:r>
              <a:rPr lang="uk-UA" dirty="0" smtClean="0">
                <a:solidFill>
                  <a:schemeClr val="tx2"/>
                </a:solidFill>
              </a:rPr>
              <a:t>Що таке дієприслівник?</a:t>
            </a:r>
          </a:p>
          <a:p>
            <a:r>
              <a:rPr lang="uk-UA" dirty="0" smtClean="0">
                <a:solidFill>
                  <a:schemeClr val="tx2"/>
                </a:solidFill>
              </a:rPr>
              <a:t>Що таке дієприслівниковий зворот?</a:t>
            </a:r>
          </a:p>
          <a:p>
            <a:r>
              <a:rPr lang="uk-UA" dirty="0" smtClean="0">
                <a:solidFill>
                  <a:schemeClr val="tx2"/>
                </a:solidFill>
              </a:rPr>
              <a:t>Що ми знаємо про дієприслівникові звороти?</a:t>
            </a:r>
          </a:p>
          <a:p>
            <a:pPr>
              <a:buNone/>
            </a:pPr>
            <a:r>
              <a:rPr lang="uk-UA" dirty="0" smtClean="0">
                <a:solidFill>
                  <a:schemeClr val="tx2"/>
                </a:solidFill>
              </a:rPr>
              <a:t>(є одним членом речення – обставиною; відокремлюється комою на письмі)</a:t>
            </a:r>
          </a:p>
          <a:p>
            <a:pPr>
              <a:buNone/>
            </a:pPr>
            <a:endParaRPr lang="uk-UA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Тремтить жайворонок, </a:t>
            </a:r>
            <a:r>
              <a:rPr lang="uk-UA" u="dotDash" dirty="0" smtClean="0">
                <a:solidFill>
                  <a:schemeClr val="accent1"/>
                </a:solidFill>
              </a:rPr>
              <a:t>сіючи свої пісні на землю</a:t>
            </a:r>
            <a:r>
              <a:rPr lang="uk-UA" dirty="0" smtClean="0">
                <a:solidFill>
                  <a:schemeClr val="accent1"/>
                </a:solidFill>
              </a:rPr>
              <a:t>.</a:t>
            </a:r>
          </a:p>
          <a:p>
            <a:pPr algn="ctr">
              <a:buNone/>
            </a:pPr>
            <a:r>
              <a:rPr lang="uk-UA" u="dotDash" dirty="0" smtClean="0">
                <a:solidFill>
                  <a:schemeClr val="accent1"/>
                </a:solidFill>
              </a:rPr>
              <a:t>Сіючи свої пісні на землю</a:t>
            </a:r>
            <a:r>
              <a:rPr lang="uk-UA" dirty="0" smtClean="0">
                <a:solidFill>
                  <a:schemeClr val="accent1"/>
                </a:solidFill>
              </a:rPr>
              <a:t>, тремтить жайворонок.</a:t>
            </a:r>
          </a:p>
          <a:p>
            <a:pPr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Жайворонок, </a:t>
            </a:r>
            <a:r>
              <a:rPr lang="uk-UA" u="dotDash" dirty="0" smtClean="0">
                <a:solidFill>
                  <a:schemeClr val="accent1"/>
                </a:solidFill>
              </a:rPr>
              <a:t>сіючи свої пісні на землю, </a:t>
            </a:r>
            <a:r>
              <a:rPr lang="uk-UA" smtClean="0">
                <a:solidFill>
                  <a:schemeClr val="accent1"/>
                </a:solidFill>
              </a:rPr>
              <a:t>тремтить у </a:t>
            </a:r>
            <a:r>
              <a:rPr lang="uk-UA" dirty="0" smtClean="0">
                <a:solidFill>
                  <a:schemeClr val="accent1"/>
                </a:solidFill>
              </a:rPr>
              <a:t>повітрі.</a:t>
            </a:r>
          </a:p>
          <a:p>
            <a:endParaRPr lang="uk-UA" dirty="0" smtClean="0">
              <a:solidFill>
                <a:schemeClr val="tx2"/>
              </a:solidFill>
            </a:endParaRPr>
          </a:p>
          <a:p>
            <a:endParaRPr lang="uk-UA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779912" y="5661248"/>
            <a:ext cx="216024" cy="288032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Зауважте!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uk-UA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chemeClr val="accent1"/>
                </a:solidFill>
              </a:rPr>
              <a:t>НЕ</a:t>
            </a:r>
            <a:r>
              <a:rPr lang="uk-UA" dirty="0" smtClean="0"/>
              <a:t> </a:t>
            </a:r>
            <a:r>
              <a:rPr lang="uk-UA" dirty="0" smtClean="0">
                <a:solidFill>
                  <a:schemeClr val="tx2"/>
                </a:solidFill>
              </a:rPr>
              <a:t>відокремлюємо комами дієприслівниковий зворот:</a:t>
            </a:r>
          </a:p>
          <a:p>
            <a:r>
              <a:rPr lang="uk-UA" dirty="0" smtClean="0">
                <a:solidFill>
                  <a:schemeClr val="tx2"/>
                </a:solidFill>
              </a:rPr>
              <a:t> якщо він є фразеологізмом</a:t>
            </a:r>
          </a:p>
          <a:p>
            <a:pPr algn="ctr">
              <a:buNone/>
            </a:pPr>
            <a:r>
              <a:rPr lang="uk-UA" dirty="0" smtClean="0">
                <a:solidFill>
                  <a:schemeClr val="tx2"/>
                </a:solidFill>
              </a:rPr>
              <a:t>Хлопчик слухав </a:t>
            </a:r>
            <a:r>
              <a:rPr lang="uk-UA" u="dotDash" dirty="0" smtClean="0">
                <a:solidFill>
                  <a:schemeClr val="tx2"/>
                </a:solidFill>
              </a:rPr>
              <a:t>затамувавши подих</a:t>
            </a:r>
            <a:r>
              <a:rPr lang="uk-UA" dirty="0" smtClean="0">
                <a:solidFill>
                  <a:schemeClr val="tx2"/>
                </a:solidFill>
              </a:rPr>
              <a:t>.</a:t>
            </a:r>
          </a:p>
          <a:p>
            <a:pPr algn="ctr">
              <a:buNone/>
            </a:pPr>
            <a:r>
              <a:rPr lang="uk-UA" dirty="0" smtClean="0">
                <a:solidFill>
                  <a:schemeClr val="tx2"/>
                </a:solidFill>
              </a:rPr>
              <a:t>Годі вже сидіти </a:t>
            </a:r>
            <a:r>
              <a:rPr lang="uk-UA" u="dotDash" dirty="0" smtClean="0">
                <a:solidFill>
                  <a:schemeClr val="tx2"/>
                </a:solidFill>
              </a:rPr>
              <a:t>склавши руки</a:t>
            </a:r>
            <a:r>
              <a:rPr lang="uk-UA" dirty="0" smtClean="0">
                <a:solidFill>
                  <a:schemeClr val="tx2"/>
                </a:solidFill>
              </a:rPr>
              <a:t>!</a:t>
            </a:r>
          </a:p>
          <a:p>
            <a:r>
              <a:rPr lang="uk-UA" dirty="0" smtClean="0">
                <a:solidFill>
                  <a:schemeClr val="tx2"/>
                </a:solidFill>
              </a:rPr>
              <a:t> якщо перед зворотом є підсилювальна частка і(й)</a:t>
            </a:r>
          </a:p>
          <a:p>
            <a:pPr algn="ctr">
              <a:buNone/>
            </a:pPr>
            <a:r>
              <a:rPr lang="uk-UA" dirty="0" smtClean="0">
                <a:solidFill>
                  <a:schemeClr val="tx2"/>
                </a:solidFill>
              </a:rPr>
              <a:t>Можна робити добрі справи </a:t>
            </a:r>
            <a:r>
              <a:rPr lang="uk-UA" u="dotDash" dirty="0" smtClean="0">
                <a:solidFill>
                  <a:schemeClr val="accent1"/>
                </a:solidFill>
              </a:rPr>
              <a:t>і</a:t>
            </a:r>
            <a:r>
              <a:rPr lang="uk-UA" u="dotDash" dirty="0" smtClean="0">
                <a:solidFill>
                  <a:schemeClr val="tx2"/>
                </a:solidFill>
              </a:rPr>
              <a:t> не чекаючи похвали</a:t>
            </a:r>
            <a:r>
              <a:rPr lang="uk-UA" dirty="0" smtClean="0">
                <a:solidFill>
                  <a:schemeClr val="tx2"/>
                </a:solidFill>
              </a:rPr>
              <a:t>.</a:t>
            </a:r>
          </a:p>
          <a:p>
            <a:r>
              <a:rPr lang="uk-UA" dirty="0" smtClean="0">
                <a:solidFill>
                  <a:schemeClr val="tx2"/>
                </a:solidFill>
              </a:rPr>
              <a:t>якщо зворот виступає в ролі однорідного члена і приєднується єднальним сполучником</a:t>
            </a:r>
          </a:p>
          <a:p>
            <a:pPr algn="ctr">
              <a:buNone/>
            </a:pPr>
            <a:r>
              <a:rPr lang="uk-UA" dirty="0" smtClean="0">
                <a:solidFill>
                  <a:schemeClr val="tx2"/>
                </a:solidFill>
              </a:rPr>
              <a:t>Автобус їхав </a:t>
            </a:r>
            <a:r>
              <a:rPr lang="uk-UA" u="dotDash" dirty="0" smtClean="0">
                <a:solidFill>
                  <a:schemeClr val="tx2"/>
                </a:solidFill>
              </a:rPr>
              <a:t>швидко</a:t>
            </a:r>
            <a:r>
              <a:rPr lang="uk-UA" dirty="0" smtClean="0">
                <a:solidFill>
                  <a:schemeClr val="tx2"/>
                </a:solidFill>
              </a:rPr>
              <a:t> і </a:t>
            </a:r>
            <a:r>
              <a:rPr lang="uk-UA" u="dotDash" dirty="0" smtClean="0">
                <a:solidFill>
                  <a:schemeClr val="tx2"/>
                </a:solidFill>
              </a:rPr>
              <a:t>не зупиняючись на зупинках</a:t>
            </a:r>
            <a:r>
              <a:rPr lang="uk-UA" dirty="0" smtClean="0">
                <a:solidFill>
                  <a:schemeClr val="tx2"/>
                </a:solidFill>
              </a:rPr>
              <a:t>.</a:t>
            </a:r>
          </a:p>
          <a:p>
            <a:endParaRPr lang="uk-UA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84168" y="191683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Правильне введення дієприслівникового звороту в речення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endParaRPr lang="uk-UA" dirty="0" smtClean="0">
              <a:solidFill>
                <a:schemeClr val="tx2"/>
              </a:solidFill>
            </a:endParaRPr>
          </a:p>
          <a:p>
            <a:r>
              <a:rPr lang="uk-UA" dirty="0" smtClean="0">
                <a:solidFill>
                  <a:schemeClr val="tx2"/>
                </a:solidFill>
              </a:rPr>
              <a:t>Додаткова дія, названа дієприслівником, повинна стосуватися в реченні того ж діяча, що й дія, названа присудком.</a:t>
            </a:r>
          </a:p>
          <a:p>
            <a:pPr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-</a:t>
            </a:r>
            <a:r>
              <a:rPr lang="uk-UA" dirty="0" smtClean="0">
                <a:solidFill>
                  <a:schemeClr val="tx2"/>
                </a:solidFill>
              </a:rPr>
              <a:t> Виходячи з кімнати, світло автоматично вимикається.</a:t>
            </a:r>
          </a:p>
          <a:p>
            <a:pPr algn="ctr">
              <a:buNone/>
            </a:pPr>
            <a:r>
              <a:rPr lang="uk-UA" dirty="0" err="1" smtClean="0">
                <a:solidFill>
                  <a:schemeClr val="accent1"/>
                </a:solidFill>
              </a:rPr>
              <a:t>+</a:t>
            </a:r>
            <a:r>
              <a:rPr lang="uk-UA" dirty="0" err="1" smtClean="0">
                <a:solidFill>
                  <a:schemeClr val="tx2"/>
                </a:solidFill>
              </a:rPr>
              <a:t>Коли</a:t>
            </a:r>
            <a:r>
              <a:rPr lang="uk-UA" dirty="0" smtClean="0">
                <a:solidFill>
                  <a:schemeClr val="tx2"/>
                </a:solidFill>
              </a:rPr>
              <a:t> я виходжу з кімнати, світло автоматично вимикається.</a:t>
            </a:r>
          </a:p>
          <a:p>
            <a:pPr algn="ctr">
              <a:buNone/>
            </a:pPr>
            <a:endParaRPr lang="uk-UA" dirty="0" smtClean="0">
              <a:solidFill>
                <a:schemeClr val="tx2"/>
              </a:solidFill>
            </a:endParaRPr>
          </a:p>
          <a:p>
            <a:r>
              <a:rPr lang="uk-UA" dirty="0" smtClean="0">
                <a:solidFill>
                  <a:schemeClr val="tx2"/>
                </a:solidFill>
              </a:rPr>
              <a:t>Не може мати дієприслівникового звороту односкладне безособове речення.</a:t>
            </a:r>
          </a:p>
          <a:p>
            <a:pPr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- </a:t>
            </a:r>
            <a:r>
              <a:rPr lang="uk-UA" dirty="0" smtClean="0">
                <a:solidFill>
                  <a:schemeClr val="tx2"/>
                </a:solidFill>
              </a:rPr>
              <a:t>Перебуваючи в Парижі, хочеться відвідати Ейфелеву вежу.</a:t>
            </a:r>
          </a:p>
          <a:p>
            <a:pPr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+</a:t>
            </a:r>
            <a:r>
              <a:rPr lang="uk-UA" dirty="0" smtClean="0">
                <a:solidFill>
                  <a:schemeClr val="tx2"/>
                </a:solidFill>
              </a:rPr>
              <a:t> Перебуваючи в Парижі, ми хочемо відвідати Ейфелеву вежу.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Перевір себе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>
                <a:solidFill>
                  <a:schemeClr val="tx2"/>
                </a:solidFill>
              </a:rPr>
              <a:t>Знайдіть речення з граматичними помилками.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chemeClr val="tx2"/>
                </a:solidFill>
              </a:rPr>
              <a:t>Не знаючи куди піти, я тихо поповз у густу малину.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chemeClr val="tx2"/>
                </a:solidFill>
              </a:rPr>
              <a:t>Тихо </a:t>
            </a:r>
            <a:r>
              <a:rPr lang="uk-UA" dirty="0" err="1" smtClean="0">
                <a:solidFill>
                  <a:schemeClr val="tx2"/>
                </a:solidFill>
              </a:rPr>
              <a:t>курликаючи</a:t>
            </a:r>
            <a:r>
              <a:rPr lang="uk-UA" dirty="0" smtClean="0">
                <a:solidFill>
                  <a:schemeClr val="tx2"/>
                </a:solidFill>
              </a:rPr>
              <a:t>, відлітали журавлі.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chemeClr val="tx2"/>
                </a:solidFill>
              </a:rPr>
              <a:t>Причаївшись у малині, мене наздогнав бабин крик.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chemeClr val="tx2"/>
                </a:solidFill>
              </a:rPr>
              <a:t>Мандруючи горами, учнями було зібрано колекцію рослин.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chemeClr val="tx2"/>
                </a:solidFill>
              </a:rPr>
              <a:t>Готуючись до ЗНО, ретельно повторюються винятки з правил.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/>
              <a:t>Виконати</a:t>
            </a:r>
            <a:r>
              <a:rPr lang="ru-RU" dirty="0" smtClean="0"/>
              <a:t> </a:t>
            </a:r>
            <a:r>
              <a:rPr lang="ru-RU" smtClean="0"/>
              <a:t>вправу</a:t>
            </a:r>
            <a:endParaRPr lang="ru-RU" dirty="0"/>
          </a:p>
        </p:txBody>
      </p:sp>
      <p:sp>
        <p:nvSpPr>
          <p:cNvPr id="1026" name="AutoShape 2" descr="blob:https://web.telegram.org/d6f96a4d-6ef6-4486-bf61-c0682cff0f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telegram.org/d6f96a4d-6ef6-4486-bf61-c0682cff0f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blob:https://web.telegram.org/d6f96a4d-6ef6-4486-bf61-c0682cff0f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D:\Users\july\Desktop\d6f96a4d-6ef6-4486-bf61-c0682cff0f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8240386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uk-UA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k-UA" sz="6600" dirty="0" smtClean="0">
                <a:solidFill>
                  <a:schemeClr val="tx2"/>
                </a:solidFill>
              </a:rPr>
              <a:t>Дякую за увагу!</a:t>
            </a:r>
            <a:endParaRPr lang="ru-RU" sz="6600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  <p:pic>
        <p:nvPicPr>
          <p:cNvPr id="4" name="Picture 2" descr="Цитати великих українців про мову | ДивенСвіт"/>
          <p:cNvPicPr>
            <a:picLocks noChangeAspect="1" noChangeArrowheads="1"/>
          </p:cNvPicPr>
          <p:nvPr/>
        </p:nvPicPr>
        <p:blipFill>
          <a:blip r:embed="rId2" cstate="print"/>
          <a:srcRect b="11851"/>
          <a:stretch>
            <a:fillRect/>
          </a:stretch>
        </p:blipFill>
        <p:spPr bwMode="auto">
          <a:xfrm>
            <a:off x="2699792" y="3645024"/>
            <a:ext cx="3528392" cy="240639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126</TotalTime>
  <Words>262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Georgia</vt:lpstr>
      <vt:lpstr>Wingdings</vt:lpstr>
      <vt:lpstr>Wingdings 2</vt:lpstr>
      <vt:lpstr>Официальная</vt:lpstr>
      <vt:lpstr>Дієприслівниковий зворот</vt:lpstr>
      <vt:lpstr>Зауважте!</vt:lpstr>
      <vt:lpstr>Правильне введення дієприслівникового звороту в речення</vt:lpstr>
      <vt:lpstr>Перевір себе</vt:lpstr>
      <vt:lpstr>Домашнє завдання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Дієприкметниковий та дієприслівниковий зворот</dc:title>
  <dc:creator>july</dc:creator>
  <cp:lastModifiedBy>Пользователь Windows</cp:lastModifiedBy>
  <cp:revision>15</cp:revision>
  <dcterms:created xsi:type="dcterms:W3CDTF">2020-04-06T12:00:26Z</dcterms:created>
  <dcterms:modified xsi:type="dcterms:W3CDTF">2021-01-19T09:23:23Z</dcterms:modified>
</cp:coreProperties>
</file>